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 id="2147483767" r:id="rId2"/>
    <p:sldMasterId id="2147483757" r:id="rId3"/>
    <p:sldMasterId id="2147483729" r:id="rId4"/>
  </p:sldMasterIdLst>
  <p:notesMasterIdLst>
    <p:notesMasterId r:id="rId31"/>
  </p:notesMasterIdLst>
  <p:handoutMasterIdLst>
    <p:handoutMasterId r:id="rId32"/>
  </p:handoutMasterIdLst>
  <p:sldIdLst>
    <p:sldId id="306" r:id="rId5"/>
    <p:sldId id="307" r:id="rId6"/>
    <p:sldId id="260" r:id="rId7"/>
    <p:sldId id="261" r:id="rId8"/>
    <p:sldId id="262" r:id="rId9"/>
    <p:sldId id="265" r:id="rId10"/>
    <p:sldId id="301" r:id="rId11"/>
    <p:sldId id="268" r:id="rId12"/>
    <p:sldId id="269" r:id="rId13"/>
    <p:sldId id="267" r:id="rId14"/>
    <p:sldId id="298" r:id="rId15"/>
    <p:sldId id="271" r:id="rId16"/>
    <p:sldId id="273" r:id="rId17"/>
    <p:sldId id="274" r:id="rId18"/>
    <p:sldId id="275" r:id="rId19"/>
    <p:sldId id="276" r:id="rId20"/>
    <p:sldId id="294" r:id="rId21"/>
    <p:sldId id="295" r:id="rId22"/>
    <p:sldId id="296" r:id="rId23"/>
    <p:sldId id="297" r:id="rId24"/>
    <p:sldId id="281" r:id="rId25"/>
    <p:sldId id="304" r:id="rId26"/>
    <p:sldId id="292" r:id="rId27"/>
    <p:sldId id="283" r:id="rId28"/>
    <p:sldId id="284" r:id="rId29"/>
    <p:sldId id="290" r:id="rId30"/>
  </p:sldIdLst>
  <p:sldSz cx="9144000" cy="5148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3">
          <p15:clr>
            <a:srgbClr val="A4A3A4"/>
          </p15:clr>
        </p15:guide>
        <p15:guide id="2" orient="horz" pos="2533">
          <p15:clr>
            <a:srgbClr val="A4A3A4"/>
          </p15:clr>
        </p15:guide>
        <p15:guide id="3" orient="horz" pos="982">
          <p15:clr>
            <a:srgbClr val="A4A3A4"/>
          </p15:clr>
        </p15:guide>
        <p15:guide id="4" orient="horz" pos="2041">
          <p15:clr>
            <a:srgbClr val="A4A3A4"/>
          </p15:clr>
        </p15:guide>
        <p15:guide id="5" pos="2880">
          <p15:clr>
            <a:srgbClr val="A4A3A4"/>
          </p15:clr>
        </p15:guide>
        <p15:guide id="6" pos="2332">
          <p15:clr>
            <a:srgbClr val="A4A3A4"/>
          </p15:clr>
        </p15:guide>
        <p15:guide id="7" pos="5432">
          <p15:clr>
            <a:srgbClr val="A4A3A4"/>
          </p15:clr>
        </p15:guide>
        <p15:guide id="8" pos="34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43A"/>
    <a:srgbClr val="22475C"/>
    <a:srgbClr val="6D0404"/>
    <a:srgbClr val="20343A"/>
    <a:srgbClr val="22465E"/>
    <a:srgbClr val="3B2259"/>
    <a:srgbClr val="53BBD4"/>
    <a:srgbClr val="19272C"/>
    <a:srgbClr val="58676D"/>
    <a:srgbClr val="2E44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18" autoAdjust="0"/>
    <p:restoredTop sz="98285" autoAdjust="0"/>
  </p:normalViewPr>
  <p:slideViewPr>
    <p:cSldViewPr snapToGrid="0" snapToObjects="1">
      <p:cViewPr varScale="1">
        <p:scale>
          <a:sx n="108" d="100"/>
          <a:sy n="108" d="100"/>
        </p:scale>
        <p:origin x="480" y="82"/>
      </p:cViewPr>
      <p:guideLst>
        <p:guide orient="horz" pos="703"/>
        <p:guide orient="horz" pos="2533"/>
        <p:guide orient="horz" pos="982"/>
        <p:guide orient="horz" pos="2041"/>
        <p:guide pos="2880"/>
        <p:guide pos="2332"/>
        <p:guide pos="5432"/>
        <p:guide pos="343"/>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78" d="100"/>
          <a:sy n="78" d="100"/>
        </p:scale>
        <p:origin x="-121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D39E9D8-FB85-48D9-9BE0-E471BB1EFF55}" type="slidenum">
              <a:rPr lang="en-US" smtClean="0"/>
              <a:t>‹#›</a:t>
            </a:fld>
            <a:endParaRPr lang="en-US"/>
          </a:p>
        </p:txBody>
      </p:sp>
      <p:pic>
        <p:nvPicPr>
          <p:cNvPr id="6" name="Picture 5" descr="ca_r_1cr_grey.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6007127" y="158496"/>
            <a:ext cx="485113" cy="402336"/>
          </a:xfrm>
          <a:prstGeom prst="rect">
            <a:avLst/>
          </a:prstGeom>
        </p:spPr>
      </p:pic>
    </p:spTree>
    <p:extLst>
      <p:ext uri="{BB962C8B-B14F-4D97-AF65-F5344CB8AC3E}">
        <p14:creationId xmlns:p14="http://schemas.microsoft.com/office/powerpoint/2010/main" val="547772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9BE09F-839A-4E46-AA96-6B1F206C8913}" type="slidenum">
              <a:rPr lang="en-US" smtClean="0"/>
              <a:pPr/>
              <a:t>‹#›</a:t>
            </a:fld>
            <a:endParaRPr lang="en-US" dirty="0"/>
          </a:p>
        </p:txBody>
      </p:sp>
      <p:pic>
        <p:nvPicPr>
          <p:cNvPr id="8" name="Picture 7" descr="ca_r_1cr_grey.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6065929" y="146304"/>
            <a:ext cx="426311" cy="353568"/>
          </a:xfrm>
          <a:prstGeom prst="rect">
            <a:avLst/>
          </a:prstGeom>
        </p:spPr>
      </p:pic>
    </p:spTree>
    <p:extLst>
      <p:ext uri="{BB962C8B-B14F-4D97-AF65-F5344CB8AC3E}">
        <p14:creationId xmlns:p14="http://schemas.microsoft.com/office/powerpoint/2010/main" val="3747058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pPr lvl="0"/>
            <a:endParaRPr lang="en-US" sz="1500" dirty="0">
              <a:latin typeface="Calibri" pitchFamily="34" charset="0"/>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75E09DD8-CB1B-4F15-9070-7D9BAAA921D3}" type="slidenum">
              <a:rPr lang="en-US"/>
              <a:pPr>
                <a:defRPr/>
              </a:pPr>
              <a:t>3</a:t>
            </a:fld>
            <a:endParaRPr lang="en-US" dirty="0"/>
          </a:p>
        </p:txBody>
      </p:sp>
      <p:sp>
        <p:nvSpPr>
          <p:cNvPr id="5" name="Footer Placeholder 4"/>
          <p:cNvSpPr>
            <a:spLocks noGrp="1"/>
          </p:cNvSpPr>
          <p:nvPr>
            <p:ph type="ftr" sz="quarter" idx="11"/>
          </p:nvPr>
        </p:nvSpPr>
        <p:spPr>
          <a:xfrm>
            <a:off x="0" y="8685213"/>
            <a:ext cx="2971800" cy="457200"/>
          </a:xfrm>
          <a:prstGeom prst="rect">
            <a:avLst/>
          </a:prstGeom>
        </p:spPr>
        <p:txBody>
          <a:bodyPr/>
          <a:lstStyle/>
          <a:p>
            <a:pPr>
              <a:defRPr/>
            </a:pPr>
            <a:r>
              <a:rPr lang="en-US"/>
              <a:t>Copyright © 2010 CA. All rights reserved.</a:t>
            </a:r>
            <a:endParaRPr lang="en-US" dirty="0"/>
          </a:p>
        </p:txBody>
      </p:sp>
    </p:spTree>
    <p:extLst>
      <p:ext uri="{BB962C8B-B14F-4D97-AF65-F5344CB8AC3E}">
        <p14:creationId xmlns:p14="http://schemas.microsoft.com/office/powerpoint/2010/main" val="3777127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 Release Automation</a:t>
            </a:r>
            <a:r>
              <a:rPr lang="en-US" baseline="0" dirty="0" smtClean="0"/>
              <a:t> enables our customers to leverage there existing investment with 1000s of available actions for out of the box integrations to the leading ALM, ITSM and CMDB solutions in addition the most prevalent application, web and databases server technologies. </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12</a:t>
            </a:fld>
            <a:endParaRPr lang="en-US"/>
          </a:p>
        </p:txBody>
      </p:sp>
    </p:spTree>
    <p:extLst>
      <p:ext uri="{BB962C8B-B14F-4D97-AF65-F5344CB8AC3E}">
        <p14:creationId xmlns:p14="http://schemas.microsoft.com/office/powerpoint/2010/main" val="372043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baseline="0" dirty="0" smtClean="0"/>
              <a:t>NOTES: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Our cloud management platform focuses on the higher-level application-centric</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aspects of cloud management… and encompasses the Service Optimization, Service Management and Access Management layers. In fact, we extend this framework further to encompass application-centric governance, policy, and lifecycle management capabilities. We also believe that Security needs to be systemic across this solution stack and we provide capabilities to control and enforce security throughout…not just a the Resource Management layer for example.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thing to note, is</a:t>
            </a:r>
            <a:r>
              <a:rPr lang="en-US" sz="1200" kern="1200" baseline="0" dirty="0" smtClean="0">
                <a:solidFill>
                  <a:schemeClr val="tx1"/>
                </a:solidFill>
                <a:effectLst/>
                <a:latin typeface="+mn-lt"/>
                <a:ea typeface="+mn-ea"/>
                <a:cs typeface="+mn-cs"/>
              </a:rPr>
              <a:t> that </a:t>
            </a:r>
            <a:r>
              <a:rPr lang="en-US" sz="1200" kern="1200" dirty="0" smtClean="0">
                <a:solidFill>
                  <a:schemeClr val="tx1"/>
                </a:solidFill>
                <a:effectLst/>
                <a:latin typeface="+mn-lt"/>
                <a:ea typeface="+mn-ea"/>
                <a:cs typeface="+mn-cs"/>
              </a:rPr>
              <a:t>Cloud Manager is complementary to many of these other Cloud Implementation products. Cloud Manager doesn’t try to implement the  Resources or Resource Management layers on its own.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fact, the solution was always architected to work with multiple heterogeneous clouds, both public and private… and provide workload portability across them. </a:t>
            </a:r>
          </a:p>
          <a:p>
            <a:r>
              <a:rPr lang="en-US" sz="1200" kern="1200" dirty="0" smtClean="0">
                <a:solidFill>
                  <a:schemeClr val="tx1"/>
                </a:solidFill>
                <a:effectLst/>
                <a:latin typeface="+mn-lt"/>
                <a:ea typeface="+mn-ea"/>
                <a:cs typeface="+mn-cs"/>
              </a:rPr>
              <a:t> </a:t>
            </a:r>
          </a:p>
          <a:p>
            <a:r>
              <a:rPr lang="en-US" dirty="0" smtClean="0"/>
              <a:t>Application-centri</a:t>
            </a:r>
            <a:r>
              <a:rPr lang="en-US" baseline="0" dirty="0" smtClean="0"/>
              <a:t>c delivery, orchestration, and governance raise the bar. This takes you out of the realm of “IT Ops” and into the larger Software Development Lifecycle (SDLC). </a:t>
            </a:r>
            <a:r>
              <a:rPr lang="en-US" sz="1200" kern="1200" dirty="0" smtClean="0">
                <a:solidFill>
                  <a:schemeClr val="tx1"/>
                </a:solidFill>
                <a:latin typeface="+mn-lt"/>
                <a:ea typeface="ＭＳ Ｐゴシック" pitchFamily="100" charset="-128"/>
                <a:cs typeface="ＭＳ Ｐゴシック" pitchFamily="-65" charset="-128"/>
              </a:rPr>
              <a:t>There are many more touch points and dependencies involved here.  And it means you need a platform solution that can help you address additional challenges like:</a:t>
            </a:r>
            <a:endParaRPr lang="en-US" sz="1600" kern="1200" dirty="0" smtClean="0">
              <a:solidFill>
                <a:schemeClr val="tx1"/>
              </a:solidFill>
              <a:latin typeface="+mn-lt"/>
              <a:ea typeface="ＭＳ Ｐゴシック" pitchFamily="100" charset="-128"/>
              <a:cs typeface="ＭＳ Ｐゴシック" pitchFamily="-65" charset="-128"/>
            </a:endParaRPr>
          </a:p>
          <a:p>
            <a:pPr lvl="1">
              <a:buFont typeface="Arial" pitchFamily="34" charset="0"/>
              <a:buChar char="•"/>
            </a:pPr>
            <a:r>
              <a:rPr lang="en-US" sz="1200" kern="1200" dirty="0" smtClean="0">
                <a:solidFill>
                  <a:schemeClr val="tx1"/>
                </a:solidFill>
                <a:latin typeface="+mn-lt"/>
                <a:ea typeface="ＭＳ Ｐゴシック" pitchFamily="100" charset="-128"/>
                <a:cs typeface="ＭＳ Ｐゴシック" pitchFamily="-65" charset="-128"/>
              </a:rPr>
              <a:t>Removing barriers and silos across the SDLC… that significantly delay cycle times. </a:t>
            </a:r>
            <a:endParaRPr lang="en-US" sz="1600" kern="1200" dirty="0" smtClean="0">
              <a:solidFill>
                <a:schemeClr val="tx1"/>
              </a:solidFill>
              <a:latin typeface="+mn-lt"/>
              <a:ea typeface="ＭＳ Ｐゴシック" pitchFamily="100" charset="-128"/>
              <a:cs typeface="ＭＳ Ｐゴシック" pitchFamily="-65" charset="-128"/>
            </a:endParaRPr>
          </a:p>
          <a:p>
            <a:pPr marL="457200" marR="0" lvl="1"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600" kern="1200" baseline="0" dirty="0" smtClean="0">
                <a:solidFill>
                  <a:schemeClr val="tx1"/>
                </a:solidFill>
                <a:latin typeface="+mn-lt"/>
                <a:ea typeface="ＭＳ Ｐゴシック" pitchFamily="100" charset="-128"/>
                <a:cs typeface="ＭＳ Ｐゴシック" pitchFamily="-65" charset="-128"/>
              </a:rPr>
              <a:t>Its about standardizing around on-demand, self-service IT portfolio offerings. </a:t>
            </a:r>
            <a:r>
              <a:rPr lang="en-US" sz="1200" kern="1200" dirty="0" smtClean="0">
                <a:solidFill>
                  <a:schemeClr val="tx1"/>
                </a:solidFill>
                <a:latin typeface="+mn-lt"/>
                <a:ea typeface="ＭＳ Ｐゴシック" pitchFamily="100" charset="-128"/>
                <a:cs typeface="ＭＳ Ｐゴシック" pitchFamily="-65" charset="-128"/>
              </a:rPr>
              <a:t>Not a narrow discussion around </a:t>
            </a:r>
            <a:r>
              <a:rPr lang="en-US" sz="1200" kern="1200" dirty="0" err="1" smtClean="0">
                <a:solidFill>
                  <a:schemeClr val="tx1"/>
                </a:solidFill>
                <a:latin typeface="+mn-lt"/>
                <a:ea typeface="ＭＳ Ｐゴシック" pitchFamily="100" charset="-128"/>
                <a:cs typeface="ＭＳ Ｐゴシック" pitchFamily="-65" charset="-128"/>
              </a:rPr>
              <a:t>IaaS</a:t>
            </a:r>
            <a:r>
              <a:rPr lang="en-US" sz="1200" kern="1200" dirty="0" smtClean="0">
                <a:solidFill>
                  <a:schemeClr val="tx1"/>
                </a:solidFill>
                <a:latin typeface="+mn-lt"/>
                <a:ea typeface="ＭＳ Ｐゴシック" pitchFamily="100" charset="-128"/>
                <a:cs typeface="ＭＳ Ｐゴシック" pitchFamily="-65" charset="-128"/>
              </a:rPr>
              <a:t> or PaaS in isolation. Its about an everything-as-a-service model where you provide a fully governed, standardized portfolio of offerings to the business to address a range of needs.</a:t>
            </a:r>
          </a:p>
          <a:p>
            <a:pPr lvl="1">
              <a:buFont typeface="Arial" pitchFamily="34" charset="0"/>
              <a:buChar char="•"/>
            </a:pPr>
            <a:r>
              <a:rPr lang="en-US" sz="1200" kern="1200" dirty="0" smtClean="0">
                <a:solidFill>
                  <a:schemeClr val="tx1"/>
                </a:solidFill>
                <a:latin typeface="+mn-lt"/>
                <a:ea typeface="ＭＳ Ｐゴシック" pitchFamily="100" charset="-128"/>
                <a:cs typeface="ＭＳ Ｐゴシック" pitchFamily="-65" charset="-128"/>
              </a:rPr>
              <a:t>It means integrating and leveraging the existing IT vendor ecosystem to achieve a high degree of automation.  </a:t>
            </a:r>
          </a:p>
          <a:p>
            <a:pPr lvl="1">
              <a:buFont typeface="Arial" pitchFamily="34" charset="0"/>
              <a:buChar char="•"/>
            </a:pPr>
            <a:r>
              <a:rPr lang="en-US" sz="1200" kern="1200" dirty="0" smtClean="0">
                <a:solidFill>
                  <a:schemeClr val="tx1"/>
                </a:solidFill>
                <a:latin typeface="+mn-lt"/>
                <a:ea typeface="ＭＳ Ｐゴシック" pitchFamily="100" charset="-128"/>
                <a:cs typeface="ＭＳ Ｐゴシック" pitchFamily="-65" charset="-128"/>
              </a:rPr>
              <a:t>It means leveraging a federation of different types of clouds (not just </a:t>
            </a:r>
            <a:r>
              <a:rPr lang="en-US" sz="1200" u="sng" kern="1200" dirty="0" smtClean="0">
                <a:solidFill>
                  <a:schemeClr val="tx1"/>
                </a:solidFill>
                <a:latin typeface="+mn-lt"/>
                <a:ea typeface="ＭＳ Ｐゴシック" pitchFamily="100" charset="-128"/>
                <a:cs typeface="ＭＳ Ｐゴシック" pitchFamily="-65" charset="-128"/>
              </a:rPr>
              <a:t>a</a:t>
            </a:r>
            <a:r>
              <a:rPr lang="en-US" sz="1200" kern="1200" dirty="0" smtClean="0">
                <a:solidFill>
                  <a:schemeClr val="tx1"/>
                </a:solidFill>
                <a:latin typeface="+mn-lt"/>
                <a:ea typeface="ＭＳ Ｐゴシック" pitchFamily="100" charset="-128"/>
                <a:cs typeface="ＭＳ Ｐゴシック" pitchFamily="-65" charset="-128"/>
              </a:rPr>
              <a:t> private cloud, and </a:t>
            </a:r>
            <a:r>
              <a:rPr lang="en-US" sz="1200" u="sng" kern="1200" dirty="0" smtClean="0">
                <a:solidFill>
                  <a:schemeClr val="tx1"/>
                </a:solidFill>
                <a:latin typeface="+mn-lt"/>
                <a:ea typeface="ＭＳ Ｐゴシック" pitchFamily="100" charset="-128"/>
                <a:cs typeface="ＭＳ Ｐゴシック" pitchFamily="-65" charset="-128"/>
              </a:rPr>
              <a:t>a</a:t>
            </a:r>
            <a:r>
              <a:rPr lang="en-US" sz="1200" kern="1200" dirty="0" smtClean="0">
                <a:solidFill>
                  <a:schemeClr val="tx1"/>
                </a:solidFill>
                <a:latin typeface="+mn-lt"/>
                <a:ea typeface="ＭＳ Ｐゴシック" pitchFamily="100" charset="-128"/>
                <a:cs typeface="ＭＳ Ｐゴシック" pitchFamily="-65" charset="-128"/>
              </a:rPr>
              <a:t> public cloud), to get an optimal balance of economic value, scale, and performance for all your cloud use cases.</a:t>
            </a:r>
          </a:p>
          <a:p>
            <a:r>
              <a:rPr lang="en-US" sz="1200" kern="1200" dirty="0" smtClean="0">
                <a:solidFill>
                  <a:schemeClr val="tx1"/>
                </a:solidFill>
                <a:latin typeface="+mn-lt"/>
                <a:ea typeface="ＭＳ Ｐゴシック" pitchFamily="100" charset="-128"/>
                <a:cs typeface="ＭＳ Ｐゴシック" pitchFamily="-65" charset="-128"/>
              </a:rPr>
              <a:t> </a:t>
            </a:r>
            <a:endParaRPr lang="en-US" sz="1600" kern="1200" dirty="0" smtClean="0">
              <a:solidFill>
                <a:schemeClr val="tx1"/>
              </a:solidFill>
              <a:latin typeface="+mn-lt"/>
              <a:ea typeface="ＭＳ Ｐゴシック" pitchFamily="100" charset="-128"/>
              <a:cs typeface="ＭＳ Ｐゴシック" pitchFamily="-65" charset="-128"/>
            </a:endParaRPr>
          </a:p>
          <a:p>
            <a:r>
              <a:rPr lang="en-US" sz="1200" kern="1200" dirty="0" smtClean="0">
                <a:solidFill>
                  <a:schemeClr val="tx1"/>
                </a:solidFill>
                <a:latin typeface="+mn-lt"/>
                <a:ea typeface="ＭＳ Ｐゴシック" pitchFamily="100" charset="-128"/>
                <a:cs typeface="ＭＳ Ｐゴシック" pitchFamily="-65" charset="-128"/>
              </a:rPr>
              <a:t>These are some of the broader challenges CA</a:t>
            </a:r>
            <a:r>
              <a:rPr lang="en-US" sz="1200" kern="1200" baseline="0" dirty="0" smtClean="0">
                <a:solidFill>
                  <a:schemeClr val="tx1"/>
                </a:solidFill>
                <a:latin typeface="+mn-lt"/>
                <a:ea typeface="ＭＳ Ｐゴシック" pitchFamily="100" charset="-128"/>
                <a:cs typeface="ＭＳ Ｐゴシック" pitchFamily="-65" charset="-128"/>
              </a:rPr>
              <a:t> LISA Cloud Manager</a:t>
            </a:r>
            <a:r>
              <a:rPr lang="en-US" sz="1200" kern="1200" dirty="0" smtClean="0">
                <a:solidFill>
                  <a:schemeClr val="tx1"/>
                </a:solidFill>
                <a:latin typeface="+mn-lt"/>
                <a:ea typeface="ＭＳ Ｐゴシック" pitchFamily="100" charset="-128"/>
                <a:cs typeface="ＭＳ Ｐゴシック" pitchFamily="-65" charset="-128"/>
              </a:rPr>
              <a:t> is out to solve. And they are definitely messier…. But if you can successfully address them, you open up the much more strategic benefits to transform IT that we discussed earlier.</a:t>
            </a:r>
            <a:endParaRPr lang="en-US" sz="1600" kern="1200" dirty="0" smtClean="0">
              <a:solidFill>
                <a:schemeClr val="tx1"/>
              </a:solidFill>
              <a:latin typeface="+mn-lt"/>
              <a:ea typeface="ＭＳ Ｐゴシック" pitchFamily="100" charset="-128"/>
              <a:cs typeface="ＭＳ Ｐゴシック" pitchFamily="-65" charset="-128"/>
            </a:endParaRPr>
          </a:p>
        </p:txBody>
      </p:sp>
      <p:sp>
        <p:nvSpPr>
          <p:cNvPr id="4" name="Slide Number Placeholder 3"/>
          <p:cNvSpPr>
            <a:spLocks noGrp="1"/>
          </p:cNvSpPr>
          <p:nvPr>
            <p:ph type="sldNum" sz="quarter" idx="10"/>
          </p:nvPr>
        </p:nvSpPr>
        <p:spPr/>
        <p:txBody>
          <a:bodyPr/>
          <a:lstStyle/>
          <a:p>
            <a:fld id="{CE749BA4-EEE8-3C42-AA6B-12C8730863A6}" type="slidenum">
              <a:rPr lang="en-US" smtClean="0"/>
              <a:t>13</a:t>
            </a:fld>
            <a:endParaRPr lang="en-US"/>
          </a:p>
        </p:txBody>
      </p:sp>
    </p:spTree>
    <p:extLst>
      <p:ext uri="{BB962C8B-B14F-4D97-AF65-F5344CB8AC3E}">
        <p14:creationId xmlns:p14="http://schemas.microsoft.com/office/powerpoint/2010/main" val="2419552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More people are realizing the importance of cloud governance.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Without effective governance, users could deploy workloads to the wrong place, or with the wrong security posture, or a variety of other things could go wrong and get you in hot water with auditors, and others. (Shown on the Left)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 how do you provide effective governance?.... (Shown on the Right)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E749BA4-EEE8-3C42-AA6B-12C8730863A6}" type="slidenum">
              <a:rPr lang="en-US" smtClean="0"/>
              <a:t>14</a:t>
            </a:fld>
            <a:endParaRPr lang="en-US"/>
          </a:p>
        </p:txBody>
      </p:sp>
    </p:spTree>
    <p:extLst>
      <p:ext uri="{BB962C8B-B14F-4D97-AF65-F5344CB8AC3E}">
        <p14:creationId xmlns:p14="http://schemas.microsoft.com/office/powerpoint/2010/main" val="3850071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a:solidFill>
                  <a:schemeClr val="tx1">
                    <a:lumMod val="85000"/>
                    <a:lumOff val="15000"/>
                  </a:schemeClr>
                </a:solidFill>
              </a:rPr>
              <a:t>NOTES:  </a:t>
            </a:r>
            <a:r>
              <a:rPr lang="en-US" dirty="0">
                <a:solidFill>
                  <a:schemeClr val="tx1">
                    <a:lumMod val="85000"/>
                    <a:lumOff val="15000"/>
                  </a:schemeClr>
                </a:solidFill>
              </a:rPr>
              <a:t>One last important point I want to make regarding our policy-driven governance capabilities, is that all of this is built on top of an extensible Policy Engine. And what that really means is that </a:t>
            </a:r>
            <a:r>
              <a:rPr lang="en-US" dirty="0" smtClean="0">
                <a:solidFill>
                  <a:schemeClr val="tx1">
                    <a:lumMod val="85000"/>
                    <a:lumOff val="15000"/>
                  </a:schemeClr>
                </a:solidFill>
              </a:rPr>
              <a:t>Cloud Manager is </a:t>
            </a:r>
            <a:r>
              <a:rPr lang="en-US" dirty="0">
                <a:solidFill>
                  <a:schemeClr val="tx1">
                    <a:lumMod val="85000"/>
                    <a:lumOff val="15000"/>
                  </a:schemeClr>
                </a:solidFill>
              </a:rPr>
              <a:t>architected </a:t>
            </a:r>
            <a:r>
              <a:rPr lang="en-US" dirty="0" smtClean="0">
                <a:solidFill>
                  <a:schemeClr val="tx1">
                    <a:lumMod val="85000"/>
                    <a:lumOff val="15000"/>
                  </a:schemeClr>
                </a:solidFill>
              </a:rPr>
              <a:t>in </a:t>
            </a:r>
            <a:r>
              <a:rPr lang="en-US" dirty="0">
                <a:solidFill>
                  <a:schemeClr val="tx1">
                    <a:lumMod val="85000"/>
                    <a:lumOff val="15000"/>
                  </a:schemeClr>
                </a:solidFill>
              </a:rPr>
              <a:t>such a way that you can create and enforce a nearly unlimited variety of your own custom policies.</a:t>
            </a:r>
          </a:p>
          <a:p>
            <a:endParaRPr lang="en-US" dirty="0">
              <a:solidFill>
                <a:schemeClr val="tx1">
                  <a:lumMod val="85000"/>
                  <a:lumOff val="15000"/>
                </a:schemeClr>
              </a:solidFill>
            </a:endParaRPr>
          </a:p>
          <a:p>
            <a:r>
              <a:rPr lang="en-US" dirty="0">
                <a:solidFill>
                  <a:schemeClr val="tx1">
                    <a:lumMod val="85000"/>
                    <a:lumOff val="15000"/>
                  </a:schemeClr>
                </a:solidFill>
              </a:rPr>
              <a:t>This slide build I’m about to show you is an example of enforcing one set of policies for a Developer desktop use case. In this use case, we’ll enforce several complementary policies…which is quite common. </a:t>
            </a:r>
          </a:p>
          <a:p>
            <a:endParaRPr lang="en-US" dirty="0">
              <a:solidFill>
                <a:schemeClr val="tx1">
                  <a:lumMod val="85000"/>
                  <a:lumOff val="15000"/>
                </a:schemeClr>
              </a:solidFill>
            </a:endParaRPr>
          </a:p>
          <a:p>
            <a:r>
              <a:rPr lang="en-US" dirty="0">
                <a:solidFill>
                  <a:schemeClr val="tx1">
                    <a:lumMod val="85000"/>
                    <a:lumOff val="15000"/>
                  </a:schemeClr>
                </a:solidFill>
              </a:rPr>
              <a:t>In this scenario… we’re looking at a Developer in the UK that is requesting a development environment for one of his projects so he can do his work. </a:t>
            </a:r>
          </a:p>
          <a:p>
            <a:r>
              <a:rPr lang="en-US" dirty="0">
                <a:solidFill>
                  <a:schemeClr val="tx1">
                    <a:lumMod val="85000"/>
                    <a:lumOff val="15000"/>
                  </a:schemeClr>
                </a:solidFill>
              </a:rPr>
              <a:t>  --First step, is verifying his credentials with Agility Access, which is a Federated Identity </a:t>
            </a:r>
            <a:r>
              <a:rPr lang="en-US" dirty="0" err="1">
                <a:solidFill>
                  <a:schemeClr val="tx1">
                    <a:lumMod val="85000"/>
                    <a:lumOff val="15000"/>
                  </a:schemeClr>
                </a:solidFill>
              </a:rPr>
              <a:t>Mgmt</a:t>
            </a:r>
            <a:r>
              <a:rPr lang="en-US" dirty="0">
                <a:solidFill>
                  <a:schemeClr val="tx1">
                    <a:lumMod val="85000"/>
                    <a:lumOff val="15000"/>
                  </a:schemeClr>
                </a:solidFill>
              </a:rPr>
              <a:t> module that integrate with Active Directory, LDAP, and other directories. This will verify which role, project, and permissions are appropriate for this user, and can also provide SSO access across different services if appropriate. </a:t>
            </a:r>
          </a:p>
          <a:p>
            <a:endParaRPr lang="en-US" dirty="0">
              <a:solidFill>
                <a:schemeClr val="tx1">
                  <a:lumMod val="85000"/>
                  <a:lumOff val="15000"/>
                </a:schemeClr>
              </a:solidFill>
            </a:endParaRPr>
          </a:p>
          <a:p>
            <a:endParaRPr lang="en-US" dirty="0">
              <a:solidFill>
                <a:schemeClr val="tx1">
                  <a:lumMod val="85000"/>
                  <a:lumOff val="15000"/>
                </a:schemeClr>
              </a:solidFill>
            </a:endParaRPr>
          </a:p>
          <a:p>
            <a:r>
              <a:rPr lang="en-US" dirty="0">
                <a:solidFill>
                  <a:schemeClr val="tx1">
                    <a:lumMod val="85000"/>
                    <a:lumOff val="15000"/>
                  </a:schemeClr>
                </a:solidFill>
              </a:rPr>
              <a:t>===================================</a:t>
            </a:r>
          </a:p>
          <a:p>
            <a:r>
              <a:rPr lang="en-US" dirty="0">
                <a:solidFill>
                  <a:schemeClr val="tx1">
                    <a:lumMod val="85000"/>
                    <a:lumOff val="15000"/>
                  </a:schemeClr>
                </a:solidFill>
              </a:rPr>
              <a:t>  --Based on that, he’ll be granted access to a repository of the various platforms and assets approved for his use. From there, he can chose to deploy a platform with a single click. </a:t>
            </a:r>
          </a:p>
          <a:p>
            <a:r>
              <a:rPr lang="en-US" dirty="0">
                <a:solidFill>
                  <a:schemeClr val="tx1">
                    <a:lumMod val="85000"/>
                    <a:lumOff val="15000"/>
                  </a:schemeClr>
                </a:solidFill>
              </a:rPr>
              <a:t>  --Based on the sensitivity of the developer’s project and the data he’s using, his </a:t>
            </a:r>
            <a:r>
              <a:rPr lang="en-US" dirty="0" smtClean="0">
                <a:solidFill>
                  <a:schemeClr val="tx1">
                    <a:lumMod val="85000"/>
                    <a:lumOff val="15000"/>
                  </a:schemeClr>
                </a:solidFill>
              </a:rPr>
              <a:t>environment </a:t>
            </a:r>
            <a:r>
              <a:rPr lang="en-US" dirty="0">
                <a:solidFill>
                  <a:schemeClr val="tx1">
                    <a:lumMod val="85000"/>
                    <a:lumOff val="15000"/>
                  </a:schemeClr>
                </a:solidFill>
              </a:rPr>
              <a:t>will be </a:t>
            </a:r>
            <a:r>
              <a:rPr lang="en-US" dirty="0" smtClean="0">
                <a:solidFill>
                  <a:schemeClr val="tx1">
                    <a:lumMod val="85000"/>
                    <a:lumOff val="15000"/>
                  </a:schemeClr>
                </a:solidFill>
              </a:rPr>
              <a:t>provisioned </a:t>
            </a:r>
            <a:r>
              <a:rPr lang="en-US" dirty="0">
                <a:solidFill>
                  <a:schemeClr val="tx1">
                    <a:lumMod val="85000"/>
                    <a:lumOff val="15000"/>
                  </a:schemeClr>
                </a:solidFill>
              </a:rPr>
              <a:t>to the appropriate pre-defined security zones… which can encompass automatically configuring firewall rules, anti-virus, HIDS, and more. </a:t>
            </a:r>
          </a:p>
          <a:p>
            <a:r>
              <a:rPr lang="en-US" dirty="0">
                <a:solidFill>
                  <a:schemeClr val="tx1">
                    <a:lumMod val="85000"/>
                    <a:lumOff val="15000"/>
                  </a:schemeClr>
                </a:solidFill>
              </a:rPr>
              <a:t>  --Based on regulatory constraints at the business or industry level and the type of customer data he may be working with, a policy will restrict his deployments only to specific approved geographies.</a:t>
            </a:r>
          </a:p>
          <a:p>
            <a:r>
              <a:rPr lang="en-US" dirty="0">
                <a:solidFill>
                  <a:schemeClr val="tx1">
                    <a:lumMod val="85000"/>
                    <a:lumOff val="15000"/>
                  </a:schemeClr>
                </a:solidFill>
              </a:rPr>
              <a:t>  --Finally, as </a:t>
            </a:r>
            <a:r>
              <a:rPr lang="en-US" dirty="0" smtClean="0">
                <a:solidFill>
                  <a:schemeClr val="tx1">
                    <a:lumMod val="85000"/>
                    <a:lumOff val="15000"/>
                  </a:schemeClr>
                </a:solidFill>
              </a:rPr>
              <a:t>provisioning </a:t>
            </a:r>
            <a:r>
              <a:rPr lang="en-US" dirty="0">
                <a:solidFill>
                  <a:schemeClr val="tx1">
                    <a:lumMod val="85000"/>
                    <a:lumOff val="15000"/>
                  </a:schemeClr>
                </a:solidFill>
              </a:rPr>
              <a:t>proceeds, a policy will restrict this particular user in terms of the number of machines or resources he can provision. </a:t>
            </a:r>
          </a:p>
          <a:p>
            <a:r>
              <a:rPr lang="en-US" dirty="0">
                <a:solidFill>
                  <a:schemeClr val="tx1">
                    <a:lumMod val="85000"/>
                    <a:lumOff val="15000"/>
                  </a:schemeClr>
                </a:solidFill>
              </a:rPr>
              <a:t>  --And lastly, from a monitoring perspective, IT Ops requires deployment of their preferred monitoring agent on each workload so that they can monitor activity and usage, and release any VM that is inactive for more than 72 hours. </a:t>
            </a:r>
          </a:p>
          <a:p>
            <a:r>
              <a:rPr lang="en-US" dirty="0">
                <a:solidFill>
                  <a:schemeClr val="tx1">
                    <a:lumMod val="85000"/>
                    <a:lumOff val="15000"/>
                  </a:schemeClr>
                </a:solidFill>
              </a:rPr>
              <a:t> </a:t>
            </a:r>
          </a:p>
          <a:p>
            <a:r>
              <a:rPr lang="en-US" dirty="0" smtClean="0">
                <a:solidFill>
                  <a:schemeClr val="tx1">
                    <a:lumMod val="85000"/>
                    <a:lumOff val="15000"/>
                  </a:schemeClr>
                </a:solidFill>
              </a:rPr>
              <a:t> </a:t>
            </a:r>
            <a:endParaRPr lang="en-US" dirty="0"/>
          </a:p>
        </p:txBody>
      </p:sp>
      <p:sp>
        <p:nvSpPr>
          <p:cNvPr id="4" name="Slide Number Placeholder 3"/>
          <p:cNvSpPr>
            <a:spLocks noGrp="1"/>
          </p:cNvSpPr>
          <p:nvPr>
            <p:ph type="sldNum" sz="quarter" idx="10"/>
          </p:nvPr>
        </p:nvSpPr>
        <p:spPr/>
        <p:txBody>
          <a:bodyPr/>
          <a:lstStyle/>
          <a:p>
            <a:fld id="{A45D6FCC-38CE-49FA-B068-55089FB56C21}" type="slidenum">
              <a:rPr lang="en-US" smtClean="0"/>
              <a:pPr/>
              <a:t>15</a:t>
            </a:fld>
            <a:endParaRPr lang="en-US"/>
          </a:p>
        </p:txBody>
      </p:sp>
    </p:spTree>
    <p:extLst>
      <p:ext uri="{BB962C8B-B14F-4D97-AF65-F5344CB8AC3E}">
        <p14:creationId xmlns:p14="http://schemas.microsoft.com/office/powerpoint/2010/main" val="628505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85000"/>
                    <a:lumOff val="15000"/>
                  </a:schemeClr>
                </a:solidFill>
              </a:rPr>
              <a:t> --(1</a:t>
            </a:r>
            <a:r>
              <a:rPr lang="en-US" baseline="30000" dirty="0" smtClean="0">
                <a:solidFill>
                  <a:schemeClr val="tx1">
                    <a:lumMod val="85000"/>
                    <a:lumOff val="15000"/>
                  </a:schemeClr>
                </a:solidFill>
              </a:rPr>
              <a:t>st</a:t>
            </a:r>
            <a:r>
              <a:rPr lang="en-US" dirty="0" smtClean="0">
                <a:solidFill>
                  <a:schemeClr val="tx1">
                    <a:lumMod val="85000"/>
                    <a:lumOff val="15000"/>
                  </a:schemeClr>
                </a:solidFill>
              </a:rPr>
              <a:t> policy) Based on that, he’ll be granted access to a repository of the various platforms and assets approved for his use. From there, he can chose to deploy a platform with a single click. </a:t>
            </a:r>
            <a:endParaRPr lang="en-US" dirty="0">
              <a:solidFill>
                <a:schemeClr val="tx1">
                  <a:lumMod val="85000"/>
                  <a:lumOff val="15000"/>
                </a:schemeClr>
              </a:solidFill>
            </a:endParaRPr>
          </a:p>
        </p:txBody>
      </p:sp>
      <p:sp>
        <p:nvSpPr>
          <p:cNvPr id="4" name="Slide Number Placeholder 3"/>
          <p:cNvSpPr>
            <a:spLocks noGrp="1"/>
          </p:cNvSpPr>
          <p:nvPr>
            <p:ph type="sldNum" sz="quarter" idx="10"/>
          </p:nvPr>
        </p:nvSpPr>
        <p:spPr/>
        <p:txBody>
          <a:bodyPr/>
          <a:lstStyle/>
          <a:p>
            <a:fld id="{A45D6FCC-38CE-49FA-B068-55089FB56C21}" type="slidenum">
              <a:rPr lang="en-US" smtClean="0"/>
              <a:pPr/>
              <a:t>16</a:t>
            </a:fld>
            <a:endParaRPr lang="en-US"/>
          </a:p>
        </p:txBody>
      </p:sp>
    </p:spTree>
    <p:extLst>
      <p:ext uri="{BB962C8B-B14F-4D97-AF65-F5344CB8AC3E}">
        <p14:creationId xmlns:p14="http://schemas.microsoft.com/office/powerpoint/2010/main" val="628505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85000"/>
                    <a:lumOff val="15000"/>
                  </a:schemeClr>
                </a:solidFill>
              </a:rPr>
              <a:t> --(1</a:t>
            </a:r>
            <a:r>
              <a:rPr lang="en-US" baseline="30000" dirty="0" smtClean="0">
                <a:solidFill>
                  <a:schemeClr val="tx1">
                    <a:lumMod val="85000"/>
                    <a:lumOff val="15000"/>
                  </a:schemeClr>
                </a:solidFill>
              </a:rPr>
              <a:t>st</a:t>
            </a:r>
            <a:r>
              <a:rPr lang="en-US" dirty="0" smtClean="0">
                <a:solidFill>
                  <a:schemeClr val="tx1">
                    <a:lumMod val="85000"/>
                    <a:lumOff val="15000"/>
                  </a:schemeClr>
                </a:solidFill>
              </a:rPr>
              <a:t> policy) Based on that, he’ll be granted access to a repository of the various platforms and assets approved for his use. From there, he can chose to deploy a platform with a single click. </a:t>
            </a:r>
            <a:endParaRPr lang="en-US" dirty="0">
              <a:solidFill>
                <a:schemeClr val="tx1">
                  <a:lumMod val="85000"/>
                  <a:lumOff val="15000"/>
                </a:schemeClr>
              </a:solidFill>
            </a:endParaRPr>
          </a:p>
        </p:txBody>
      </p:sp>
      <p:sp>
        <p:nvSpPr>
          <p:cNvPr id="4" name="Slide Number Placeholder 3"/>
          <p:cNvSpPr>
            <a:spLocks noGrp="1"/>
          </p:cNvSpPr>
          <p:nvPr>
            <p:ph type="sldNum" sz="quarter" idx="10"/>
          </p:nvPr>
        </p:nvSpPr>
        <p:spPr/>
        <p:txBody>
          <a:bodyPr/>
          <a:lstStyle/>
          <a:p>
            <a:fld id="{A45D6FCC-38CE-49FA-B068-55089FB56C21}" type="slidenum">
              <a:rPr lang="en-US" smtClean="0"/>
              <a:pPr/>
              <a:t>17</a:t>
            </a:fld>
            <a:endParaRPr lang="en-US"/>
          </a:p>
        </p:txBody>
      </p:sp>
    </p:spTree>
    <p:extLst>
      <p:ext uri="{BB962C8B-B14F-4D97-AF65-F5344CB8AC3E}">
        <p14:creationId xmlns:p14="http://schemas.microsoft.com/office/powerpoint/2010/main" val="628505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85000"/>
                    <a:lumOff val="15000"/>
                  </a:schemeClr>
                </a:solidFill>
              </a:rPr>
              <a:t> --(1</a:t>
            </a:r>
            <a:r>
              <a:rPr lang="en-US" baseline="30000" dirty="0" smtClean="0">
                <a:solidFill>
                  <a:schemeClr val="tx1">
                    <a:lumMod val="85000"/>
                    <a:lumOff val="15000"/>
                  </a:schemeClr>
                </a:solidFill>
              </a:rPr>
              <a:t>st</a:t>
            </a:r>
            <a:r>
              <a:rPr lang="en-US" dirty="0" smtClean="0">
                <a:solidFill>
                  <a:schemeClr val="tx1">
                    <a:lumMod val="85000"/>
                    <a:lumOff val="15000"/>
                  </a:schemeClr>
                </a:solidFill>
              </a:rPr>
              <a:t> policy) Based on that, he’ll be granted access to a repository of the various platforms and assets approved for his use. From there, he can chose to deploy a platform with a single click. </a:t>
            </a:r>
            <a:endParaRPr lang="en-US" dirty="0">
              <a:solidFill>
                <a:schemeClr val="tx1">
                  <a:lumMod val="85000"/>
                  <a:lumOff val="15000"/>
                </a:schemeClr>
              </a:solidFill>
            </a:endParaRPr>
          </a:p>
        </p:txBody>
      </p:sp>
      <p:sp>
        <p:nvSpPr>
          <p:cNvPr id="4" name="Slide Number Placeholder 3"/>
          <p:cNvSpPr>
            <a:spLocks noGrp="1"/>
          </p:cNvSpPr>
          <p:nvPr>
            <p:ph type="sldNum" sz="quarter" idx="10"/>
          </p:nvPr>
        </p:nvSpPr>
        <p:spPr/>
        <p:txBody>
          <a:bodyPr/>
          <a:lstStyle/>
          <a:p>
            <a:fld id="{A45D6FCC-38CE-49FA-B068-55089FB56C21}" type="slidenum">
              <a:rPr lang="en-US" smtClean="0"/>
              <a:pPr/>
              <a:t>18</a:t>
            </a:fld>
            <a:endParaRPr lang="en-US"/>
          </a:p>
        </p:txBody>
      </p:sp>
    </p:spTree>
    <p:extLst>
      <p:ext uri="{BB962C8B-B14F-4D97-AF65-F5344CB8AC3E}">
        <p14:creationId xmlns:p14="http://schemas.microsoft.com/office/powerpoint/2010/main" val="628505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85000"/>
                    <a:lumOff val="15000"/>
                  </a:schemeClr>
                </a:solidFill>
              </a:rPr>
              <a:t> --(1</a:t>
            </a:r>
            <a:r>
              <a:rPr lang="en-US" baseline="30000" dirty="0" smtClean="0">
                <a:solidFill>
                  <a:schemeClr val="tx1">
                    <a:lumMod val="85000"/>
                    <a:lumOff val="15000"/>
                  </a:schemeClr>
                </a:solidFill>
              </a:rPr>
              <a:t>st</a:t>
            </a:r>
            <a:r>
              <a:rPr lang="en-US" dirty="0" smtClean="0">
                <a:solidFill>
                  <a:schemeClr val="tx1">
                    <a:lumMod val="85000"/>
                    <a:lumOff val="15000"/>
                  </a:schemeClr>
                </a:solidFill>
              </a:rPr>
              <a:t> policy) Based on that, he’ll be granted access to a repository of the various platforms and assets approved for his use. From there, he can chose to deploy a platform with a single click. </a:t>
            </a:r>
            <a:endParaRPr lang="en-US" dirty="0">
              <a:solidFill>
                <a:schemeClr val="tx1">
                  <a:lumMod val="85000"/>
                  <a:lumOff val="15000"/>
                </a:schemeClr>
              </a:solidFill>
            </a:endParaRPr>
          </a:p>
        </p:txBody>
      </p:sp>
      <p:sp>
        <p:nvSpPr>
          <p:cNvPr id="4" name="Slide Number Placeholder 3"/>
          <p:cNvSpPr>
            <a:spLocks noGrp="1"/>
          </p:cNvSpPr>
          <p:nvPr>
            <p:ph type="sldNum" sz="quarter" idx="10"/>
          </p:nvPr>
        </p:nvSpPr>
        <p:spPr/>
        <p:txBody>
          <a:bodyPr/>
          <a:lstStyle/>
          <a:p>
            <a:fld id="{A45D6FCC-38CE-49FA-B068-55089FB56C21}" type="slidenum">
              <a:rPr lang="en-US" smtClean="0"/>
              <a:pPr/>
              <a:t>19</a:t>
            </a:fld>
            <a:endParaRPr lang="en-US"/>
          </a:p>
        </p:txBody>
      </p:sp>
    </p:spTree>
    <p:extLst>
      <p:ext uri="{BB962C8B-B14F-4D97-AF65-F5344CB8AC3E}">
        <p14:creationId xmlns:p14="http://schemas.microsoft.com/office/powerpoint/2010/main" val="628505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85000"/>
                    <a:lumOff val="15000"/>
                  </a:schemeClr>
                </a:solidFill>
              </a:rPr>
              <a:t> --(1</a:t>
            </a:r>
            <a:r>
              <a:rPr lang="en-US" baseline="30000" dirty="0" smtClean="0">
                <a:solidFill>
                  <a:schemeClr val="tx1">
                    <a:lumMod val="85000"/>
                    <a:lumOff val="15000"/>
                  </a:schemeClr>
                </a:solidFill>
              </a:rPr>
              <a:t>st</a:t>
            </a:r>
            <a:r>
              <a:rPr lang="en-US" dirty="0" smtClean="0">
                <a:solidFill>
                  <a:schemeClr val="tx1">
                    <a:lumMod val="85000"/>
                    <a:lumOff val="15000"/>
                  </a:schemeClr>
                </a:solidFill>
              </a:rPr>
              <a:t> policy) Based on that, he’ll be granted access to a repository of the various platforms and assets approved for his use. From there, he can chose to deploy a platform with a single click. </a:t>
            </a:r>
            <a:endParaRPr lang="en-US" dirty="0">
              <a:solidFill>
                <a:schemeClr val="tx1">
                  <a:lumMod val="85000"/>
                  <a:lumOff val="15000"/>
                </a:schemeClr>
              </a:solidFill>
            </a:endParaRPr>
          </a:p>
        </p:txBody>
      </p:sp>
      <p:sp>
        <p:nvSpPr>
          <p:cNvPr id="4" name="Slide Number Placeholder 3"/>
          <p:cNvSpPr>
            <a:spLocks noGrp="1"/>
          </p:cNvSpPr>
          <p:nvPr>
            <p:ph type="sldNum" sz="quarter" idx="10"/>
          </p:nvPr>
        </p:nvSpPr>
        <p:spPr/>
        <p:txBody>
          <a:bodyPr/>
          <a:lstStyle/>
          <a:p>
            <a:fld id="{A45D6FCC-38CE-49FA-B068-55089FB56C21}" type="slidenum">
              <a:rPr lang="en-US" smtClean="0"/>
              <a:pPr/>
              <a:t>20</a:t>
            </a:fld>
            <a:endParaRPr lang="en-US"/>
          </a:p>
        </p:txBody>
      </p:sp>
    </p:spTree>
    <p:extLst>
      <p:ext uri="{BB962C8B-B14F-4D97-AF65-F5344CB8AC3E}">
        <p14:creationId xmlns:p14="http://schemas.microsoft.com/office/powerpoint/2010/main" val="628505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NOTES: </a:t>
            </a:r>
          </a:p>
          <a:p>
            <a:r>
              <a:rPr lang="en-US" sz="1200" kern="1200" dirty="0" smtClean="0">
                <a:solidFill>
                  <a:schemeClr val="tx1"/>
                </a:solidFill>
                <a:effectLst/>
                <a:latin typeface="+mn-lt"/>
                <a:ea typeface="+mn-ea"/>
                <a:cs typeface="+mn-cs"/>
              </a:rPr>
              <a:t>In summary…the </a:t>
            </a:r>
            <a:r>
              <a:rPr lang="en-US" sz="1200" b="0" kern="1200" dirty="0" smtClean="0">
                <a:solidFill>
                  <a:schemeClr val="tx1"/>
                </a:solidFill>
                <a:effectLst/>
                <a:latin typeface="+mn-lt"/>
                <a:ea typeface="+mn-ea"/>
                <a:cs typeface="+mn-cs"/>
              </a:rPr>
              <a:t>combination of Release</a:t>
            </a:r>
            <a:r>
              <a:rPr lang="en-US" sz="1200" b="0" kern="1200" baseline="0" dirty="0" smtClean="0">
                <a:solidFill>
                  <a:schemeClr val="tx1"/>
                </a:solidFill>
                <a:effectLst/>
                <a:latin typeface="+mn-lt"/>
                <a:ea typeface="+mn-ea"/>
                <a:cs typeface="+mn-cs"/>
              </a:rPr>
              <a:t> Automaton, </a:t>
            </a:r>
            <a:r>
              <a:rPr lang="en-US" sz="1200" b="0" kern="1200" dirty="0" smtClean="0">
                <a:solidFill>
                  <a:schemeClr val="tx1"/>
                </a:solidFill>
                <a:effectLst/>
                <a:latin typeface="+mn-lt"/>
                <a:ea typeface="+mn-ea"/>
                <a:cs typeface="+mn-cs"/>
              </a:rPr>
              <a:t>environment blueprints, and policy controls can enable you to orchestrate and automate significant portions of your SDLC… which</a:t>
            </a:r>
            <a:r>
              <a:rPr lang="en-US" sz="1200" b="0" kern="1200" baseline="0" dirty="0" smtClean="0">
                <a:solidFill>
                  <a:schemeClr val="tx1"/>
                </a:solidFill>
                <a:effectLst/>
                <a:latin typeface="+mn-lt"/>
                <a:ea typeface="+mn-ea"/>
                <a:cs typeface="+mn-cs"/>
              </a:rPr>
              <a:t> will</a:t>
            </a:r>
            <a:r>
              <a:rPr lang="en-US" sz="1200" b="0" kern="1200" dirty="0" smtClean="0">
                <a:solidFill>
                  <a:schemeClr val="tx1"/>
                </a:solidFill>
                <a:effectLst/>
                <a:latin typeface="+mn-lt"/>
                <a:ea typeface="+mn-ea"/>
                <a:cs typeface="+mn-cs"/>
              </a:rPr>
              <a:t> increase the speed and frequency of software releases… a critical aspect of improving your business agility.</a:t>
            </a:r>
          </a:p>
          <a:p>
            <a:r>
              <a:rPr lang="en-US" sz="1200" b="0" kern="1200" dirty="0" smtClean="0">
                <a:solidFill>
                  <a:schemeClr val="tx1"/>
                </a:solidFill>
                <a:effectLst/>
                <a:latin typeface="+mn-lt"/>
                <a:ea typeface="+mn-ea"/>
                <a:cs typeface="+mn-cs"/>
              </a:rPr>
              <a:t> </a:t>
            </a:r>
          </a:p>
          <a:p>
            <a:r>
              <a:rPr lang="en-US" sz="1200" b="0" kern="1200" dirty="0" smtClean="0">
                <a:solidFill>
                  <a:schemeClr val="tx1"/>
                </a:solidFill>
                <a:effectLst/>
                <a:latin typeface="+mn-lt"/>
                <a:ea typeface="+mn-ea"/>
                <a:cs typeface="+mn-cs"/>
              </a:rPr>
              <a:t>That’s essentially what is illustrated here…. Showing the app </a:t>
            </a:r>
            <a:r>
              <a:rPr lang="en-US" sz="1200" b="0" kern="1200" dirty="0" err="1" smtClean="0">
                <a:solidFill>
                  <a:schemeClr val="tx1"/>
                </a:solidFill>
                <a:effectLst/>
                <a:latin typeface="+mn-lt"/>
                <a:ea typeface="+mn-ea"/>
                <a:cs typeface="+mn-cs"/>
              </a:rPr>
              <a:t>toolchain</a:t>
            </a:r>
            <a:r>
              <a:rPr lang="en-US" sz="1200" b="0" kern="1200" dirty="0" smtClean="0">
                <a:solidFill>
                  <a:schemeClr val="tx1"/>
                </a:solidFill>
                <a:effectLst/>
                <a:latin typeface="+mn-lt"/>
                <a:ea typeface="+mn-ea"/>
                <a:cs typeface="+mn-cs"/>
              </a:rPr>
              <a:t> up top, integrated directly with CA Release Automation</a:t>
            </a:r>
            <a:r>
              <a:rPr lang="en-US" sz="1200" b="0" kern="1200" baseline="0" dirty="0" smtClean="0">
                <a:solidFill>
                  <a:schemeClr val="tx1"/>
                </a:solidFill>
                <a:effectLst/>
                <a:latin typeface="+mn-lt"/>
                <a:ea typeface="+mn-ea"/>
                <a:cs typeface="+mn-cs"/>
              </a:rPr>
              <a:t> and the</a:t>
            </a:r>
            <a:r>
              <a:rPr lang="en-US" sz="1200" b="0" kern="1200" dirty="0" smtClean="0">
                <a:solidFill>
                  <a:schemeClr val="tx1"/>
                </a:solidFill>
                <a:effectLst/>
                <a:latin typeface="+mn-lt"/>
                <a:ea typeface="+mn-ea"/>
                <a:cs typeface="+mn-cs"/>
              </a:rPr>
              <a:t> deployment environments - which are modeled with blueprints and governed via policy, and then deployed into your preferred public or private clouds while remaining infrastructure independent and cloud portable</a:t>
            </a:r>
          </a:p>
          <a:p>
            <a:endParaRPr lang="en-US" b="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CE749BA4-EEE8-3C42-AA6B-12C8730863A6}"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4244653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gear on each place we’re doing promotions</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4</a:t>
            </a:fld>
            <a:endParaRPr lang="en-US"/>
          </a:p>
        </p:txBody>
      </p:sp>
    </p:spTree>
    <p:extLst>
      <p:ext uri="{BB962C8B-B14F-4D97-AF65-F5344CB8AC3E}">
        <p14:creationId xmlns:p14="http://schemas.microsoft.com/office/powerpoint/2010/main" val="3194080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Combine these two slides – dissolve</a:t>
            </a:r>
            <a:r>
              <a:rPr lang="en-US" baseline="0" dirty="0" smtClean="0"/>
              <a:t> text, replace with solutions</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5</a:t>
            </a:fld>
            <a:endParaRPr lang="en-US"/>
          </a:p>
        </p:txBody>
      </p:sp>
    </p:spTree>
    <p:extLst>
      <p:ext uri="{BB962C8B-B14F-4D97-AF65-F5344CB8AC3E}">
        <p14:creationId xmlns:p14="http://schemas.microsoft.com/office/powerpoint/2010/main" val="1921702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Use previous environment</a:t>
            </a:r>
            <a:r>
              <a:rPr lang="en-US" baseline="0" dirty="0" smtClean="0"/>
              <a:t> pics…redo</a:t>
            </a:r>
          </a:p>
          <a:p>
            <a:endParaRPr lang="en-US" dirty="0" smtClean="0"/>
          </a:p>
          <a:p>
            <a:r>
              <a:rPr lang="en-US" dirty="0" smtClean="0"/>
              <a:t>This</a:t>
            </a:r>
            <a:r>
              <a:rPr lang="en-US" baseline="0" dirty="0" smtClean="0"/>
              <a:t> slide discusses the state of many development and IT operations organizations today.  </a:t>
            </a:r>
          </a:p>
          <a:p>
            <a:endParaRPr lang="en-US" baseline="0" dirty="0" smtClean="0"/>
          </a:p>
          <a:p>
            <a:r>
              <a:rPr lang="en-US" baseline="0" dirty="0" smtClean="0"/>
              <a:t>We start off talking about Innovation.  A lot of innovation is happening on the development side.  Development can create new applications and features faster than organizations can get them to production where they create real business value. </a:t>
            </a:r>
          </a:p>
          <a:p>
            <a:endParaRPr lang="en-US" baseline="0" dirty="0" smtClean="0"/>
          </a:p>
          <a:p>
            <a:r>
              <a:rPr lang="en-US" baseline="0" dirty="0" smtClean="0"/>
              <a:t>Many development teams have implemented Agile methodologies, automated testing and Continuous Integrations systems to help speed up development and unit test </a:t>
            </a:r>
            <a:r>
              <a:rPr lang="en-US" baseline="0" dirty="0" err="1" smtClean="0"/>
              <a:t>cycels</a:t>
            </a:r>
            <a:r>
              <a:rPr lang="en-US" baseline="0" dirty="0" smtClean="0"/>
              <a:t> and reduce bottlenecks on the </a:t>
            </a:r>
            <a:r>
              <a:rPr lang="en-US" baseline="0" dirty="0" err="1" smtClean="0"/>
              <a:t>dev</a:t>
            </a:r>
            <a:r>
              <a:rPr lang="en-US" baseline="0" dirty="0" smtClean="0"/>
              <a:t> side.</a:t>
            </a:r>
          </a:p>
          <a:p>
            <a:endParaRPr lang="en-US" baseline="0" dirty="0" smtClean="0"/>
          </a:p>
          <a:p>
            <a:r>
              <a:rPr lang="en-US" baseline="0" dirty="0" smtClean="0"/>
              <a:t>It Ops have implemented virtualization, cloud and infrastructure and configuration automation technologies to help speed up the provisioning of infrastructure components.</a:t>
            </a:r>
          </a:p>
          <a:p>
            <a:endParaRPr lang="en-US" baseline="0" dirty="0" smtClean="0"/>
          </a:p>
          <a:p>
            <a:r>
              <a:rPr lang="en-US" baseline="0" dirty="0" smtClean="0"/>
              <a:t>According to Gartner </a:t>
            </a:r>
            <a:r>
              <a:rPr lang="en-US" dirty="0" smtClean="0">
                <a:effectLst/>
              </a:rPr>
              <a:t>more</a:t>
            </a:r>
            <a:r>
              <a:rPr lang="en-US" dirty="0" smtClean="0"/>
              <a:t> </a:t>
            </a:r>
            <a:r>
              <a:rPr lang="en-US" dirty="0" smtClean="0">
                <a:effectLst/>
              </a:rPr>
              <a:t>than</a:t>
            </a:r>
            <a:r>
              <a:rPr lang="en-US" dirty="0" smtClean="0"/>
              <a:t> 80% </a:t>
            </a:r>
            <a:r>
              <a:rPr lang="en-US" dirty="0" smtClean="0">
                <a:effectLst/>
              </a:rPr>
              <a:t>of</a:t>
            </a:r>
            <a:r>
              <a:rPr lang="en-US" dirty="0" smtClean="0"/>
              <a:t> </a:t>
            </a:r>
            <a:r>
              <a:rPr lang="en-US" dirty="0" smtClean="0">
                <a:effectLst/>
              </a:rPr>
              <a:t>all</a:t>
            </a:r>
            <a:r>
              <a:rPr lang="en-US" dirty="0" smtClean="0"/>
              <a:t> </a:t>
            </a:r>
            <a:r>
              <a:rPr lang="en-US" dirty="0" smtClean="0">
                <a:effectLst/>
              </a:rPr>
              <a:t>mission-critical</a:t>
            </a:r>
            <a:r>
              <a:rPr lang="en-US" dirty="0" smtClean="0"/>
              <a:t> </a:t>
            </a:r>
            <a:r>
              <a:rPr lang="en-US" dirty="0" smtClean="0">
                <a:effectLst/>
              </a:rPr>
              <a:t>IT</a:t>
            </a:r>
            <a:r>
              <a:rPr lang="en-US" dirty="0" smtClean="0"/>
              <a:t> </a:t>
            </a:r>
            <a:r>
              <a:rPr lang="en-US" dirty="0" smtClean="0">
                <a:effectLst/>
              </a:rPr>
              <a:t>service</a:t>
            </a:r>
            <a:r>
              <a:rPr lang="en-US" dirty="0" smtClean="0"/>
              <a:t> </a:t>
            </a:r>
            <a:r>
              <a:rPr lang="en-US" dirty="0" smtClean="0">
                <a:effectLst/>
              </a:rPr>
              <a:t>outages</a:t>
            </a:r>
            <a:r>
              <a:rPr lang="en-US" dirty="0" smtClean="0"/>
              <a:t> result from people and process errors and failures, and </a:t>
            </a:r>
            <a:r>
              <a:rPr lang="en-US" dirty="0" smtClean="0">
                <a:effectLst/>
              </a:rPr>
              <a:t>of</a:t>
            </a:r>
            <a:r>
              <a:rPr lang="en-US" dirty="0" smtClean="0"/>
              <a:t> those </a:t>
            </a:r>
            <a:r>
              <a:rPr lang="en-US" dirty="0" smtClean="0">
                <a:effectLst/>
              </a:rPr>
              <a:t>outages</a:t>
            </a:r>
            <a:r>
              <a:rPr lang="en-US" dirty="0" smtClean="0"/>
              <a:t>, </a:t>
            </a:r>
            <a:r>
              <a:rPr lang="en-US" dirty="0" smtClean="0">
                <a:effectLst/>
              </a:rPr>
              <a:t>more</a:t>
            </a:r>
            <a:r>
              <a:rPr lang="en-US" dirty="0" smtClean="0"/>
              <a:t> </a:t>
            </a:r>
            <a:r>
              <a:rPr lang="en-US" dirty="0" smtClean="0">
                <a:effectLst/>
              </a:rPr>
              <a:t>than</a:t>
            </a:r>
            <a:r>
              <a:rPr lang="en-US" dirty="0" smtClean="0"/>
              <a:t> 50% result from a lack </a:t>
            </a:r>
            <a:r>
              <a:rPr lang="en-US" dirty="0" smtClean="0">
                <a:effectLst/>
              </a:rPr>
              <a:t>of</a:t>
            </a:r>
            <a:r>
              <a:rPr lang="en-US" dirty="0" smtClean="0"/>
              <a:t> coordination between change, release and configuration management processes.</a:t>
            </a:r>
          </a:p>
          <a:p>
            <a:endParaRPr lang="en-US" baseline="0" dirty="0" smtClean="0"/>
          </a:p>
          <a:p>
            <a:r>
              <a:rPr lang="en-US" baseline="0" dirty="0" smtClean="0"/>
              <a:t>All which result in delayed time-to-more and increased costs.</a:t>
            </a:r>
          </a:p>
          <a:p>
            <a:endParaRPr lang="en-US" baseline="0" dirty="0" smtClean="0"/>
          </a:p>
          <a:p>
            <a:r>
              <a:rPr lang="en-US" baseline="0" dirty="0" smtClean="0"/>
              <a:t>A Continuous Delivery solution that automates the release and deployment processes and eliminate in-house written scripts and manual processes can significantly improve the speed and quality in which applications are delivered across the entire application lifecycle – development through production.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6</a:t>
            </a:fld>
            <a:endParaRPr lang="en-US"/>
          </a:p>
        </p:txBody>
      </p:sp>
    </p:spTree>
    <p:extLst>
      <p:ext uri="{BB962C8B-B14F-4D97-AF65-F5344CB8AC3E}">
        <p14:creationId xmlns:p14="http://schemas.microsoft.com/office/powerpoint/2010/main" val="2520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dt" sz="quarter" idx="4294967295"/>
          </p:nvPr>
        </p:nvSpPr>
        <p:spPr bwMode="auto">
          <a:xfrm>
            <a:off x="3884613" y="2"/>
            <a:ext cx="2971800" cy="457512"/>
          </a:xfrm>
          <a:prstGeom prst="rect">
            <a:avLst/>
          </a:prstGeom>
          <a:noFill/>
          <a:ln>
            <a:miter lim="800000"/>
            <a:headEnd/>
            <a:tailEnd/>
          </a:ln>
        </p:spPr>
        <p:txBody>
          <a:bodyPr lIns="89708" tIns="44853" rIns="89708" bIns="44853"/>
          <a:lstStyle/>
          <a:p>
            <a:fld id="{5CA77902-9659-48A7-BC0C-5917E1A47A9E}" type="datetime8">
              <a:rPr lang="en-US"/>
              <a:pPr/>
              <a:t>6/10/2016 12:35 PM</a:t>
            </a:fld>
            <a:endParaRPr lang="en-US"/>
          </a:p>
        </p:txBody>
      </p:sp>
      <p:sp>
        <p:nvSpPr>
          <p:cNvPr id="62467" name="Rectangle 6"/>
          <p:cNvSpPr>
            <a:spLocks noGrp="1" noChangeArrowheads="1"/>
          </p:cNvSpPr>
          <p:nvPr>
            <p:ph type="ftr" sz="quarter" idx="4294967295"/>
          </p:nvPr>
        </p:nvSpPr>
        <p:spPr bwMode="auto">
          <a:xfrm>
            <a:off x="0" y="8684929"/>
            <a:ext cx="2971800" cy="457512"/>
          </a:xfrm>
          <a:prstGeom prst="rect">
            <a:avLst/>
          </a:prstGeom>
          <a:noFill/>
          <a:ln>
            <a:miter lim="800000"/>
            <a:headEnd/>
            <a:tailEnd/>
          </a:ln>
        </p:spPr>
        <p:txBody>
          <a:bodyPr lIns="89708" tIns="44853" rIns="89708" bIns="44853"/>
          <a:lstStyle/>
          <a:p>
            <a:r>
              <a:rPr lang="en-US" smtClean="0"/>
              <a:t>Copyright © 2012 CA. All rights reserved.</a:t>
            </a:r>
            <a:endParaRPr lang="en-US"/>
          </a:p>
        </p:txBody>
      </p:sp>
      <p:sp>
        <p:nvSpPr>
          <p:cNvPr id="62468" name="Rectangle 7"/>
          <p:cNvSpPr>
            <a:spLocks noGrp="1" noChangeArrowheads="1"/>
          </p:cNvSpPr>
          <p:nvPr>
            <p:ph type="sldNum" sz="quarter" idx="4294967295"/>
          </p:nvPr>
        </p:nvSpPr>
        <p:spPr bwMode="auto">
          <a:xfrm>
            <a:off x="3884613" y="8684929"/>
            <a:ext cx="2971800" cy="457512"/>
          </a:xfrm>
          <a:prstGeom prst="rect">
            <a:avLst/>
          </a:prstGeom>
          <a:noFill/>
          <a:ln>
            <a:miter lim="800000"/>
            <a:headEnd/>
            <a:tailEnd/>
          </a:ln>
        </p:spPr>
        <p:txBody>
          <a:bodyPr lIns="89708" tIns="44853" rIns="89708" bIns="44853"/>
          <a:lstStyle/>
          <a:p>
            <a:fld id="{FCE8E2DF-483C-4803-8C10-6A9BD5ECCC79}" type="slidenum">
              <a:rPr lang="en-US"/>
              <a:pPr/>
              <a:t>7</a:t>
            </a:fld>
            <a:endParaRPr lang="en-US"/>
          </a:p>
        </p:txBody>
      </p:sp>
      <p:sp>
        <p:nvSpPr>
          <p:cNvPr id="62469" name="Rectangle 2"/>
          <p:cNvSpPr>
            <a:spLocks noGrp="1" noRot="1" noChangeAspect="1" noChangeArrowheads="1" noTextEdit="1"/>
          </p:cNvSpPr>
          <p:nvPr>
            <p:ph type="sldImg"/>
          </p:nvPr>
        </p:nvSpPr>
        <p:spPr>
          <a:ln/>
        </p:spPr>
      </p:sp>
      <p:sp>
        <p:nvSpPr>
          <p:cNvPr id="6247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217306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8</a:t>
            </a:fld>
            <a:endParaRPr lang="en-US"/>
          </a:p>
        </p:txBody>
      </p:sp>
    </p:spTree>
    <p:extLst>
      <p:ext uri="{BB962C8B-B14F-4D97-AF65-F5344CB8AC3E}">
        <p14:creationId xmlns:p14="http://schemas.microsoft.com/office/powerpoint/2010/main" val="373920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9</a:t>
            </a:fld>
            <a:endParaRPr lang="en-US"/>
          </a:p>
        </p:txBody>
      </p:sp>
    </p:spTree>
    <p:extLst>
      <p:ext uri="{BB962C8B-B14F-4D97-AF65-F5344CB8AC3E}">
        <p14:creationId xmlns:p14="http://schemas.microsoft.com/office/powerpoint/2010/main" val="373920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2496" indent="-222496">
              <a:buAutoNum type="arabicPeriod"/>
            </a:pPr>
            <a:r>
              <a:rPr lang="en-US" dirty="0" smtClean="0"/>
              <a:t>Key use cases:</a:t>
            </a:r>
          </a:p>
          <a:p>
            <a:pPr marL="679696" lvl="1" indent="-222496">
              <a:buAutoNum type="arabicPeriod"/>
            </a:pPr>
            <a:endParaRPr lang="en-US" dirty="0" smtClean="0"/>
          </a:p>
          <a:p>
            <a:pPr marL="222496" indent="-222496">
              <a:buAutoNum type="arabicPeriod"/>
            </a:pPr>
            <a:endParaRPr lang="en-US" dirty="0" smtClean="0"/>
          </a:p>
          <a:p>
            <a:pPr marL="222496" indent="-222496">
              <a:buAutoNum type="arabicPeriod"/>
            </a:pPr>
            <a:r>
              <a:rPr lang="en-US" dirty="0" smtClean="0"/>
              <a:t>Continuous Integration</a:t>
            </a:r>
            <a:r>
              <a:rPr lang="en-US" baseline="0" dirty="0" smtClean="0"/>
              <a:t> systems</a:t>
            </a:r>
          </a:p>
          <a:p>
            <a:pPr marL="222496" indent="-222496">
              <a:buAutoNum type="arabicPeriod"/>
            </a:pPr>
            <a:r>
              <a:rPr lang="en-US" baseline="0" dirty="0" smtClean="0"/>
              <a:t>Artifact Repository</a:t>
            </a:r>
          </a:p>
          <a:p>
            <a:pPr marL="222496" indent="-222496">
              <a:buAutoNum type="arabicPeriod"/>
            </a:pPr>
            <a:r>
              <a:rPr lang="en-US" baseline="0" dirty="0" smtClean="0"/>
              <a:t>Services Desk</a:t>
            </a:r>
          </a:p>
          <a:p>
            <a:pPr marL="667489" lvl="1" indent="-222496">
              <a:buAutoNum type="arabicPeriod"/>
            </a:pPr>
            <a:r>
              <a:rPr lang="en-US" baseline="0" dirty="0" smtClean="0"/>
              <a:t>Approvals, change management</a:t>
            </a:r>
          </a:p>
          <a:p>
            <a:pPr marL="222496" indent="-222496">
              <a:buAutoNum type="arabicPeriod"/>
            </a:pPr>
            <a:r>
              <a:rPr lang="en-US" baseline="0" dirty="0" smtClean="0"/>
              <a:t>Automated test, service virtualization</a:t>
            </a:r>
          </a:p>
          <a:p>
            <a:pPr marL="222496" indent="-222496">
              <a:buAutoNum type="arabicPeriod"/>
            </a:pPr>
            <a:r>
              <a:rPr lang="en-US" baseline="0" dirty="0" smtClean="0"/>
              <a:t>Configuration Management</a:t>
            </a:r>
          </a:p>
          <a:p>
            <a:pPr marL="222496" indent="-222496">
              <a:buAutoNum type="arabicPeriod"/>
            </a:pPr>
            <a:r>
              <a:rPr lang="en-US" baseline="0" dirty="0" smtClean="0"/>
              <a:t>Cloud Provisioning</a:t>
            </a:r>
          </a:p>
        </p:txBody>
      </p:sp>
      <p:sp>
        <p:nvSpPr>
          <p:cNvPr id="4" name="Slide Number Placeholder 3"/>
          <p:cNvSpPr>
            <a:spLocks noGrp="1"/>
          </p:cNvSpPr>
          <p:nvPr>
            <p:ph type="sldNum" sz="quarter" idx="10"/>
          </p:nvPr>
        </p:nvSpPr>
        <p:spPr/>
        <p:txBody>
          <a:bodyPr/>
          <a:lstStyle/>
          <a:p>
            <a:fld id="{9C4C1465-76C8-4610-B968-E64CE47E0FA7}" type="slidenum">
              <a:rPr lang="en-US" smtClean="0"/>
              <a:pPr/>
              <a:t>10</a:t>
            </a:fld>
            <a:endParaRPr lang="en-US" dirty="0"/>
          </a:p>
        </p:txBody>
      </p:sp>
    </p:spTree>
    <p:extLst>
      <p:ext uri="{BB962C8B-B14F-4D97-AF65-F5344CB8AC3E}">
        <p14:creationId xmlns:p14="http://schemas.microsoft.com/office/powerpoint/2010/main" val="346695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76A472B-D9D0-4442-99E7-AF1BFE0DD720}"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692366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0"/>
            <a:ext cx="8229600" cy="819273"/>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
        <p:nvSpPr>
          <p:cNvPr id="6" name="Text Placeholder 4"/>
          <p:cNvSpPr>
            <a:spLocks noGrp="1"/>
          </p:cNvSpPr>
          <p:nvPr>
            <p:ph type="body" sz="quarter" idx="10"/>
          </p:nvPr>
        </p:nvSpPr>
        <p:spPr>
          <a:xfrm>
            <a:off x="459670" y="981076"/>
            <a:ext cx="8229600" cy="3355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8_Section Head">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922" b="11527"/>
          <a:stretch/>
        </p:blipFill>
        <p:spPr bwMode="gray">
          <a:xfrm>
            <a:off x="1" y="2064603"/>
            <a:ext cx="4483972" cy="3083660"/>
          </a:xfrm>
          <a:prstGeom prst="rect">
            <a:avLst/>
          </a:prstGeom>
        </p:spPr>
      </p:pic>
      <p:sp>
        <p:nvSpPr>
          <p:cNvPr id="7" name="Title 1"/>
          <p:cNvSpPr>
            <a:spLocks noGrp="1"/>
          </p:cNvSpPr>
          <p:nvPr>
            <p:ph type="ctrTitle"/>
          </p:nvPr>
        </p:nvSpPr>
        <p:spPr bwMode="gray">
          <a:xfrm>
            <a:off x="911584" y="493882"/>
            <a:ext cx="7686316" cy="1094017"/>
          </a:xfrm>
          <a:prstGeom prst="rect">
            <a:avLst/>
          </a:prstGeom>
        </p:spPr>
        <p:txBody>
          <a:bodyPr vert="horz" lIns="91440" tIns="45720" rIns="91440" bIns="45720" rtlCol="0" anchor="t">
            <a:noAutofit/>
          </a:bodyPr>
          <a:lstStyle>
            <a:lvl1pPr marL="0" indent="0" algn="l" defTabSz="457200" rtl="0" eaLnBrk="1" latinLnBrk="0" hangingPunct="1">
              <a:lnSpc>
                <a:spcPct val="110000"/>
              </a:lnSpc>
              <a:spcBef>
                <a:spcPts val="0"/>
              </a:spcBef>
              <a:spcAft>
                <a:spcPts val="1200"/>
              </a:spcAft>
              <a:buClr>
                <a:srgbClr val="0064AF"/>
              </a:buClr>
              <a:buFont typeface="Wingdings" charset="2"/>
              <a:buNone/>
              <a:defRPr lang="en-US" sz="3600" b="0" kern="1200" baseline="0" dirty="0">
                <a:solidFill>
                  <a:srgbClr val="A6A6A6"/>
                </a:solidFill>
                <a:latin typeface="+mn-lt"/>
                <a:ea typeface="+mn-ea"/>
                <a:cs typeface="+mn-cs"/>
              </a:defRPr>
            </a:lvl1pPr>
          </a:lstStyle>
          <a:p>
            <a:pPr marL="0" lvl="0" indent="0" algn="l" defTabSz="457200" rtl="0" eaLnBrk="1" latinLnBrk="0" hangingPunct="1">
              <a:lnSpc>
                <a:spcPct val="110000"/>
              </a:lnSpc>
              <a:spcBef>
                <a:spcPts val="0"/>
              </a:spcBef>
              <a:spcAft>
                <a:spcPts val="1200"/>
              </a:spcAft>
              <a:buClr>
                <a:srgbClr val="0064AF"/>
              </a:buClr>
              <a:buFont typeface="Wingdings" charset="2"/>
              <a:buNone/>
            </a:pPr>
            <a:r>
              <a:rPr lang="en-US" smtClean="0"/>
              <a:t>Click to edit Master title style</a:t>
            </a:r>
            <a:endParaRPr lang="en-US" dirty="0"/>
          </a:p>
        </p:txBody>
      </p:sp>
    </p:spTree>
    <p:extLst>
      <p:ext uri="{BB962C8B-B14F-4D97-AF65-F5344CB8AC3E}">
        <p14:creationId xmlns:p14="http://schemas.microsoft.com/office/powerpoint/2010/main" val="2631240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04802" y="1132618"/>
            <a:ext cx="8534399" cy="3351139"/>
          </a:xfrm>
          <a:prstGeom prst="rect">
            <a:avLst/>
          </a:prstGeo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bwMode="black">
          <a:xfrm>
            <a:off x="303131" y="137049"/>
            <a:ext cx="8537738" cy="5493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Slide Number Placeholder 5"/>
          <p:cNvSpPr>
            <a:spLocks noGrp="1"/>
          </p:cNvSpPr>
          <p:nvPr>
            <p:ph type="sldNum" sz="quarter" idx="4"/>
          </p:nvPr>
        </p:nvSpPr>
        <p:spPr>
          <a:xfrm>
            <a:off x="304800" y="4908011"/>
            <a:ext cx="382588" cy="240252"/>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a:solidFill>
                  <a:srgbClr val="000000">
                    <a:lumMod val="75000"/>
                    <a:lumOff val="25000"/>
                  </a:srgbClr>
                </a:solidFill>
                <a:latin typeface="Calibri"/>
              </a:rPr>
              <a:pPr>
                <a:defRPr/>
              </a:pPr>
              <a:t>‹#›</a:t>
            </a:fld>
            <a:endParaRPr lang="en-US" dirty="0">
              <a:solidFill>
                <a:srgbClr val="000000">
                  <a:lumMod val="75000"/>
                  <a:lumOff val="25000"/>
                </a:srgbClr>
              </a:solidFill>
              <a:latin typeface="Calibri"/>
            </a:endParaRPr>
          </a:p>
        </p:txBody>
      </p:sp>
      <p:sp>
        <p:nvSpPr>
          <p:cNvPr id="12" name="Date Placeholder 1"/>
          <p:cNvSpPr>
            <a:spLocks noGrp="1"/>
          </p:cNvSpPr>
          <p:nvPr>
            <p:ph type="dt" sz="half" idx="2"/>
          </p:nvPr>
        </p:nvSpPr>
        <p:spPr>
          <a:xfrm>
            <a:off x="738011" y="4908011"/>
            <a:ext cx="1371600" cy="240252"/>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pPr fontAlgn="auto">
              <a:spcBef>
                <a:spcPts val="0"/>
              </a:spcBef>
              <a:spcAft>
                <a:spcPts val="0"/>
              </a:spcAft>
            </a:pPr>
            <a:fld id="{9C0CA8CC-A30E-1E49-AF32-7C326A88A651}" type="datetime4">
              <a:rPr lang="x-none">
                <a:solidFill>
                  <a:srgbClr val="000000">
                    <a:lumMod val="75000"/>
                    <a:lumOff val="25000"/>
                  </a:srgbClr>
                </a:solidFill>
                <a:latin typeface="Calibri"/>
              </a:rPr>
              <a:pPr fontAlgn="auto">
                <a:spcBef>
                  <a:spcPts val="0"/>
                </a:spcBef>
                <a:spcAft>
                  <a:spcPts val="0"/>
                </a:spcAft>
              </a:pPr>
              <a:t>June 10, 2016</a:t>
            </a:fld>
            <a:endParaRPr dirty="0">
              <a:solidFill>
                <a:srgbClr val="000000">
                  <a:lumMod val="75000"/>
                  <a:lumOff val="25000"/>
                </a:srgbClr>
              </a:solidFill>
              <a:latin typeface="Calibri"/>
            </a:endParaRPr>
          </a:p>
        </p:txBody>
      </p:sp>
      <p:sp>
        <p:nvSpPr>
          <p:cNvPr id="13" name="Footer Placeholder 2"/>
          <p:cNvSpPr>
            <a:spLocks noGrp="1"/>
          </p:cNvSpPr>
          <p:nvPr>
            <p:ph type="ftr" sz="quarter" idx="3"/>
          </p:nvPr>
        </p:nvSpPr>
        <p:spPr>
          <a:xfrm>
            <a:off x="3240990" y="4908011"/>
            <a:ext cx="2667000" cy="240252"/>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pPr fontAlgn="auto">
              <a:spcBef>
                <a:spcPts val="0"/>
              </a:spcBef>
              <a:spcAft>
                <a:spcPts val="0"/>
              </a:spcAft>
            </a:pPr>
            <a:r>
              <a:rPr smtClean="0">
                <a:solidFill>
                  <a:srgbClr val="000000">
                    <a:lumMod val="75000"/>
                    <a:lumOff val="25000"/>
                  </a:srgbClr>
                </a:solidFill>
                <a:latin typeface="Calibri"/>
              </a:rPr>
              <a:t>Copyright © 2013 CA. All rights reserved.</a:t>
            </a:r>
            <a:endParaRPr>
              <a:solidFill>
                <a:srgbClr val="000000">
                  <a:lumMod val="75000"/>
                  <a:lumOff val="25000"/>
                </a:srgbClr>
              </a:solidFill>
              <a:latin typeface="Calibri"/>
            </a:endParaRPr>
          </a:p>
        </p:txBody>
      </p:sp>
    </p:spTree>
    <p:extLst>
      <p:ext uri="{BB962C8B-B14F-4D97-AF65-F5344CB8AC3E}">
        <p14:creationId xmlns:p14="http://schemas.microsoft.com/office/powerpoint/2010/main" val="102846933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58044"/>
          </a:xfrm>
          <a:prstGeom prst="rect">
            <a:avLst/>
          </a:prstGeom>
          <a:solidFill>
            <a:srgbClr val="74BD1D"/>
          </a:solidFill>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2"/>
          </p:nvPr>
        </p:nvSpPr>
        <p:spPr>
          <a:xfrm>
            <a:off x="457200" y="1201261"/>
            <a:ext cx="8229600" cy="3203364"/>
          </a:xfrm>
          <a:prstGeom prst="rect">
            <a:avLst/>
          </a:prstGeom>
        </p:spPr>
        <p:txBody>
          <a:bodyPr/>
          <a:lstStyle>
            <a:lvl1pPr>
              <a:buClr>
                <a:schemeClr val="accent3">
                  <a:lumMod val="75000"/>
                </a:schemeClr>
              </a:buClr>
              <a:defRPr/>
            </a:lvl1pPr>
            <a:lvl2pPr>
              <a:buClr>
                <a:schemeClr val="accent3">
                  <a:lumMod val="75000"/>
                </a:schemeClr>
              </a:buClr>
              <a:defRPr/>
            </a:lvl2pPr>
            <a:lvl3pPr>
              <a:buClr>
                <a:schemeClr val="accent3">
                  <a:lumMod val="75000"/>
                </a:schemeClr>
              </a:buClr>
              <a:defRPr/>
            </a:lvl3pPr>
            <a:lvl4pPr>
              <a:buClr>
                <a:schemeClr val="accent3">
                  <a:lumMod val="75000"/>
                </a:schemeClr>
              </a:buClr>
              <a:defRPr/>
            </a:lvl4pPr>
            <a:lvl5pPr>
              <a:buClr>
                <a:schemeClr val="accent3">
                  <a:lumMod val="75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670853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0"/>
            <a:ext cx="8229600" cy="700164"/>
          </a:xfrm>
          <a:prstGeom prst="rect">
            <a:avLst/>
          </a:prstGeom>
        </p:spPr>
        <p:txBody>
          <a:bodyPr/>
          <a:lstStyle/>
          <a:p>
            <a:r>
              <a:rPr lang="en-US" dirty="0" smtClean="0"/>
              <a:t>Title - Title Case, Calibri 27 pt bold</a:t>
            </a:r>
            <a:br>
              <a:rPr lang="en-US" dirty="0" smtClean="0"/>
            </a:br>
            <a:r>
              <a:rPr lang="en-US" dirty="0" smtClean="0"/>
              <a:t>2 Line Max</a:t>
            </a:r>
            <a:endParaRPr lang="en-US" dirty="0"/>
          </a:p>
        </p:txBody>
      </p:sp>
      <p:sp>
        <p:nvSpPr>
          <p:cNvPr id="3" name="Content Placeholder 2"/>
          <p:cNvSpPr>
            <a:spLocks noGrp="1"/>
          </p:cNvSpPr>
          <p:nvPr>
            <p:ph idx="1" hasCustomPrompt="1"/>
          </p:nvPr>
        </p:nvSpPr>
        <p:spPr>
          <a:xfrm>
            <a:off x="457200" y="858044"/>
            <a:ext cx="8229600" cy="3626427"/>
          </a:xfrm>
          <a:prstGeom prst="rect">
            <a:avLst/>
          </a:prstGeom>
        </p:spPr>
        <p:txBody>
          <a:bodyPr/>
          <a:lstStyle>
            <a:lvl1pPr>
              <a:defRPr b="0"/>
            </a:lvl1pPr>
            <a:lvl2pPr>
              <a:defRPr b="0"/>
            </a:lvl2pPr>
            <a:lvl3pPr>
              <a:defRPr b="0"/>
            </a:lvl3pPr>
            <a:lvl4pPr>
              <a:defRPr b="0"/>
            </a:lvl4pPr>
            <a:lvl5pPr>
              <a:defRPr b="0"/>
            </a:lvl5pPr>
          </a:lstStyle>
          <a:p>
            <a:pPr lvl="0"/>
            <a:r>
              <a:rPr kumimoji="0" lang="en-US" sz="2400" b="0" i="0" u="none" strike="noStrike" kern="1200" cap="none" spc="0" normalizeH="0" baseline="0" noProof="0" dirty="0" smtClean="0">
                <a:ln>
                  <a:noFill/>
                </a:ln>
                <a:solidFill>
                  <a:srgbClr val="1C1C1C">
                    <a:lumMod val="75000"/>
                    <a:lumOff val="25000"/>
                  </a:srgbClr>
                </a:solidFill>
                <a:effectLst/>
                <a:uLnTx/>
                <a:uFillTx/>
                <a:latin typeface="+mn-lt"/>
                <a:ea typeface="+mn-ea"/>
                <a:cs typeface="+mn-cs"/>
              </a:rPr>
              <a:t>Bullet 1, Calibri regular 24 pt</a:t>
            </a:r>
            <a:endParaRPr lang="en-US" dirty="0" smtClean="0"/>
          </a:p>
          <a:p>
            <a:pPr lvl="1"/>
            <a:r>
              <a:rPr kumimoji="0" lang="en-US" sz="2000" b="0" i="0" u="none" strike="noStrike" kern="1200" cap="none" spc="0" normalizeH="0" baseline="0" noProof="0" dirty="0" smtClean="0">
                <a:ln>
                  <a:noFill/>
                </a:ln>
                <a:solidFill>
                  <a:srgbClr val="1C1C1C">
                    <a:lumMod val="75000"/>
                    <a:lumOff val="25000"/>
                  </a:srgbClr>
                </a:solidFill>
                <a:effectLst/>
                <a:uLnTx/>
                <a:uFillTx/>
                <a:latin typeface="+mn-lt"/>
                <a:ea typeface="+mn-ea"/>
                <a:cs typeface="+mn-cs"/>
              </a:rPr>
              <a:t>Sub-bullet, Calibri regular 20 pt</a:t>
            </a:r>
            <a:endParaRPr lang="en-US" dirty="0" smtClean="0"/>
          </a:p>
          <a:p>
            <a:pPr lvl="2"/>
            <a:r>
              <a:rPr kumimoji="0" lang="en-US" sz="1800" b="0" i="0" u="none" strike="noStrike" kern="1200" cap="none" spc="0" normalizeH="0" baseline="0" noProof="0" dirty="0" smtClean="0">
                <a:ln>
                  <a:noFill/>
                </a:ln>
                <a:solidFill>
                  <a:srgbClr val="1C1C1C">
                    <a:lumMod val="75000"/>
                    <a:lumOff val="25000"/>
                  </a:srgbClr>
                </a:solidFill>
                <a:effectLst/>
                <a:uLnTx/>
                <a:uFillTx/>
                <a:latin typeface="+mn-lt"/>
                <a:ea typeface="+mn-ea"/>
                <a:cs typeface="+mn-cs"/>
              </a:rPr>
              <a:t>Sub-sub-Bullet, Calibri regular 18 pt</a:t>
            </a:r>
            <a:endParaRPr lang="en-US" dirty="0" smtClean="0"/>
          </a:p>
          <a:p>
            <a:pPr lvl="3"/>
            <a:r>
              <a:rPr lang="en-US" dirty="0" smtClean="0"/>
              <a:t>Sub-sub-sub Bullet, Calibri regular 16 pt</a:t>
            </a:r>
          </a:p>
          <a:p>
            <a:pPr lvl="4"/>
            <a:r>
              <a:rPr lang="en-US" dirty="0" smtClean="0"/>
              <a:t>Sub-sub-sub-sub Bullet, Calibri regular 16 pt</a:t>
            </a:r>
            <a:endParaRPr lang="en-US" dirty="0"/>
          </a:p>
        </p:txBody>
      </p:sp>
    </p:spTree>
    <p:extLst>
      <p:ext uri="{BB962C8B-B14F-4D97-AF65-F5344CB8AC3E}">
        <p14:creationId xmlns:p14="http://schemas.microsoft.com/office/powerpoint/2010/main" val="763124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7" name="Title 6"/>
          <p:cNvSpPr>
            <a:spLocks noGrp="1"/>
          </p:cNvSpPr>
          <p:nvPr>
            <p:ph type="title"/>
          </p:nvPr>
        </p:nvSpPr>
        <p:spPr>
          <a:xfrm>
            <a:off x="457200" y="157880"/>
            <a:ext cx="8229600" cy="700164"/>
          </a:xfrm>
          <a:prstGeom prst="rect">
            <a:avLst/>
          </a:prstGeom>
        </p:spPr>
        <p:txBody>
          <a:bodyPr/>
          <a:lstStyle>
            <a:lvl1pPr>
              <a:defRPr/>
            </a:lvl1pPr>
          </a:lstStyle>
          <a:p>
            <a:r>
              <a:rPr lang="en-US" smtClean="0"/>
              <a:t>Click to edit Master title style</a:t>
            </a:r>
            <a:endParaRPr lang="en-US" dirty="0"/>
          </a:p>
        </p:txBody>
      </p:sp>
      <p:sp>
        <p:nvSpPr>
          <p:cNvPr id="12" name="Content Placeholder 11"/>
          <p:cNvSpPr>
            <a:spLocks noGrp="1"/>
          </p:cNvSpPr>
          <p:nvPr>
            <p:ph sz="quarter" idx="12"/>
          </p:nvPr>
        </p:nvSpPr>
        <p:spPr>
          <a:xfrm>
            <a:off x="304801" y="1130949"/>
            <a:ext cx="4114800" cy="3351138"/>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3"/>
          </p:nvPr>
        </p:nvSpPr>
        <p:spPr>
          <a:xfrm>
            <a:off x="4724400" y="1130949"/>
            <a:ext cx="4114800" cy="3351138"/>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5"/>
          <p:cNvSpPr>
            <a:spLocks noGrp="1"/>
          </p:cNvSpPr>
          <p:nvPr>
            <p:ph type="sldNum" sz="quarter" idx="4"/>
          </p:nvPr>
        </p:nvSpPr>
        <p:spPr>
          <a:xfrm>
            <a:off x="304800" y="4908011"/>
            <a:ext cx="382588" cy="240252"/>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smtClean="0"/>
              <a:pPr>
                <a:defRPr/>
              </a:pPr>
              <a:t>‹#›</a:t>
            </a:fld>
            <a:endParaRPr lang="en-US" dirty="0"/>
          </a:p>
        </p:txBody>
      </p:sp>
      <p:sp>
        <p:nvSpPr>
          <p:cNvPr id="11" name="Date Placeholder 1"/>
          <p:cNvSpPr>
            <a:spLocks noGrp="1"/>
          </p:cNvSpPr>
          <p:nvPr>
            <p:ph type="dt" sz="half" idx="2"/>
          </p:nvPr>
        </p:nvSpPr>
        <p:spPr>
          <a:xfrm>
            <a:off x="738011" y="4908011"/>
            <a:ext cx="1371600" cy="240252"/>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pPr fontAlgn="auto">
              <a:spcBef>
                <a:spcPts val="0"/>
              </a:spcBef>
              <a:spcAft>
                <a:spcPts val="0"/>
              </a:spcAft>
            </a:pPr>
            <a:fld id="{FFDF595D-8196-744E-8F48-A3B9481ABFF7}" type="datetime4">
              <a:rPr lang="x-none" smtClean="0"/>
              <a:pPr fontAlgn="auto">
                <a:spcBef>
                  <a:spcPts val="0"/>
                </a:spcBef>
                <a:spcAft>
                  <a:spcPts val="0"/>
                </a:spcAft>
              </a:pPr>
              <a:t>June 10, 2016</a:t>
            </a:fld>
            <a:endParaRPr lang="en-US" dirty="0"/>
          </a:p>
        </p:txBody>
      </p:sp>
      <p:sp>
        <p:nvSpPr>
          <p:cNvPr id="13" name="Footer Placeholder 2"/>
          <p:cNvSpPr>
            <a:spLocks noGrp="1"/>
          </p:cNvSpPr>
          <p:nvPr>
            <p:ph type="ftr" sz="quarter" idx="3"/>
          </p:nvPr>
        </p:nvSpPr>
        <p:spPr>
          <a:xfrm>
            <a:off x="2120900" y="4908011"/>
            <a:ext cx="5486400" cy="240252"/>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pPr fontAlgn="auto">
              <a:spcBef>
                <a:spcPts val="0"/>
              </a:spcBef>
              <a:spcAft>
                <a:spcPts val="0"/>
              </a:spcAft>
            </a:pPr>
            <a:r>
              <a:rPr lang="en-US" smtClean="0"/>
              <a:t>Copyright © 2013 CA. All rights reserved.</a:t>
            </a:r>
            <a:endParaRPr lang="en-US"/>
          </a:p>
        </p:txBody>
      </p:sp>
    </p:spTree>
    <p:extLst>
      <p:ext uri="{BB962C8B-B14F-4D97-AF65-F5344CB8AC3E}">
        <p14:creationId xmlns:p14="http://schemas.microsoft.com/office/powerpoint/2010/main" val="21411466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Section Head">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9363" b="19876"/>
          <a:stretch/>
        </p:blipFill>
        <p:spPr bwMode="gray">
          <a:xfrm>
            <a:off x="0" y="2064603"/>
            <a:ext cx="4431310" cy="3083660"/>
          </a:xfrm>
          <a:prstGeom prst="rect">
            <a:avLst/>
          </a:prstGeom>
        </p:spPr>
      </p:pic>
      <p:sp>
        <p:nvSpPr>
          <p:cNvPr id="7" name="Title 1"/>
          <p:cNvSpPr>
            <a:spLocks noGrp="1"/>
          </p:cNvSpPr>
          <p:nvPr>
            <p:ph type="ctrTitle"/>
          </p:nvPr>
        </p:nvSpPr>
        <p:spPr bwMode="gray">
          <a:xfrm>
            <a:off x="911584" y="493882"/>
            <a:ext cx="7686316" cy="1094017"/>
          </a:xfrm>
          <a:prstGeom prst="rect">
            <a:avLst/>
          </a:prstGeom>
        </p:spPr>
        <p:txBody>
          <a:bodyPr vert="horz" lIns="91440" tIns="45720" rIns="91440" bIns="45720" rtlCol="0" anchor="t">
            <a:noAutofit/>
          </a:bodyPr>
          <a:lstStyle>
            <a:lvl1pPr marL="0" indent="0" algn="l" defTabSz="457200" rtl="0" eaLnBrk="1" latinLnBrk="0" hangingPunct="1">
              <a:lnSpc>
                <a:spcPct val="110000"/>
              </a:lnSpc>
              <a:spcBef>
                <a:spcPts val="0"/>
              </a:spcBef>
              <a:spcAft>
                <a:spcPts val="1200"/>
              </a:spcAft>
              <a:buClr>
                <a:srgbClr val="0064AF"/>
              </a:buClr>
              <a:buFont typeface="Wingdings" charset="2"/>
              <a:buNone/>
              <a:defRPr lang="en-US" sz="3600" b="0" kern="1200" baseline="0" dirty="0">
                <a:solidFill>
                  <a:srgbClr val="A6A6A6"/>
                </a:solidFill>
                <a:latin typeface="+mn-lt"/>
                <a:ea typeface="+mn-ea"/>
                <a:cs typeface="+mn-cs"/>
              </a:defRPr>
            </a:lvl1pPr>
          </a:lstStyle>
          <a:p>
            <a:pPr marL="0" lvl="0" indent="0" algn="l" defTabSz="457200" rtl="0" eaLnBrk="1" latinLnBrk="0" hangingPunct="1">
              <a:lnSpc>
                <a:spcPct val="110000"/>
              </a:lnSpc>
              <a:spcBef>
                <a:spcPts val="0"/>
              </a:spcBef>
              <a:spcAft>
                <a:spcPts val="1200"/>
              </a:spcAft>
              <a:buClr>
                <a:srgbClr val="0064AF"/>
              </a:buClr>
              <a:buFont typeface="Wingdings" charset="2"/>
              <a:buNone/>
            </a:pPr>
            <a:r>
              <a:rPr lang="en-US" smtClean="0"/>
              <a:t>Click to edit Master title style</a:t>
            </a:r>
            <a:endParaRPr lang="en-US" dirty="0"/>
          </a:p>
        </p:txBody>
      </p:sp>
    </p:spTree>
    <p:extLst>
      <p:ext uri="{BB962C8B-B14F-4D97-AF65-F5344CB8AC3E}">
        <p14:creationId xmlns:p14="http://schemas.microsoft.com/office/powerpoint/2010/main" val="3179324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6" name="Text Placeholder 22"/>
          <p:cNvSpPr>
            <a:spLocks noGrp="1"/>
          </p:cNvSpPr>
          <p:nvPr>
            <p:ph type="body" sz="quarter" idx="16" hasCustomPrompt="1"/>
          </p:nvPr>
        </p:nvSpPr>
        <p:spPr bwMode="black">
          <a:xfrm>
            <a:off x="5029628" y="1950384"/>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chemeClr val="bg1"/>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Title Goes Here</a:t>
            </a:r>
          </a:p>
        </p:txBody>
      </p:sp>
      <p:sp>
        <p:nvSpPr>
          <p:cNvPr id="7" name="Text Placeholder 22"/>
          <p:cNvSpPr>
            <a:spLocks noGrp="1"/>
          </p:cNvSpPr>
          <p:nvPr>
            <p:ph type="body" sz="quarter" idx="17" hasCustomPrompt="1"/>
          </p:nvPr>
        </p:nvSpPr>
        <p:spPr bwMode="black">
          <a:xfrm>
            <a:off x="5029628" y="2139340"/>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chemeClr val="bg1"/>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First.Last@ca.com</a:t>
            </a:r>
          </a:p>
        </p:txBody>
      </p:sp>
      <p:sp>
        <p:nvSpPr>
          <p:cNvPr id="8" name="Text Placeholder 22"/>
          <p:cNvSpPr>
            <a:spLocks noGrp="1"/>
          </p:cNvSpPr>
          <p:nvPr>
            <p:ph type="body" sz="quarter" idx="18" hasCustomPrompt="1"/>
          </p:nvPr>
        </p:nvSpPr>
        <p:spPr bwMode="black">
          <a:xfrm>
            <a:off x="5289576" y="2419862"/>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rgbClr val="0064AF"/>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a:t>
            </a:r>
            <a:r>
              <a:rPr lang="en-US" dirty="0" err="1" smtClean="0"/>
              <a:t>cainc</a:t>
            </a:r>
            <a:endParaRPr lang="en-US" dirty="0" smtClean="0"/>
          </a:p>
        </p:txBody>
      </p:sp>
      <p:sp>
        <p:nvSpPr>
          <p:cNvPr id="9" name="Text Placeholder 22"/>
          <p:cNvSpPr>
            <a:spLocks noGrp="1"/>
          </p:cNvSpPr>
          <p:nvPr>
            <p:ph type="body" sz="quarter" idx="19" hasCustomPrompt="1"/>
          </p:nvPr>
        </p:nvSpPr>
        <p:spPr bwMode="black">
          <a:xfrm>
            <a:off x="5289576" y="2670956"/>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rgbClr val="0064AF"/>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slideshare.net/</a:t>
            </a:r>
            <a:r>
              <a:rPr lang="en-US" dirty="0" err="1" smtClean="0"/>
              <a:t>CAinc</a:t>
            </a:r>
            <a:endParaRPr lang="en-US" dirty="0" smtClean="0"/>
          </a:p>
        </p:txBody>
      </p:sp>
      <p:sp>
        <p:nvSpPr>
          <p:cNvPr id="10" name="Text Placeholder 22"/>
          <p:cNvSpPr>
            <a:spLocks noGrp="1"/>
          </p:cNvSpPr>
          <p:nvPr>
            <p:ph type="body" sz="quarter" idx="20" hasCustomPrompt="1"/>
          </p:nvPr>
        </p:nvSpPr>
        <p:spPr bwMode="black">
          <a:xfrm>
            <a:off x="5289576" y="2913881"/>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chemeClr val="bg1"/>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linkedin.com/company/ca-technologies</a:t>
            </a:r>
          </a:p>
        </p:txBody>
      </p:sp>
      <p:sp>
        <p:nvSpPr>
          <p:cNvPr id="11" name="Text Placeholder 29"/>
          <p:cNvSpPr>
            <a:spLocks noGrp="1"/>
          </p:cNvSpPr>
          <p:nvPr>
            <p:ph type="body" sz="quarter" idx="21" hasCustomPrompt="1"/>
          </p:nvPr>
        </p:nvSpPr>
        <p:spPr bwMode="black">
          <a:xfrm>
            <a:off x="5018612" y="3320198"/>
            <a:ext cx="1224057" cy="206769"/>
          </a:xfrm>
          <a:prstGeom prst="rect">
            <a:avLst/>
          </a:prstGeom>
        </p:spPr>
        <p:txBody>
          <a:bodyPr lIns="0" tIns="0" rIns="0" bIns="0"/>
          <a:lstStyle>
            <a:lvl1pPr>
              <a:buNone/>
              <a:defRPr sz="1400" b="1">
                <a:solidFill>
                  <a:schemeClr val="tx1"/>
                </a:solidFill>
              </a:defRPr>
            </a:lvl1pPr>
          </a:lstStyle>
          <a:p>
            <a:pPr lvl="0"/>
            <a:r>
              <a:rPr lang="en-US" dirty="0" smtClean="0"/>
              <a:t>ca.com</a:t>
            </a:r>
            <a:endParaRPr lang="en-US" dirty="0"/>
          </a:p>
        </p:txBody>
      </p:sp>
      <p:cxnSp>
        <p:nvCxnSpPr>
          <p:cNvPr id="12" name="Straight Connector 11"/>
          <p:cNvCxnSpPr/>
          <p:nvPr userDrawn="1"/>
        </p:nvCxnSpPr>
        <p:spPr bwMode="gray">
          <a:xfrm flipV="1">
            <a:off x="4321832" y="1361407"/>
            <a:ext cx="33246" cy="2834640"/>
          </a:xfrm>
          <a:prstGeom prst="line">
            <a:avLst/>
          </a:prstGeom>
          <a:noFill/>
          <a:ln w="25400" cap="flat" cmpd="sng" algn="ctr">
            <a:gradFill flip="none" rotWithShape="1">
              <a:gsLst>
                <a:gs pos="0">
                  <a:sysClr val="window" lastClr="FFFFFF"/>
                </a:gs>
                <a:gs pos="100000">
                  <a:prstClr val="white"/>
                </a:gs>
                <a:gs pos="47000">
                  <a:sysClr val="window" lastClr="FFFFFF">
                    <a:lumMod val="85000"/>
                  </a:sysClr>
                </a:gs>
              </a:gsLst>
              <a:lin ang="16200000" scaled="0"/>
              <a:tileRect/>
            </a:gradFill>
            <a:prstDash val="solid"/>
          </a:ln>
          <a:effectLst/>
        </p:spPr>
      </p:cxnSp>
      <p:sp>
        <p:nvSpPr>
          <p:cNvPr id="14" name="Text Placeholder 16"/>
          <p:cNvSpPr>
            <a:spLocks noGrp="1"/>
          </p:cNvSpPr>
          <p:nvPr>
            <p:ph type="body" sz="quarter" idx="22" hasCustomPrompt="1"/>
          </p:nvPr>
        </p:nvSpPr>
        <p:spPr bwMode="black">
          <a:xfrm>
            <a:off x="5029200" y="1679480"/>
            <a:ext cx="3200400" cy="228812"/>
          </a:xfrm>
          <a:prstGeom prst="rect">
            <a:avLst/>
          </a:prstGeom>
        </p:spPr>
        <p:txBody>
          <a:bodyPr lIns="0" tIns="0" rIns="0" bIns="0"/>
          <a:lstStyle>
            <a:lvl1pPr>
              <a:buNone/>
              <a:defRPr sz="1600" b="1">
                <a:solidFill>
                  <a:schemeClr val="tx1"/>
                </a:solidFill>
              </a:defRPr>
            </a:lvl1pPr>
            <a:lvl2pPr>
              <a:buNone/>
              <a:defRPr sz="1800" b="1"/>
            </a:lvl2pPr>
            <a:lvl3pPr>
              <a:buNone/>
              <a:defRPr sz="1600" b="1"/>
            </a:lvl3pPr>
            <a:lvl4pPr>
              <a:buNone/>
              <a:defRPr sz="1400" b="1"/>
            </a:lvl4pPr>
            <a:lvl5pPr>
              <a:buNone/>
              <a:defRPr sz="1400" b="1"/>
            </a:lvl5pPr>
          </a:lstStyle>
          <a:p>
            <a:r>
              <a:rPr lang="en-US" dirty="0" err="1" smtClean="0"/>
              <a:t>Firstname</a:t>
            </a:r>
            <a:r>
              <a:rPr lang="en-US" dirty="0" smtClean="0"/>
              <a:t> </a:t>
            </a:r>
            <a:r>
              <a:rPr lang="en-US" dirty="0" err="1" smtClean="0"/>
              <a:t>Lastname</a:t>
            </a:r>
            <a:endParaRPr lang="en-US" dirty="0" smtClean="0"/>
          </a:p>
        </p:txBody>
      </p:sp>
      <p:pic>
        <p:nvPicPr>
          <p:cNvPr id="18" name="Picture 17" descr="ca_r_1cr.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2423253" y="1702860"/>
            <a:ext cx="1683644" cy="1500824"/>
          </a:xfrm>
          <a:prstGeom prst="rect">
            <a:avLst/>
          </a:prstGeom>
        </p:spPr>
      </p:pic>
      <p:pic>
        <p:nvPicPr>
          <p:cNvPr id="19" name="Picture Placeholder 2"/>
          <p:cNvPicPr>
            <a:picLocks/>
          </p:cNvPicPr>
          <p:nvPr userDrawn="1"/>
        </p:nvPicPr>
        <p:blipFill>
          <a:blip r:embed="rId3"/>
          <a:stretch>
            <a:fillRect/>
          </a:stretch>
        </p:blipFill>
        <p:spPr bwMode="black">
          <a:xfrm>
            <a:off x="5015137" y="2442528"/>
            <a:ext cx="185512" cy="196215"/>
          </a:xfrm>
          <a:prstGeom prst="rect">
            <a:avLst/>
          </a:prstGeom>
        </p:spPr>
      </p:pic>
      <p:pic>
        <p:nvPicPr>
          <p:cNvPr id="20" name="Picture Placeholder 6"/>
          <p:cNvPicPr>
            <a:picLocks/>
          </p:cNvPicPr>
          <p:nvPr userDrawn="1"/>
        </p:nvPicPr>
        <p:blipFill>
          <a:blip r:embed="rId4"/>
          <a:stretch>
            <a:fillRect/>
          </a:stretch>
        </p:blipFill>
        <p:spPr bwMode="black">
          <a:xfrm>
            <a:off x="5024662" y="2684064"/>
            <a:ext cx="213505" cy="225822"/>
          </a:xfrm>
          <a:prstGeom prst="rect">
            <a:avLst/>
          </a:prstGeom>
        </p:spPr>
      </p:pic>
      <p:pic>
        <p:nvPicPr>
          <p:cNvPr id="21" name="Picture Placeholder 11"/>
          <p:cNvPicPr>
            <a:picLocks/>
          </p:cNvPicPr>
          <p:nvPr userDrawn="1"/>
        </p:nvPicPr>
        <p:blipFill>
          <a:blip r:embed="rId5"/>
          <a:stretch>
            <a:fillRect/>
          </a:stretch>
        </p:blipFill>
        <p:spPr bwMode="black">
          <a:xfrm>
            <a:off x="5015136" y="2917026"/>
            <a:ext cx="209325" cy="221402"/>
          </a:xfrm>
          <a:prstGeom prst="rect">
            <a:avLst/>
          </a:prstGeom>
        </p:spPr>
      </p:pic>
    </p:spTree>
    <p:extLst>
      <p:ext uri="{BB962C8B-B14F-4D97-AF65-F5344CB8AC3E}">
        <p14:creationId xmlns:p14="http://schemas.microsoft.com/office/powerpoint/2010/main" val="795121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0"/>
            <a:ext cx="8229600" cy="410575"/>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60264" y="981375"/>
            <a:ext cx="8170124" cy="3278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444498" y="514825"/>
            <a:ext cx="8178803" cy="289590"/>
          </a:xfrm>
        </p:spPr>
        <p:txBody>
          <a:bodyPr vert="horz" lIns="91440" tIns="45720" rIns="91440" bIns="45720" rtlCol="0" anchor="t">
            <a:noAutofit/>
          </a:bodyPr>
          <a:lstStyle>
            <a:lvl1pPr algn="l" defTabSz="457200"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58045"/>
            <a:ext cx="4038600" cy="3397616"/>
          </a:xfrm>
          <a:prstGeom prst="rect">
            <a:avLst/>
          </a:prstGeom>
        </p:spPr>
        <p:txBody>
          <a:bodyPr/>
          <a:lstStyle>
            <a:lvl1pPr>
              <a:lnSpc>
                <a:spcPts val="2880"/>
              </a:lnSpc>
              <a:defRPr sz="2400" b="0">
                <a:solidFill>
                  <a:schemeClr val="bg1"/>
                </a:solidFill>
              </a:defRPr>
            </a:lvl1pPr>
            <a:lvl2pPr>
              <a:defRPr sz="2000" b="0">
                <a:solidFill>
                  <a:schemeClr val="bg1"/>
                </a:solidFill>
              </a:defRPr>
            </a:lvl2pPr>
            <a:lvl3pPr>
              <a:defRPr sz="1800" b="0">
                <a:solidFill>
                  <a:schemeClr val="bg1"/>
                </a:solidFill>
              </a:defRPr>
            </a:lvl3pPr>
            <a:lvl4pPr>
              <a:defRPr sz="1600" b="0">
                <a:solidFill>
                  <a:schemeClr val="bg1"/>
                </a:solidFill>
              </a:defRPr>
            </a:lvl4pPr>
            <a:lvl5pPr>
              <a:defRPr sz="1600" b="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858045"/>
            <a:ext cx="4038600" cy="3397616"/>
          </a:xfrm>
          <a:prstGeom prst="rect">
            <a:avLst/>
          </a:prstGeom>
        </p:spPr>
        <p:txBody>
          <a:bodyPr/>
          <a:lstStyle>
            <a:lvl1pPr>
              <a:defRPr sz="2400" b="0">
                <a:solidFill>
                  <a:schemeClr val="bg1"/>
                </a:solidFill>
              </a:defRPr>
            </a:lvl1pPr>
            <a:lvl2pPr>
              <a:defRPr sz="2000" b="0">
                <a:solidFill>
                  <a:schemeClr val="bg1"/>
                </a:solidFill>
              </a:defRPr>
            </a:lvl2pPr>
            <a:lvl3pPr>
              <a:defRPr sz="1800" b="0">
                <a:solidFill>
                  <a:schemeClr val="bg1"/>
                </a:solidFill>
              </a:defRPr>
            </a:lvl3pPr>
            <a:lvl4pPr>
              <a:defRPr sz="1600" b="0">
                <a:solidFill>
                  <a:schemeClr val="bg1"/>
                </a:solidFill>
              </a:defRPr>
            </a:lvl4pPr>
            <a:lvl5pPr>
              <a:defRPr sz="1600" b="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54609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4"/>
            <a:ext cx="8229600" cy="819273"/>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Full Pa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8263"/>
          </a:xfrm>
        </p:spPr>
        <p:txBody>
          <a:bodyPr vert="horz" lIns="91440" tIns="45720" rIns="91440" bIns="1280160" rtlCol="0" anchor="ctr" anchorCtr="0">
            <a:normAutofit/>
          </a:bodyPr>
          <a:lstStyle>
            <a:lvl1pPr marL="342900" indent="-342900" algn="ctr" defTabSz="457200" rtl="0" eaLnBrk="1" latinLnBrk="0" hangingPunct="1">
              <a:lnSpc>
                <a:spcPts val="2880"/>
              </a:lnSpc>
              <a:spcBef>
                <a:spcPts val="1200"/>
              </a:spcBef>
              <a:spcAft>
                <a:spcPts val="200"/>
              </a:spcAft>
              <a:buClr>
                <a:schemeClr val="tx1"/>
              </a:buClr>
              <a:buFont typeface="Wingdings" charset="2"/>
              <a:buNone/>
              <a:defRPr lang="en-US" sz="2400" b="0" kern="1200" dirty="0" smtClean="0">
                <a:solidFill>
                  <a:schemeClr val="tx1"/>
                </a:solidFill>
                <a:latin typeface="+mn-lt"/>
                <a:ea typeface="+mn-ea"/>
                <a:cs typeface="+mn-cs"/>
              </a:defRPr>
            </a:lvl1pPr>
          </a:lstStyle>
          <a:p>
            <a:r>
              <a:rPr lang="en-US" dirty="0" smtClean="0"/>
              <a:t>INSERT PHOTO HERE</a:t>
            </a:r>
            <a:endParaRPr lang="en-US" dirty="0"/>
          </a:p>
        </p:txBody>
      </p:sp>
      <p:sp>
        <p:nvSpPr>
          <p:cNvPr id="6" name="Title 1"/>
          <p:cNvSpPr>
            <a:spLocks noGrp="1"/>
          </p:cNvSpPr>
          <p:nvPr>
            <p:ph type="title" hasCustomPrompt="1"/>
          </p:nvPr>
        </p:nvSpPr>
        <p:spPr bwMode="black">
          <a:xfrm>
            <a:off x="5960787" y="0"/>
            <a:ext cx="2167128" cy="3675888"/>
          </a:xfrm>
          <a:prstGeom prst="rect">
            <a:avLst/>
          </a:prstGeom>
          <a:solidFill>
            <a:srgbClr val="22475C">
              <a:alpha val="95000"/>
            </a:srgbClr>
          </a:solidFill>
        </p:spPr>
        <p:txBody>
          <a:bodyPr vert="horz" lIns="182880" tIns="182880" rIns="91440" bIns="182880" rtlCol="0" anchor="b" anchorCtr="0">
            <a:noAutofit/>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Calibri"/>
                <a:ea typeface="+mj-ea"/>
                <a:cs typeface="+mj-cs"/>
              </a:rPr>
              <a:t>Title - Title Case, Calibri 28 pt bold</a:t>
            </a:r>
            <a:br>
              <a:rPr kumimoji="0" lang="en-US" sz="2800" b="0" i="0" u="none" strike="noStrike" kern="1200" cap="none" spc="0" normalizeH="0" baseline="0" noProof="0" dirty="0" smtClean="0">
                <a:ln>
                  <a:noFill/>
                </a:ln>
                <a:solidFill>
                  <a:srgbClr val="FFFFFF"/>
                </a:solidFill>
                <a:effectLst/>
                <a:uLnTx/>
                <a:uFillTx/>
                <a:latin typeface="Calibri"/>
                <a:ea typeface="+mj-ea"/>
                <a:cs typeface="+mj-cs"/>
              </a:rPr>
            </a:br>
            <a:r>
              <a:rPr kumimoji="0" lang="en-US" sz="2800" b="0" i="0" u="none" strike="noStrike" kern="1200" cap="none" spc="0" normalizeH="0" baseline="0" noProof="0" dirty="0" smtClean="0">
                <a:ln>
                  <a:noFill/>
                </a:ln>
                <a:solidFill>
                  <a:srgbClr val="FFFFFF"/>
                </a:solidFill>
                <a:effectLst/>
                <a:uLnTx/>
                <a:uFillTx/>
                <a:latin typeface="Calibri"/>
                <a:ea typeface="+mj-ea"/>
                <a:cs typeface="+mj-cs"/>
              </a:rPr>
              <a:t>2 Line Max</a:t>
            </a:r>
            <a:endParaRPr kumimoji="0" lang="en-US" sz="2800" b="0" i="0" u="none" strike="noStrike" kern="1200" cap="none" spc="0" normalizeH="0" baseline="0" noProof="0" dirty="0">
              <a:ln>
                <a:noFill/>
              </a:ln>
              <a:solidFill>
                <a:srgbClr val="FFFFFF"/>
              </a:solidFill>
              <a:effectLst/>
              <a:uLnTx/>
              <a:uFillTx/>
              <a:latin typeface="Calibri"/>
              <a:ea typeface="+mj-ea"/>
              <a:cs typeface="+mj-cs"/>
            </a:endParaRPr>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02902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04802" y="1132618"/>
            <a:ext cx="8534399" cy="3351139"/>
          </a:xfrm>
          <a:prstGeom prst="rect">
            <a:avLst/>
          </a:prstGeo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bwMode="black">
          <a:xfrm>
            <a:off x="303131" y="137049"/>
            <a:ext cx="8537738" cy="5493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Slide Number Placeholder 5"/>
          <p:cNvSpPr>
            <a:spLocks noGrp="1"/>
          </p:cNvSpPr>
          <p:nvPr>
            <p:ph type="sldNum" sz="quarter" idx="4"/>
          </p:nvPr>
        </p:nvSpPr>
        <p:spPr>
          <a:xfrm>
            <a:off x="304800" y="4908011"/>
            <a:ext cx="382588" cy="240252"/>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a:solidFill>
                  <a:srgbClr val="000000">
                    <a:lumMod val="75000"/>
                    <a:lumOff val="25000"/>
                  </a:srgbClr>
                </a:solidFill>
                <a:latin typeface="Calibri"/>
              </a:rPr>
              <a:pPr>
                <a:defRPr/>
              </a:pPr>
              <a:t>‹#›</a:t>
            </a:fld>
            <a:endParaRPr lang="en-US" dirty="0">
              <a:solidFill>
                <a:srgbClr val="000000">
                  <a:lumMod val="75000"/>
                  <a:lumOff val="25000"/>
                </a:srgbClr>
              </a:solidFill>
              <a:latin typeface="Calibri"/>
            </a:endParaRPr>
          </a:p>
        </p:txBody>
      </p:sp>
      <p:sp>
        <p:nvSpPr>
          <p:cNvPr id="12" name="Date Placeholder 1"/>
          <p:cNvSpPr>
            <a:spLocks noGrp="1"/>
          </p:cNvSpPr>
          <p:nvPr>
            <p:ph type="dt" sz="half" idx="2"/>
          </p:nvPr>
        </p:nvSpPr>
        <p:spPr>
          <a:xfrm>
            <a:off x="738011" y="4908011"/>
            <a:ext cx="1371600" cy="240252"/>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pPr fontAlgn="auto">
              <a:spcBef>
                <a:spcPts val="0"/>
              </a:spcBef>
              <a:spcAft>
                <a:spcPts val="0"/>
              </a:spcAft>
            </a:pPr>
            <a:fld id="{9C0CA8CC-A30E-1E49-AF32-7C326A88A651}" type="datetime4">
              <a:rPr lang="x-none">
                <a:solidFill>
                  <a:srgbClr val="000000">
                    <a:lumMod val="75000"/>
                    <a:lumOff val="25000"/>
                  </a:srgbClr>
                </a:solidFill>
                <a:latin typeface="Calibri"/>
              </a:rPr>
              <a:pPr fontAlgn="auto">
                <a:spcBef>
                  <a:spcPts val="0"/>
                </a:spcBef>
                <a:spcAft>
                  <a:spcPts val="0"/>
                </a:spcAft>
              </a:pPr>
              <a:t>June 10, 2016</a:t>
            </a:fld>
            <a:endParaRPr dirty="0">
              <a:solidFill>
                <a:srgbClr val="000000">
                  <a:lumMod val="75000"/>
                  <a:lumOff val="25000"/>
                </a:srgbClr>
              </a:solidFill>
              <a:latin typeface="Calibri"/>
            </a:endParaRPr>
          </a:p>
        </p:txBody>
      </p:sp>
      <p:sp>
        <p:nvSpPr>
          <p:cNvPr id="13" name="Footer Placeholder 2"/>
          <p:cNvSpPr>
            <a:spLocks noGrp="1"/>
          </p:cNvSpPr>
          <p:nvPr>
            <p:ph type="ftr" sz="quarter" idx="3"/>
          </p:nvPr>
        </p:nvSpPr>
        <p:spPr>
          <a:xfrm>
            <a:off x="3240990" y="4908011"/>
            <a:ext cx="2667000" cy="240252"/>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pPr fontAlgn="auto">
              <a:spcBef>
                <a:spcPts val="0"/>
              </a:spcBef>
              <a:spcAft>
                <a:spcPts val="0"/>
              </a:spcAft>
            </a:pPr>
            <a:r>
              <a:rPr smtClean="0">
                <a:solidFill>
                  <a:srgbClr val="000000">
                    <a:lumMod val="75000"/>
                    <a:lumOff val="25000"/>
                  </a:srgbClr>
                </a:solidFill>
                <a:latin typeface="Calibri"/>
              </a:rPr>
              <a:t>Copyright © 2013 CA. All rights reserved.</a:t>
            </a:r>
            <a:endParaRPr>
              <a:solidFill>
                <a:srgbClr val="000000">
                  <a:lumMod val="75000"/>
                  <a:lumOff val="25000"/>
                </a:srgbClr>
              </a:solidFill>
              <a:latin typeface="Calibri"/>
            </a:endParaRPr>
          </a:p>
        </p:txBody>
      </p:sp>
    </p:spTree>
    <p:extLst>
      <p:ext uri="{BB962C8B-B14F-4D97-AF65-F5344CB8AC3E}">
        <p14:creationId xmlns:p14="http://schemas.microsoft.com/office/powerpoint/2010/main" val="32315433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533628" y="645249"/>
            <a:ext cx="6456114" cy="1103540"/>
          </a:xfrm>
          <a:prstGeom prst="rect">
            <a:avLst/>
          </a:prstGeom>
        </p:spPr>
        <p:txBody>
          <a:bodyPr>
            <a:noAutofit/>
          </a:bodyPr>
          <a:lstStyle>
            <a:lvl1pPr algn="l">
              <a:defRPr sz="3600">
                <a:solidFill>
                  <a:schemeClr val="bg1"/>
                </a:solidFill>
                <a:latin typeface="+mj-lt"/>
              </a:defRPr>
            </a:lvl1pPr>
          </a:lstStyle>
          <a:p>
            <a:r>
              <a:rPr lang="en-US" dirty="0" smtClean="0"/>
              <a:t>Always In Title Case; </a:t>
            </a:r>
            <a:br>
              <a:rPr lang="en-US" dirty="0" smtClean="0"/>
            </a:br>
            <a:r>
              <a:rPr lang="en-US" dirty="0" smtClean="0"/>
              <a:t>2 Lines Preferred</a:t>
            </a:r>
            <a:endParaRPr lang="en-US" dirty="0"/>
          </a:p>
        </p:txBody>
      </p:sp>
      <p:sp>
        <p:nvSpPr>
          <p:cNvPr id="3" name="Subtitle 2"/>
          <p:cNvSpPr>
            <a:spLocks noGrp="1"/>
          </p:cNvSpPr>
          <p:nvPr>
            <p:ph type="subTitle" idx="1" hasCustomPrompt="1"/>
          </p:nvPr>
        </p:nvSpPr>
        <p:spPr bwMode="black">
          <a:xfrm>
            <a:off x="533627" y="2156167"/>
            <a:ext cx="6456116" cy="572028"/>
          </a:xfrm>
          <a:prstGeom prst="rect">
            <a:avLst/>
          </a:prstGeom>
        </p:spPr>
        <p:txBody>
          <a:bodyPr>
            <a:noAutofit/>
          </a:bodyPr>
          <a:lstStyle>
            <a:lvl1pPr marL="0" indent="0" algn="l" defTabSz="457200" rtl="0" eaLnBrk="1" latinLnBrk="0" hangingPunct="1">
              <a:lnSpc>
                <a:spcPct val="90000"/>
              </a:lnSpc>
              <a:spcBef>
                <a:spcPct val="0"/>
              </a:spcBef>
              <a:buNone/>
              <a:defRPr lang="en-US" sz="1800" b="0" kern="1200" dirty="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or presenter name [sentence or title case as needed </a:t>
            </a:r>
            <a:br>
              <a:rPr lang="en-US" dirty="0" smtClean="0"/>
            </a:br>
            <a:r>
              <a:rPr lang="en-US" dirty="0" smtClean="0"/>
              <a:t>Calibri 18 pt]</a:t>
            </a:r>
            <a:endParaRPr lang="en-US" dirty="0"/>
          </a:p>
        </p:txBody>
      </p:sp>
      <p:sp>
        <p:nvSpPr>
          <p:cNvPr id="11" name="Text Placeholder 12"/>
          <p:cNvSpPr>
            <a:spLocks noGrp="1"/>
          </p:cNvSpPr>
          <p:nvPr>
            <p:ph type="body" sz="quarter" idx="11" hasCustomPrompt="1"/>
          </p:nvPr>
        </p:nvSpPr>
        <p:spPr bwMode="black">
          <a:xfrm>
            <a:off x="533628" y="3310661"/>
            <a:ext cx="6456116" cy="488707"/>
          </a:xfrm>
          <a:prstGeom prst="rect">
            <a:avLst/>
          </a:prstGeom>
        </p:spPr>
        <p:txBody>
          <a:bodyPr>
            <a:noAutofit/>
          </a:bodyPr>
          <a:lstStyle>
            <a:lvl1pPr marL="0" indent="0">
              <a:buNone/>
              <a:defRPr sz="1200" b="1">
                <a:solidFill>
                  <a:schemeClr val="bg1"/>
                </a:solidFill>
                <a:latin typeface="+mj-lt"/>
              </a:defRPr>
            </a:lvl1pPr>
          </a:lstStyle>
          <a:p>
            <a:pPr lvl="0"/>
            <a:r>
              <a:rPr lang="en-US" dirty="0" smtClean="0"/>
              <a:t>Insert Date Here</a:t>
            </a:r>
            <a:endParaRPr lang="lt-LT" dirty="0"/>
          </a:p>
        </p:txBody>
      </p:sp>
      <p:pic>
        <p:nvPicPr>
          <p:cNvPr id="15" name="Picture 14" descr="ca_r_1c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8178799" y="4314402"/>
            <a:ext cx="677334" cy="561756"/>
          </a:xfrm>
          <a:prstGeom prst="rect">
            <a:avLst/>
          </a:prstGeom>
        </p:spPr>
      </p:pic>
    </p:spTree>
    <p:extLst>
      <p:ext uri="{BB962C8B-B14F-4D97-AF65-F5344CB8AC3E}">
        <p14:creationId xmlns:p14="http://schemas.microsoft.com/office/powerpoint/2010/main" val="247622265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533628" y="645249"/>
            <a:ext cx="6456114" cy="1103540"/>
          </a:xfrm>
          <a:prstGeom prst="rect">
            <a:avLst/>
          </a:prstGeom>
        </p:spPr>
        <p:txBody>
          <a:bodyPr>
            <a:noAutofit/>
          </a:bodyPr>
          <a:lstStyle>
            <a:lvl1pPr algn="l">
              <a:defRPr sz="3600">
                <a:solidFill>
                  <a:schemeClr val="bg2"/>
                </a:solidFill>
                <a:latin typeface="+mj-lt"/>
              </a:defRPr>
            </a:lvl1pPr>
          </a:lstStyle>
          <a:p>
            <a:r>
              <a:rPr lang="en-US" dirty="0" smtClean="0"/>
              <a:t>Always In Title Case; </a:t>
            </a:r>
            <a:br>
              <a:rPr lang="en-US" dirty="0" smtClean="0"/>
            </a:br>
            <a:r>
              <a:rPr lang="en-US" dirty="0" smtClean="0"/>
              <a:t>2 Lines Preferred</a:t>
            </a:r>
            <a:endParaRPr lang="en-US" dirty="0"/>
          </a:p>
        </p:txBody>
      </p:sp>
      <p:sp>
        <p:nvSpPr>
          <p:cNvPr id="3" name="Subtitle 2"/>
          <p:cNvSpPr>
            <a:spLocks noGrp="1"/>
          </p:cNvSpPr>
          <p:nvPr>
            <p:ph type="subTitle" idx="1" hasCustomPrompt="1"/>
          </p:nvPr>
        </p:nvSpPr>
        <p:spPr bwMode="black">
          <a:xfrm>
            <a:off x="533627" y="2156167"/>
            <a:ext cx="6456116" cy="572028"/>
          </a:xfrm>
          <a:prstGeom prst="rect">
            <a:avLst/>
          </a:prstGeom>
        </p:spPr>
        <p:txBody>
          <a:bodyPr>
            <a:noAutofit/>
          </a:bodyPr>
          <a:lstStyle>
            <a:lvl1pPr marL="0" indent="0" algn="l" defTabSz="457200" rtl="0" eaLnBrk="1" latinLnBrk="0" hangingPunct="1">
              <a:lnSpc>
                <a:spcPct val="90000"/>
              </a:lnSpc>
              <a:spcBef>
                <a:spcPct val="0"/>
              </a:spcBef>
              <a:buNone/>
              <a:defRPr lang="en-US" sz="1800" b="0" kern="1200" dirty="0">
                <a:solidFill>
                  <a:schemeClr val="bg2"/>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or presenter name [sentence or title case as needed </a:t>
            </a:r>
            <a:br>
              <a:rPr lang="en-US" dirty="0" smtClean="0"/>
            </a:br>
            <a:r>
              <a:rPr lang="en-US" dirty="0" smtClean="0"/>
              <a:t>Calibri 18 pt]</a:t>
            </a:r>
            <a:endParaRPr lang="en-US" dirty="0"/>
          </a:p>
        </p:txBody>
      </p:sp>
      <p:sp>
        <p:nvSpPr>
          <p:cNvPr id="11" name="Text Placeholder 12"/>
          <p:cNvSpPr>
            <a:spLocks noGrp="1"/>
          </p:cNvSpPr>
          <p:nvPr>
            <p:ph type="body" sz="quarter" idx="11" hasCustomPrompt="1"/>
          </p:nvPr>
        </p:nvSpPr>
        <p:spPr bwMode="black">
          <a:xfrm>
            <a:off x="533628" y="3310661"/>
            <a:ext cx="6456116" cy="255387"/>
          </a:xfrm>
          <a:prstGeom prst="rect">
            <a:avLst/>
          </a:prstGeom>
        </p:spPr>
        <p:txBody>
          <a:bodyPr>
            <a:noAutofit/>
          </a:bodyPr>
          <a:lstStyle>
            <a:lvl1pPr marL="0" indent="0">
              <a:buNone/>
              <a:defRPr sz="1200" b="1">
                <a:solidFill>
                  <a:schemeClr val="bg2"/>
                </a:solidFill>
                <a:latin typeface="+mj-lt"/>
              </a:defRPr>
            </a:lvl1pPr>
          </a:lstStyle>
          <a:p>
            <a:pPr lvl="0"/>
            <a:r>
              <a:rPr lang="en-US" dirty="0" smtClean="0"/>
              <a:t>Insert Date Here</a:t>
            </a:r>
            <a:endParaRPr lang="lt-LT" dirty="0"/>
          </a:p>
        </p:txBody>
      </p:sp>
      <p:pic>
        <p:nvPicPr>
          <p:cNvPr id="15" name="Picture 14" descr="ca_r_1cr.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8178799" y="4314402"/>
            <a:ext cx="677334" cy="561756"/>
          </a:xfrm>
          <a:prstGeom prst="rect">
            <a:avLst/>
          </a:prstGeom>
        </p:spPr>
      </p:pic>
      <p:pic>
        <p:nvPicPr>
          <p:cNvPr id="12" name="Picture 11" descr="ca_r_1cr_gre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8170826" y="4310413"/>
            <a:ext cx="695324" cy="576677"/>
          </a:xfrm>
          <a:prstGeom prst="rect">
            <a:avLst/>
          </a:prstGeom>
        </p:spPr>
      </p:pic>
    </p:spTree>
    <p:extLst>
      <p:ext uri="{BB962C8B-B14F-4D97-AF65-F5344CB8AC3E}">
        <p14:creationId xmlns:p14="http://schemas.microsoft.com/office/powerpoint/2010/main" val="38185526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2.emf"/><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984918"/>
            <a:ext cx="8229600" cy="339725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bwMode="black">
          <a:xfrm>
            <a:off x="457200" y="157880"/>
            <a:ext cx="8229600" cy="819273"/>
          </a:xfrm>
          <a:prstGeom prst="rect">
            <a:avLst/>
          </a:prstGeom>
        </p:spPr>
        <p:txBody>
          <a:bodyPr vert="horz" lIns="91440" tIns="45720" rIns="91440" bIns="45720" rtlCol="0" anchor="t">
            <a:noAutofit/>
          </a:bodyPr>
          <a:lstStyle/>
          <a:p>
            <a:r>
              <a:rPr lang="en-US" dirty="0" smtClean="0"/>
              <a:t>Title - Title Case, Calibri 28 pt bold</a:t>
            </a:r>
            <a:br>
              <a:rPr lang="en-US" dirty="0" smtClean="0"/>
            </a:br>
            <a:r>
              <a:rPr lang="en-US" dirty="0" smtClean="0"/>
              <a:t>2 Line Max</a:t>
            </a:r>
            <a:endParaRPr lang="en-US" dirty="0"/>
          </a:p>
        </p:txBody>
      </p:sp>
      <p:sp>
        <p:nvSpPr>
          <p:cNvPr id="8" name="TextBox 7"/>
          <p:cNvSpPr txBox="1"/>
          <p:nvPr/>
        </p:nvSpPr>
        <p:spPr bwMode="black">
          <a:xfrm>
            <a:off x="393807" y="4727631"/>
            <a:ext cx="527125" cy="251028"/>
          </a:xfrm>
          <a:prstGeom prst="rect">
            <a:avLst/>
          </a:prstGeom>
          <a:noFill/>
        </p:spPr>
        <p:txBody>
          <a:bodyPr wrap="square" rtlCol="0">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fld id="{5F022D67-B6E1-4BFD-B491-C53D2455AE9B}" type="slidenum">
              <a:rPr kumimoji="0" lang="en-US" sz="700" b="0" i="0" u="none" strike="noStrike" kern="1200" cap="all" spc="0" normalizeH="0" baseline="0" noProof="0" smtClean="0">
                <a:ln>
                  <a:noFill/>
                </a:ln>
                <a:solidFill>
                  <a:srgbClr val="6D7D80"/>
                </a:solidFill>
                <a:effectLst/>
                <a:uLnTx/>
                <a:uFillTx/>
                <a:latin typeface="+mn-lt"/>
                <a:ea typeface="Arial Unicode MS" pitchFamily="34" charset="-128"/>
                <a:cs typeface="Arial Unicode MS" pitchFamily="34" charset="-128"/>
              </a:rPr>
              <a:pPr marL="0" marR="0" lvl="0" indent="0" algn="l" defTabSz="457200" rtl="0" eaLnBrk="1" fontAlgn="base" latinLnBrk="0" hangingPunct="1">
                <a:lnSpc>
                  <a:spcPct val="100000"/>
                </a:lnSpc>
                <a:spcBef>
                  <a:spcPct val="0"/>
                </a:spcBef>
                <a:spcAft>
                  <a:spcPct val="0"/>
                </a:spcAft>
                <a:buClrTx/>
                <a:buSzTx/>
                <a:buFontTx/>
                <a:buNone/>
                <a:tabLst/>
                <a:defRPr/>
              </a:pPr>
              <a:t>‹#›</a:t>
            </a:fld>
            <a:endParaRPr kumimoji="0" lang="en-US" sz="700" b="0" i="0" u="none" strike="noStrike" kern="1200" cap="all" spc="0" normalizeH="0" baseline="0" noProof="0" dirty="0">
              <a:ln>
                <a:noFill/>
              </a:ln>
              <a:solidFill>
                <a:srgbClr val="6D7D80"/>
              </a:solidFill>
              <a:effectLst/>
              <a:uLnTx/>
              <a:uFillTx/>
              <a:latin typeface="+mn-lt"/>
              <a:ea typeface="Arial Unicode MS" pitchFamily="34" charset="-128"/>
              <a:cs typeface="Arial Unicode MS" pitchFamily="34" charset="-128"/>
            </a:endParaRPr>
          </a:p>
        </p:txBody>
      </p:sp>
      <p:sp>
        <p:nvSpPr>
          <p:cNvPr id="11" name="TextBox 10"/>
          <p:cNvSpPr txBox="1"/>
          <p:nvPr/>
        </p:nvSpPr>
        <p:spPr bwMode="black">
          <a:xfrm>
            <a:off x="1251787" y="4727631"/>
            <a:ext cx="6649154" cy="251028"/>
          </a:xfrm>
          <a:prstGeom prst="rect">
            <a:avLst/>
          </a:prstGeom>
          <a:noFill/>
        </p:spPr>
        <p:txBody>
          <a:bodyPr wrap="square" rtlCol="0">
            <a:no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1200" cap="all" spc="0" normalizeH="0" baseline="0" noProof="0" dirty="0" smtClean="0">
                <a:ln>
                  <a:noFill/>
                </a:ln>
                <a:solidFill>
                  <a:srgbClr val="6D7D80"/>
                </a:solidFill>
                <a:effectLst/>
                <a:uLnTx/>
                <a:uFillTx/>
                <a:latin typeface="+mn-lt"/>
                <a:ea typeface="Arial Unicode MS" pitchFamily="34" charset="-128"/>
                <a:cs typeface="Arial Unicode MS" pitchFamily="34" charset="-128"/>
              </a:rPr>
              <a:t>© 2014 CA. All rights reserved.</a:t>
            </a:r>
          </a:p>
        </p:txBody>
      </p:sp>
      <p:grpSp>
        <p:nvGrpSpPr>
          <p:cNvPr id="24" name="Group 23"/>
          <p:cNvGrpSpPr/>
          <p:nvPr/>
        </p:nvGrpSpPr>
        <p:grpSpPr bwMode="invGray">
          <a:xfrm>
            <a:off x="8186738" y="4479925"/>
            <a:ext cx="509587" cy="423863"/>
            <a:chOff x="8186738" y="4479925"/>
            <a:chExt cx="509587" cy="423863"/>
          </a:xfrm>
        </p:grpSpPr>
        <p:sp>
          <p:nvSpPr>
            <p:cNvPr id="1027" name="AutoShape 3"/>
            <p:cNvSpPr>
              <a:spLocks noChangeAspect="1" noChangeArrowheads="1" noTextEdit="1"/>
            </p:cNvSpPr>
            <p:nvPr userDrawn="1"/>
          </p:nvSpPr>
          <p:spPr bwMode="invGray">
            <a:xfrm>
              <a:off x="8186738" y="4479925"/>
              <a:ext cx="509587" cy="422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5"/>
            <p:cNvSpPr>
              <a:spLocks noEditPoints="1"/>
            </p:cNvSpPr>
            <p:nvPr userDrawn="1"/>
          </p:nvSpPr>
          <p:spPr bwMode="invGray">
            <a:xfrm>
              <a:off x="8651875" y="4737100"/>
              <a:ext cx="30162" cy="30163"/>
            </a:xfrm>
            <a:custGeom>
              <a:avLst/>
              <a:gdLst/>
              <a:ahLst/>
              <a:cxnLst>
                <a:cxn ang="0">
                  <a:pos x="95" y="58"/>
                </a:cxn>
                <a:cxn ang="0">
                  <a:pos x="95" y="58"/>
                </a:cxn>
                <a:cxn ang="0">
                  <a:pos x="81" y="58"/>
                </a:cxn>
                <a:cxn ang="0">
                  <a:pos x="81" y="91"/>
                </a:cxn>
                <a:cxn ang="0">
                  <a:pos x="95" y="91"/>
                </a:cxn>
                <a:cxn ang="0">
                  <a:pos x="115" y="75"/>
                </a:cxn>
                <a:cxn ang="0">
                  <a:pos x="95" y="58"/>
                </a:cxn>
                <a:cxn ang="0">
                  <a:pos x="95" y="58"/>
                </a:cxn>
                <a:cxn ang="0">
                  <a:pos x="125" y="152"/>
                </a:cxn>
                <a:cxn ang="0">
                  <a:pos x="125" y="152"/>
                </a:cxn>
                <a:cxn ang="0">
                  <a:pos x="92" y="105"/>
                </a:cxn>
                <a:cxn ang="0">
                  <a:pos x="81" y="105"/>
                </a:cxn>
                <a:cxn ang="0">
                  <a:pos x="81" y="150"/>
                </a:cxn>
                <a:cxn ang="0">
                  <a:pos x="62" y="150"/>
                </a:cxn>
                <a:cxn ang="0">
                  <a:pos x="62" y="41"/>
                </a:cxn>
                <a:cxn ang="0">
                  <a:pos x="95" y="41"/>
                </a:cxn>
                <a:cxn ang="0">
                  <a:pos x="134" y="73"/>
                </a:cxn>
                <a:cxn ang="0">
                  <a:pos x="112" y="103"/>
                </a:cxn>
                <a:cxn ang="0">
                  <a:pos x="143" y="147"/>
                </a:cxn>
                <a:cxn ang="0">
                  <a:pos x="125" y="152"/>
                </a:cxn>
                <a:cxn ang="0">
                  <a:pos x="125" y="152"/>
                </a:cxn>
                <a:cxn ang="0">
                  <a:pos x="96" y="12"/>
                </a:cxn>
                <a:cxn ang="0">
                  <a:pos x="96" y="12"/>
                </a:cxn>
                <a:cxn ang="0">
                  <a:pos x="14" y="99"/>
                </a:cxn>
                <a:cxn ang="0">
                  <a:pos x="96" y="186"/>
                </a:cxn>
                <a:cxn ang="0">
                  <a:pos x="179" y="99"/>
                </a:cxn>
                <a:cxn ang="0">
                  <a:pos x="96" y="12"/>
                </a:cxn>
                <a:cxn ang="0">
                  <a:pos x="96" y="12"/>
                </a:cxn>
                <a:cxn ang="0">
                  <a:pos x="96" y="198"/>
                </a:cxn>
                <a:cxn ang="0">
                  <a:pos x="96" y="198"/>
                </a:cxn>
                <a:cxn ang="0">
                  <a:pos x="0" y="99"/>
                </a:cxn>
                <a:cxn ang="0">
                  <a:pos x="96" y="0"/>
                </a:cxn>
                <a:cxn ang="0">
                  <a:pos x="192" y="99"/>
                </a:cxn>
                <a:cxn ang="0">
                  <a:pos x="96" y="198"/>
                </a:cxn>
              </a:cxnLst>
              <a:rect l="0" t="0" r="r" b="b"/>
              <a:pathLst>
                <a:path w="192" h="198">
                  <a:moveTo>
                    <a:pt x="95" y="58"/>
                  </a:moveTo>
                  <a:lnTo>
                    <a:pt x="95" y="58"/>
                  </a:lnTo>
                  <a:lnTo>
                    <a:pt x="81" y="58"/>
                  </a:lnTo>
                  <a:lnTo>
                    <a:pt x="81" y="91"/>
                  </a:lnTo>
                  <a:lnTo>
                    <a:pt x="95" y="91"/>
                  </a:lnTo>
                  <a:cubicBezTo>
                    <a:pt x="107" y="91"/>
                    <a:pt x="115" y="85"/>
                    <a:pt x="115" y="75"/>
                  </a:cubicBezTo>
                  <a:cubicBezTo>
                    <a:pt x="115" y="64"/>
                    <a:pt x="108" y="58"/>
                    <a:pt x="95" y="58"/>
                  </a:cubicBezTo>
                  <a:lnTo>
                    <a:pt x="95" y="58"/>
                  </a:lnTo>
                  <a:close/>
                  <a:moveTo>
                    <a:pt x="125" y="152"/>
                  </a:moveTo>
                  <a:lnTo>
                    <a:pt x="125" y="152"/>
                  </a:lnTo>
                  <a:lnTo>
                    <a:pt x="92" y="105"/>
                  </a:lnTo>
                  <a:lnTo>
                    <a:pt x="81" y="105"/>
                  </a:lnTo>
                  <a:lnTo>
                    <a:pt x="81" y="150"/>
                  </a:lnTo>
                  <a:lnTo>
                    <a:pt x="62" y="150"/>
                  </a:lnTo>
                  <a:lnTo>
                    <a:pt x="62" y="41"/>
                  </a:lnTo>
                  <a:lnTo>
                    <a:pt x="95" y="41"/>
                  </a:lnTo>
                  <a:cubicBezTo>
                    <a:pt x="118" y="41"/>
                    <a:pt x="134" y="53"/>
                    <a:pt x="134" y="73"/>
                  </a:cubicBezTo>
                  <a:cubicBezTo>
                    <a:pt x="134" y="89"/>
                    <a:pt x="125" y="99"/>
                    <a:pt x="112" y="103"/>
                  </a:cubicBezTo>
                  <a:lnTo>
                    <a:pt x="143" y="147"/>
                  </a:lnTo>
                  <a:lnTo>
                    <a:pt x="125" y="152"/>
                  </a:lnTo>
                  <a:lnTo>
                    <a:pt x="125" y="152"/>
                  </a:lnTo>
                  <a:close/>
                  <a:moveTo>
                    <a:pt x="96" y="12"/>
                  </a:moveTo>
                  <a:lnTo>
                    <a:pt x="96" y="12"/>
                  </a:lnTo>
                  <a:cubicBezTo>
                    <a:pt x="51" y="12"/>
                    <a:pt x="14" y="43"/>
                    <a:pt x="14" y="99"/>
                  </a:cubicBezTo>
                  <a:cubicBezTo>
                    <a:pt x="14" y="155"/>
                    <a:pt x="51" y="186"/>
                    <a:pt x="96" y="186"/>
                  </a:cubicBezTo>
                  <a:cubicBezTo>
                    <a:pt x="142" y="186"/>
                    <a:pt x="179" y="155"/>
                    <a:pt x="179" y="99"/>
                  </a:cubicBezTo>
                  <a:cubicBezTo>
                    <a:pt x="179" y="43"/>
                    <a:pt x="142" y="12"/>
                    <a:pt x="96" y="12"/>
                  </a:cubicBezTo>
                  <a:lnTo>
                    <a:pt x="96" y="12"/>
                  </a:lnTo>
                  <a:close/>
                  <a:moveTo>
                    <a:pt x="96" y="198"/>
                  </a:moveTo>
                  <a:lnTo>
                    <a:pt x="96" y="198"/>
                  </a:lnTo>
                  <a:cubicBezTo>
                    <a:pt x="39" y="198"/>
                    <a:pt x="0" y="158"/>
                    <a:pt x="0" y="99"/>
                  </a:cubicBezTo>
                  <a:cubicBezTo>
                    <a:pt x="0" y="41"/>
                    <a:pt x="40" y="0"/>
                    <a:pt x="96" y="0"/>
                  </a:cubicBezTo>
                  <a:cubicBezTo>
                    <a:pt x="153" y="0"/>
                    <a:pt x="192" y="40"/>
                    <a:pt x="192" y="99"/>
                  </a:cubicBezTo>
                  <a:cubicBezTo>
                    <a:pt x="192" y="158"/>
                    <a:pt x="152" y="198"/>
                    <a:pt x="96" y="19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6"/>
            <p:cNvSpPr>
              <a:spLocks/>
            </p:cNvSpPr>
            <p:nvPr userDrawn="1"/>
          </p:nvSpPr>
          <p:spPr bwMode="invGray">
            <a:xfrm>
              <a:off x="8186738" y="4819650"/>
              <a:ext cx="28575" cy="66675"/>
            </a:xfrm>
            <a:custGeom>
              <a:avLst/>
              <a:gdLst/>
              <a:ahLst/>
              <a:cxnLst>
                <a:cxn ang="0">
                  <a:pos x="44" y="108"/>
                </a:cxn>
                <a:cxn ang="0">
                  <a:pos x="44" y="108"/>
                </a:cxn>
                <a:cxn ang="0">
                  <a:pos x="44" y="0"/>
                </a:cxn>
                <a:cxn ang="0">
                  <a:pos x="121" y="0"/>
                </a:cxn>
                <a:cxn ang="0">
                  <a:pos x="121" y="108"/>
                </a:cxn>
                <a:cxn ang="0">
                  <a:pos x="184" y="108"/>
                </a:cxn>
                <a:cxn ang="0">
                  <a:pos x="184" y="170"/>
                </a:cxn>
                <a:cxn ang="0">
                  <a:pos x="121" y="170"/>
                </a:cxn>
                <a:cxn ang="0">
                  <a:pos x="121" y="353"/>
                </a:cxn>
                <a:cxn ang="0">
                  <a:pos x="149" y="376"/>
                </a:cxn>
                <a:cxn ang="0">
                  <a:pos x="184" y="370"/>
                </a:cxn>
                <a:cxn ang="0">
                  <a:pos x="184" y="433"/>
                </a:cxn>
                <a:cxn ang="0">
                  <a:pos x="123" y="438"/>
                </a:cxn>
                <a:cxn ang="0">
                  <a:pos x="44" y="363"/>
                </a:cxn>
                <a:cxn ang="0">
                  <a:pos x="44" y="170"/>
                </a:cxn>
                <a:cxn ang="0">
                  <a:pos x="0" y="170"/>
                </a:cxn>
                <a:cxn ang="0">
                  <a:pos x="0" y="108"/>
                </a:cxn>
                <a:cxn ang="0">
                  <a:pos x="44" y="108"/>
                </a:cxn>
              </a:cxnLst>
              <a:rect l="0" t="0" r="r" b="b"/>
              <a:pathLst>
                <a:path w="184" h="438">
                  <a:moveTo>
                    <a:pt x="44" y="108"/>
                  </a:moveTo>
                  <a:lnTo>
                    <a:pt x="44" y="108"/>
                  </a:lnTo>
                  <a:lnTo>
                    <a:pt x="44" y="0"/>
                  </a:lnTo>
                  <a:lnTo>
                    <a:pt x="121" y="0"/>
                  </a:lnTo>
                  <a:lnTo>
                    <a:pt x="121" y="108"/>
                  </a:lnTo>
                  <a:lnTo>
                    <a:pt x="184" y="108"/>
                  </a:lnTo>
                  <a:lnTo>
                    <a:pt x="184" y="170"/>
                  </a:lnTo>
                  <a:lnTo>
                    <a:pt x="121" y="170"/>
                  </a:lnTo>
                  <a:lnTo>
                    <a:pt x="121" y="353"/>
                  </a:lnTo>
                  <a:cubicBezTo>
                    <a:pt x="121" y="371"/>
                    <a:pt x="130" y="376"/>
                    <a:pt x="149" y="376"/>
                  </a:cubicBezTo>
                  <a:cubicBezTo>
                    <a:pt x="160" y="376"/>
                    <a:pt x="173" y="372"/>
                    <a:pt x="184" y="370"/>
                  </a:cubicBezTo>
                  <a:lnTo>
                    <a:pt x="184" y="433"/>
                  </a:lnTo>
                  <a:cubicBezTo>
                    <a:pt x="163" y="436"/>
                    <a:pt x="144" y="438"/>
                    <a:pt x="123" y="438"/>
                  </a:cubicBezTo>
                  <a:cubicBezTo>
                    <a:pt x="66" y="438"/>
                    <a:pt x="44" y="410"/>
                    <a:pt x="44" y="363"/>
                  </a:cubicBezTo>
                  <a:lnTo>
                    <a:pt x="44" y="170"/>
                  </a:lnTo>
                  <a:lnTo>
                    <a:pt x="0" y="170"/>
                  </a:lnTo>
                  <a:lnTo>
                    <a:pt x="0" y="108"/>
                  </a:lnTo>
                  <a:lnTo>
                    <a:pt x="44" y="10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noEditPoints="1"/>
            </p:cNvSpPr>
            <p:nvPr userDrawn="1"/>
          </p:nvSpPr>
          <p:spPr bwMode="invGray">
            <a:xfrm>
              <a:off x="8220075" y="4835525"/>
              <a:ext cx="41275" cy="50800"/>
            </a:xfrm>
            <a:custGeom>
              <a:avLst/>
              <a:gdLst/>
              <a:ahLst/>
              <a:cxnLst>
                <a:cxn ang="0">
                  <a:pos x="200" y="129"/>
                </a:cxn>
                <a:cxn ang="0">
                  <a:pos x="200" y="129"/>
                </a:cxn>
                <a:cxn ang="0">
                  <a:pos x="138" y="58"/>
                </a:cxn>
                <a:cxn ang="0">
                  <a:pos x="76" y="129"/>
                </a:cxn>
                <a:cxn ang="0">
                  <a:pos x="200" y="129"/>
                </a:cxn>
                <a:cxn ang="0">
                  <a:pos x="200" y="129"/>
                </a:cxn>
                <a:cxn ang="0">
                  <a:pos x="76" y="181"/>
                </a:cxn>
                <a:cxn ang="0">
                  <a:pos x="76" y="181"/>
                </a:cxn>
                <a:cxn ang="0">
                  <a:pos x="143" y="275"/>
                </a:cxn>
                <a:cxn ang="0">
                  <a:pos x="215" y="236"/>
                </a:cxn>
                <a:cxn ang="0">
                  <a:pos x="271" y="271"/>
                </a:cxn>
                <a:cxn ang="0">
                  <a:pos x="136" y="337"/>
                </a:cxn>
                <a:cxn ang="0">
                  <a:pos x="0" y="169"/>
                </a:cxn>
                <a:cxn ang="0">
                  <a:pos x="139" y="0"/>
                </a:cxn>
                <a:cxn ang="0">
                  <a:pos x="271" y="149"/>
                </a:cxn>
                <a:cxn ang="0">
                  <a:pos x="271" y="181"/>
                </a:cxn>
                <a:cxn ang="0">
                  <a:pos x="76" y="181"/>
                </a:cxn>
              </a:cxnLst>
              <a:rect l="0" t="0" r="r" b="b"/>
              <a:pathLst>
                <a:path w="271" h="337">
                  <a:moveTo>
                    <a:pt x="200" y="129"/>
                  </a:moveTo>
                  <a:lnTo>
                    <a:pt x="200" y="129"/>
                  </a:lnTo>
                  <a:cubicBezTo>
                    <a:pt x="199" y="84"/>
                    <a:pt x="175" y="58"/>
                    <a:pt x="138" y="58"/>
                  </a:cubicBezTo>
                  <a:cubicBezTo>
                    <a:pt x="101" y="58"/>
                    <a:pt x="77" y="84"/>
                    <a:pt x="76" y="129"/>
                  </a:cubicBezTo>
                  <a:lnTo>
                    <a:pt x="200" y="129"/>
                  </a:lnTo>
                  <a:lnTo>
                    <a:pt x="200" y="129"/>
                  </a:lnTo>
                  <a:close/>
                  <a:moveTo>
                    <a:pt x="76" y="181"/>
                  </a:moveTo>
                  <a:lnTo>
                    <a:pt x="76" y="181"/>
                  </a:lnTo>
                  <a:cubicBezTo>
                    <a:pt x="77" y="249"/>
                    <a:pt x="107" y="275"/>
                    <a:pt x="143" y="275"/>
                  </a:cubicBezTo>
                  <a:cubicBezTo>
                    <a:pt x="179" y="275"/>
                    <a:pt x="196" y="258"/>
                    <a:pt x="215" y="236"/>
                  </a:cubicBezTo>
                  <a:lnTo>
                    <a:pt x="271" y="271"/>
                  </a:lnTo>
                  <a:cubicBezTo>
                    <a:pt x="241" y="317"/>
                    <a:pt x="198" y="337"/>
                    <a:pt x="136" y="337"/>
                  </a:cubicBezTo>
                  <a:cubicBezTo>
                    <a:pt x="52" y="337"/>
                    <a:pt x="0" y="272"/>
                    <a:pt x="0" y="169"/>
                  </a:cubicBezTo>
                  <a:cubicBezTo>
                    <a:pt x="0" y="66"/>
                    <a:pt x="52" y="0"/>
                    <a:pt x="139" y="0"/>
                  </a:cubicBezTo>
                  <a:cubicBezTo>
                    <a:pt x="223" y="0"/>
                    <a:pt x="271" y="72"/>
                    <a:pt x="271" y="149"/>
                  </a:cubicBezTo>
                  <a:lnTo>
                    <a:pt x="271" y="181"/>
                  </a:lnTo>
                  <a:lnTo>
                    <a:pt x="76" y="1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8"/>
            <p:cNvSpPr>
              <a:spLocks/>
            </p:cNvSpPr>
            <p:nvPr userDrawn="1"/>
          </p:nvSpPr>
          <p:spPr bwMode="invGray">
            <a:xfrm>
              <a:off x="8269288" y="4835525"/>
              <a:ext cx="39687" cy="50800"/>
            </a:xfrm>
            <a:custGeom>
              <a:avLst/>
              <a:gdLst/>
              <a:ahLst/>
              <a:cxnLst>
                <a:cxn ang="0">
                  <a:pos x="203" y="112"/>
                </a:cxn>
                <a:cxn ang="0">
                  <a:pos x="203" y="112"/>
                </a:cxn>
                <a:cxn ang="0">
                  <a:pos x="140" y="63"/>
                </a:cxn>
                <a:cxn ang="0">
                  <a:pos x="77" y="169"/>
                </a:cxn>
                <a:cxn ang="0">
                  <a:pos x="143" y="275"/>
                </a:cxn>
                <a:cxn ang="0">
                  <a:pos x="211" y="223"/>
                </a:cxn>
                <a:cxn ang="0">
                  <a:pos x="269" y="256"/>
                </a:cxn>
                <a:cxn ang="0">
                  <a:pos x="140" y="337"/>
                </a:cxn>
                <a:cxn ang="0">
                  <a:pos x="0" y="169"/>
                </a:cxn>
                <a:cxn ang="0">
                  <a:pos x="140" y="0"/>
                </a:cxn>
                <a:cxn ang="0">
                  <a:pos x="267" y="87"/>
                </a:cxn>
                <a:cxn ang="0">
                  <a:pos x="203" y="112"/>
                </a:cxn>
              </a:cxnLst>
              <a:rect l="0" t="0" r="r" b="b"/>
              <a:pathLst>
                <a:path w="269" h="338">
                  <a:moveTo>
                    <a:pt x="203" y="112"/>
                  </a:moveTo>
                  <a:lnTo>
                    <a:pt x="203" y="112"/>
                  </a:lnTo>
                  <a:cubicBezTo>
                    <a:pt x="191" y="84"/>
                    <a:pt x="177" y="63"/>
                    <a:pt x="140" y="63"/>
                  </a:cubicBezTo>
                  <a:cubicBezTo>
                    <a:pt x="97" y="63"/>
                    <a:pt x="77" y="97"/>
                    <a:pt x="77" y="169"/>
                  </a:cubicBezTo>
                  <a:cubicBezTo>
                    <a:pt x="77" y="241"/>
                    <a:pt x="97" y="275"/>
                    <a:pt x="143" y="275"/>
                  </a:cubicBezTo>
                  <a:cubicBezTo>
                    <a:pt x="176" y="275"/>
                    <a:pt x="195" y="252"/>
                    <a:pt x="211" y="223"/>
                  </a:cubicBezTo>
                  <a:lnTo>
                    <a:pt x="269" y="256"/>
                  </a:lnTo>
                  <a:cubicBezTo>
                    <a:pt x="238" y="314"/>
                    <a:pt x="199" y="338"/>
                    <a:pt x="140" y="337"/>
                  </a:cubicBezTo>
                  <a:cubicBezTo>
                    <a:pt x="53" y="337"/>
                    <a:pt x="0" y="272"/>
                    <a:pt x="0" y="169"/>
                  </a:cubicBezTo>
                  <a:cubicBezTo>
                    <a:pt x="0" y="66"/>
                    <a:pt x="53" y="0"/>
                    <a:pt x="140" y="0"/>
                  </a:cubicBezTo>
                  <a:cubicBezTo>
                    <a:pt x="201" y="0"/>
                    <a:pt x="249" y="33"/>
                    <a:pt x="267" y="87"/>
                  </a:cubicBezTo>
                  <a:lnTo>
                    <a:pt x="203" y="11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p:cNvSpPr>
            <p:nvPr userDrawn="1"/>
          </p:nvSpPr>
          <p:spPr bwMode="invGray">
            <a:xfrm>
              <a:off x="8318500" y="4816475"/>
              <a:ext cx="39687" cy="69850"/>
            </a:xfrm>
            <a:custGeom>
              <a:avLst/>
              <a:gdLst/>
              <a:ahLst/>
              <a:cxnLst>
                <a:cxn ang="0">
                  <a:pos x="0" y="450"/>
                </a:cxn>
                <a:cxn ang="0">
                  <a:pos x="0" y="450"/>
                </a:cxn>
                <a:cxn ang="0">
                  <a:pos x="0" y="0"/>
                </a:cxn>
                <a:cxn ang="0">
                  <a:pos x="76" y="0"/>
                </a:cxn>
                <a:cxn ang="0">
                  <a:pos x="76" y="160"/>
                </a:cxn>
                <a:cxn ang="0">
                  <a:pos x="169" y="119"/>
                </a:cxn>
                <a:cxn ang="0">
                  <a:pos x="265" y="228"/>
                </a:cxn>
                <a:cxn ang="0">
                  <a:pos x="265" y="450"/>
                </a:cxn>
                <a:cxn ang="0">
                  <a:pos x="188" y="450"/>
                </a:cxn>
                <a:cxn ang="0">
                  <a:pos x="188" y="239"/>
                </a:cxn>
                <a:cxn ang="0">
                  <a:pos x="148" y="182"/>
                </a:cxn>
                <a:cxn ang="0">
                  <a:pos x="76" y="216"/>
                </a:cxn>
                <a:cxn ang="0">
                  <a:pos x="76" y="450"/>
                </a:cxn>
                <a:cxn ang="0">
                  <a:pos x="0" y="450"/>
                </a:cxn>
              </a:cxnLst>
              <a:rect l="0" t="0" r="r" b="b"/>
              <a:pathLst>
                <a:path w="265" h="450">
                  <a:moveTo>
                    <a:pt x="0" y="450"/>
                  </a:moveTo>
                  <a:lnTo>
                    <a:pt x="0" y="450"/>
                  </a:lnTo>
                  <a:lnTo>
                    <a:pt x="0" y="0"/>
                  </a:lnTo>
                  <a:lnTo>
                    <a:pt x="76" y="0"/>
                  </a:lnTo>
                  <a:lnTo>
                    <a:pt x="76" y="160"/>
                  </a:lnTo>
                  <a:cubicBezTo>
                    <a:pt x="100" y="141"/>
                    <a:pt x="131" y="119"/>
                    <a:pt x="169" y="119"/>
                  </a:cubicBezTo>
                  <a:cubicBezTo>
                    <a:pt x="234" y="119"/>
                    <a:pt x="265" y="162"/>
                    <a:pt x="265" y="228"/>
                  </a:cubicBezTo>
                  <a:lnTo>
                    <a:pt x="265" y="450"/>
                  </a:lnTo>
                  <a:lnTo>
                    <a:pt x="188" y="450"/>
                  </a:lnTo>
                  <a:lnTo>
                    <a:pt x="188" y="239"/>
                  </a:lnTo>
                  <a:cubicBezTo>
                    <a:pt x="188" y="196"/>
                    <a:pt x="174" y="182"/>
                    <a:pt x="148" y="182"/>
                  </a:cubicBezTo>
                  <a:cubicBezTo>
                    <a:pt x="115" y="182"/>
                    <a:pt x="90" y="201"/>
                    <a:pt x="76" y="216"/>
                  </a:cubicBezTo>
                  <a:lnTo>
                    <a:pt x="76" y="450"/>
                  </a:lnTo>
                  <a:lnTo>
                    <a:pt x="0" y="4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userDrawn="1"/>
          </p:nvSpPr>
          <p:spPr bwMode="invGray">
            <a:xfrm>
              <a:off x="8370888" y="4835525"/>
              <a:ext cx="39687" cy="50800"/>
            </a:xfrm>
            <a:custGeom>
              <a:avLst/>
              <a:gdLst/>
              <a:ahLst/>
              <a:cxnLst>
                <a:cxn ang="0">
                  <a:pos x="0" y="331"/>
                </a:cxn>
                <a:cxn ang="0">
                  <a:pos x="0" y="331"/>
                </a:cxn>
                <a:cxn ang="0">
                  <a:pos x="0" y="7"/>
                </a:cxn>
                <a:cxn ang="0">
                  <a:pos x="70" y="7"/>
                </a:cxn>
                <a:cxn ang="0">
                  <a:pos x="70" y="41"/>
                </a:cxn>
                <a:cxn ang="0">
                  <a:pos x="169" y="0"/>
                </a:cxn>
                <a:cxn ang="0">
                  <a:pos x="265" y="109"/>
                </a:cxn>
                <a:cxn ang="0">
                  <a:pos x="265" y="331"/>
                </a:cxn>
                <a:cxn ang="0">
                  <a:pos x="188" y="331"/>
                </a:cxn>
                <a:cxn ang="0">
                  <a:pos x="188" y="120"/>
                </a:cxn>
                <a:cxn ang="0">
                  <a:pos x="148" y="63"/>
                </a:cxn>
                <a:cxn ang="0">
                  <a:pos x="77" y="97"/>
                </a:cxn>
                <a:cxn ang="0">
                  <a:pos x="77" y="331"/>
                </a:cxn>
                <a:cxn ang="0">
                  <a:pos x="0" y="331"/>
                </a:cxn>
              </a:cxnLst>
              <a:rect l="0" t="0" r="r" b="b"/>
              <a:pathLst>
                <a:path w="265" h="331">
                  <a:moveTo>
                    <a:pt x="0" y="331"/>
                  </a:moveTo>
                  <a:lnTo>
                    <a:pt x="0" y="331"/>
                  </a:lnTo>
                  <a:lnTo>
                    <a:pt x="0" y="7"/>
                  </a:lnTo>
                  <a:lnTo>
                    <a:pt x="70" y="7"/>
                  </a:lnTo>
                  <a:lnTo>
                    <a:pt x="70" y="41"/>
                  </a:lnTo>
                  <a:cubicBezTo>
                    <a:pt x="99" y="22"/>
                    <a:pt x="132" y="0"/>
                    <a:pt x="169" y="0"/>
                  </a:cubicBezTo>
                  <a:cubicBezTo>
                    <a:pt x="234" y="0"/>
                    <a:pt x="265" y="43"/>
                    <a:pt x="265" y="109"/>
                  </a:cubicBezTo>
                  <a:lnTo>
                    <a:pt x="265" y="331"/>
                  </a:lnTo>
                  <a:lnTo>
                    <a:pt x="188" y="331"/>
                  </a:lnTo>
                  <a:lnTo>
                    <a:pt x="188" y="120"/>
                  </a:lnTo>
                  <a:cubicBezTo>
                    <a:pt x="188" y="77"/>
                    <a:pt x="174" y="63"/>
                    <a:pt x="148" y="63"/>
                  </a:cubicBezTo>
                  <a:cubicBezTo>
                    <a:pt x="115" y="63"/>
                    <a:pt x="89" y="82"/>
                    <a:pt x="77" y="97"/>
                  </a:cubicBezTo>
                  <a:lnTo>
                    <a:pt x="77" y="331"/>
                  </a:lnTo>
                  <a:lnTo>
                    <a:pt x="0" y="33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1"/>
            <p:cNvSpPr>
              <a:spLocks noEditPoints="1"/>
            </p:cNvSpPr>
            <p:nvPr userDrawn="1"/>
          </p:nvSpPr>
          <p:spPr bwMode="invGray">
            <a:xfrm>
              <a:off x="8418513" y="4835525"/>
              <a:ext cx="42862" cy="50800"/>
            </a:xfrm>
            <a:custGeom>
              <a:avLst/>
              <a:gdLst/>
              <a:ahLst/>
              <a:cxnLst>
                <a:cxn ang="0">
                  <a:pos x="140" y="63"/>
                </a:cxn>
                <a:cxn ang="0">
                  <a:pos x="140" y="63"/>
                </a:cxn>
                <a:cxn ang="0">
                  <a:pos x="77" y="169"/>
                </a:cxn>
                <a:cxn ang="0">
                  <a:pos x="140" y="275"/>
                </a:cxn>
                <a:cxn ang="0">
                  <a:pos x="203" y="169"/>
                </a:cxn>
                <a:cxn ang="0">
                  <a:pos x="140" y="63"/>
                </a:cxn>
                <a:cxn ang="0">
                  <a:pos x="140" y="63"/>
                </a:cxn>
                <a:cxn ang="0">
                  <a:pos x="140" y="0"/>
                </a:cxn>
                <a:cxn ang="0">
                  <a:pos x="140" y="0"/>
                </a:cxn>
                <a:cxn ang="0">
                  <a:pos x="280" y="169"/>
                </a:cxn>
                <a:cxn ang="0">
                  <a:pos x="140" y="337"/>
                </a:cxn>
                <a:cxn ang="0">
                  <a:pos x="0" y="169"/>
                </a:cxn>
                <a:cxn ang="0">
                  <a:pos x="140" y="0"/>
                </a:cxn>
              </a:cxnLst>
              <a:rect l="0" t="0" r="r" b="b"/>
              <a:pathLst>
                <a:path w="280" h="337">
                  <a:moveTo>
                    <a:pt x="140" y="63"/>
                  </a:moveTo>
                  <a:lnTo>
                    <a:pt x="140" y="63"/>
                  </a:lnTo>
                  <a:cubicBezTo>
                    <a:pt x="97" y="63"/>
                    <a:pt x="77" y="97"/>
                    <a:pt x="77" y="169"/>
                  </a:cubicBezTo>
                  <a:cubicBezTo>
                    <a:pt x="77" y="241"/>
                    <a:pt x="97" y="275"/>
                    <a:pt x="140" y="275"/>
                  </a:cubicBezTo>
                  <a:cubicBezTo>
                    <a:pt x="183" y="275"/>
                    <a:pt x="203" y="241"/>
                    <a:pt x="203" y="169"/>
                  </a:cubicBezTo>
                  <a:cubicBezTo>
                    <a:pt x="203" y="97"/>
                    <a:pt x="183" y="63"/>
                    <a:pt x="140" y="63"/>
                  </a:cubicBezTo>
                  <a:lnTo>
                    <a:pt x="140" y="63"/>
                  </a:lnTo>
                  <a:close/>
                  <a:moveTo>
                    <a:pt x="140" y="0"/>
                  </a:moveTo>
                  <a:lnTo>
                    <a:pt x="140" y="0"/>
                  </a:lnTo>
                  <a:cubicBezTo>
                    <a:pt x="227" y="0"/>
                    <a:pt x="280" y="66"/>
                    <a:pt x="280" y="169"/>
                  </a:cubicBezTo>
                  <a:cubicBezTo>
                    <a:pt x="280" y="272"/>
                    <a:pt x="227" y="337"/>
                    <a:pt x="140" y="337"/>
                  </a:cubicBezTo>
                  <a:cubicBezTo>
                    <a:pt x="53" y="337"/>
                    <a:pt x="0" y="272"/>
                    <a:pt x="0" y="169"/>
                  </a:cubicBezTo>
                  <a:cubicBezTo>
                    <a:pt x="0" y="66"/>
                    <a:pt x="53" y="0"/>
                    <a:pt x="140"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2"/>
            <p:cNvSpPr>
              <a:spLocks/>
            </p:cNvSpPr>
            <p:nvPr userDrawn="1"/>
          </p:nvSpPr>
          <p:spPr bwMode="invGray">
            <a:xfrm>
              <a:off x="8470900" y="4816475"/>
              <a:ext cx="12700" cy="69850"/>
            </a:xfrm>
            <a:custGeom>
              <a:avLst/>
              <a:gdLst/>
              <a:ahLst/>
              <a:cxnLst>
                <a:cxn ang="0">
                  <a:pos x="0" y="0"/>
                </a:cxn>
                <a:cxn ang="0">
                  <a:pos x="0" y="0"/>
                </a:cxn>
                <a:cxn ang="0">
                  <a:pos x="76" y="0"/>
                </a:cxn>
                <a:cxn ang="0">
                  <a:pos x="76" y="450"/>
                </a:cxn>
                <a:cxn ang="0">
                  <a:pos x="0" y="450"/>
                </a:cxn>
                <a:cxn ang="0">
                  <a:pos x="0" y="0"/>
                </a:cxn>
              </a:cxnLst>
              <a:rect l="0" t="0" r="r" b="b"/>
              <a:pathLst>
                <a:path w="76" h="450">
                  <a:moveTo>
                    <a:pt x="0" y="0"/>
                  </a:moveTo>
                  <a:lnTo>
                    <a:pt x="0" y="0"/>
                  </a:lnTo>
                  <a:lnTo>
                    <a:pt x="76" y="0"/>
                  </a:lnTo>
                  <a:lnTo>
                    <a:pt x="76" y="450"/>
                  </a:lnTo>
                  <a:lnTo>
                    <a:pt x="0" y="45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3"/>
            <p:cNvSpPr>
              <a:spLocks noEditPoints="1"/>
            </p:cNvSpPr>
            <p:nvPr userDrawn="1"/>
          </p:nvSpPr>
          <p:spPr bwMode="invGray">
            <a:xfrm>
              <a:off x="8493125" y="4835525"/>
              <a:ext cx="41275" cy="50800"/>
            </a:xfrm>
            <a:custGeom>
              <a:avLst/>
              <a:gdLst/>
              <a:ahLst/>
              <a:cxnLst>
                <a:cxn ang="0">
                  <a:pos x="139" y="63"/>
                </a:cxn>
                <a:cxn ang="0">
                  <a:pos x="139" y="63"/>
                </a:cxn>
                <a:cxn ang="0">
                  <a:pos x="76" y="169"/>
                </a:cxn>
                <a:cxn ang="0">
                  <a:pos x="139" y="275"/>
                </a:cxn>
                <a:cxn ang="0">
                  <a:pos x="203" y="169"/>
                </a:cxn>
                <a:cxn ang="0">
                  <a:pos x="139" y="63"/>
                </a:cxn>
                <a:cxn ang="0">
                  <a:pos x="139" y="63"/>
                </a:cxn>
                <a:cxn ang="0">
                  <a:pos x="139" y="0"/>
                </a:cxn>
                <a:cxn ang="0">
                  <a:pos x="139" y="0"/>
                </a:cxn>
                <a:cxn ang="0">
                  <a:pos x="279" y="169"/>
                </a:cxn>
                <a:cxn ang="0">
                  <a:pos x="139" y="337"/>
                </a:cxn>
                <a:cxn ang="0">
                  <a:pos x="0" y="169"/>
                </a:cxn>
                <a:cxn ang="0">
                  <a:pos x="139" y="0"/>
                </a:cxn>
              </a:cxnLst>
              <a:rect l="0" t="0" r="r" b="b"/>
              <a:pathLst>
                <a:path w="279" h="337">
                  <a:moveTo>
                    <a:pt x="139" y="63"/>
                  </a:moveTo>
                  <a:lnTo>
                    <a:pt x="139" y="63"/>
                  </a:lnTo>
                  <a:cubicBezTo>
                    <a:pt x="97" y="63"/>
                    <a:pt x="76" y="97"/>
                    <a:pt x="76" y="169"/>
                  </a:cubicBezTo>
                  <a:cubicBezTo>
                    <a:pt x="76" y="241"/>
                    <a:pt x="97" y="275"/>
                    <a:pt x="139" y="275"/>
                  </a:cubicBezTo>
                  <a:cubicBezTo>
                    <a:pt x="182" y="275"/>
                    <a:pt x="203" y="241"/>
                    <a:pt x="203" y="169"/>
                  </a:cubicBezTo>
                  <a:cubicBezTo>
                    <a:pt x="203" y="97"/>
                    <a:pt x="182" y="63"/>
                    <a:pt x="139" y="63"/>
                  </a:cubicBezTo>
                  <a:lnTo>
                    <a:pt x="139" y="63"/>
                  </a:lnTo>
                  <a:close/>
                  <a:moveTo>
                    <a:pt x="139" y="0"/>
                  </a:moveTo>
                  <a:lnTo>
                    <a:pt x="139" y="0"/>
                  </a:lnTo>
                  <a:cubicBezTo>
                    <a:pt x="227" y="0"/>
                    <a:pt x="279" y="66"/>
                    <a:pt x="279" y="169"/>
                  </a:cubicBezTo>
                  <a:cubicBezTo>
                    <a:pt x="279" y="272"/>
                    <a:pt x="227" y="337"/>
                    <a:pt x="139" y="337"/>
                  </a:cubicBezTo>
                  <a:cubicBezTo>
                    <a:pt x="52" y="337"/>
                    <a:pt x="0" y="272"/>
                    <a:pt x="0" y="169"/>
                  </a:cubicBezTo>
                  <a:cubicBezTo>
                    <a:pt x="0" y="66"/>
                    <a:pt x="52" y="0"/>
                    <a:pt x="139"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4"/>
            <p:cNvSpPr>
              <a:spLocks noEditPoints="1"/>
            </p:cNvSpPr>
            <p:nvPr userDrawn="1"/>
          </p:nvSpPr>
          <p:spPr bwMode="invGray">
            <a:xfrm>
              <a:off x="8539163" y="4835525"/>
              <a:ext cx="44450" cy="68263"/>
            </a:xfrm>
            <a:custGeom>
              <a:avLst/>
              <a:gdLst/>
              <a:ahLst/>
              <a:cxnLst>
                <a:cxn ang="0">
                  <a:pos x="139" y="59"/>
                </a:cxn>
                <a:cxn ang="0">
                  <a:pos x="139" y="59"/>
                </a:cxn>
                <a:cxn ang="0">
                  <a:pos x="83" y="112"/>
                </a:cxn>
                <a:cxn ang="0">
                  <a:pos x="139" y="166"/>
                </a:cxn>
                <a:cxn ang="0">
                  <a:pos x="191" y="112"/>
                </a:cxn>
                <a:cxn ang="0">
                  <a:pos x="139" y="59"/>
                </a:cxn>
                <a:cxn ang="0">
                  <a:pos x="139" y="59"/>
                </a:cxn>
                <a:cxn ang="0">
                  <a:pos x="70" y="363"/>
                </a:cxn>
                <a:cxn ang="0">
                  <a:pos x="70" y="363"/>
                </a:cxn>
                <a:cxn ang="0">
                  <a:pos x="156" y="399"/>
                </a:cxn>
                <a:cxn ang="0">
                  <a:pos x="222" y="363"/>
                </a:cxn>
                <a:cxn ang="0">
                  <a:pos x="125" y="326"/>
                </a:cxn>
                <a:cxn ang="0">
                  <a:pos x="70" y="363"/>
                </a:cxn>
                <a:cxn ang="0">
                  <a:pos x="70" y="363"/>
                </a:cxn>
                <a:cxn ang="0">
                  <a:pos x="294" y="54"/>
                </a:cxn>
                <a:cxn ang="0">
                  <a:pos x="294" y="54"/>
                </a:cxn>
                <a:cxn ang="0">
                  <a:pos x="245" y="61"/>
                </a:cxn>
                <a:cxn ang="0">
                  <a:pos x="262" y="119"/>
                </a:cxn>
                <a:cxn ang="0">
                  <a:pos x="141" y="223"/>
                </a:cxn>
                <a:cxn ang="0">
                  <a:pos x="81" y="243"/>
                </a:cxn>
                <a:cxn ang="0">
                  <a:pos x="292" y="354"/>
                </a:cxn>
                <a:cxn ang="0">
                  <a:pos x="143" y="451"/>
                </a:cxn>
                <a:cxn ang="0">
                  <a:pos x="0" y="373"/>
                </a:cxn>
                <a:cxn ang="0">
                  <a:pos x="58" y="313"/>
                </a:cxn>
                <a:cxn ang="0">
                  <a:pos x="58" y="312"/>
                </a:cxn>
                <a:cxn ang="0">
                  <a:pos x="10" y="259"/>
                </a:cxn>
                <a:cxn ang="0">
                  <a:pos x="60" y="200"/>
                </a:cxn>
                <a:cxn ang="0">
                  <a:pos x="13" y="114"/>
                </a:cxn>
                <a:cxn ang="0">
                  <a:pos x="140" y="1"/>
                </a:cxn>
                <a:cxn ang="0">
                  <a:pos x="219" y="30"/>
                </a:cxn>
                <a:cxn ang="0">
                  <a:pos x="294" y="1"/>
                </a:cxn>
                <a:cxn ang="0">
                  <a:pos x="294" y="54"/>
                </a:cxn>
              </a:cxnLst>
              <a:rect l="0" t="0" r="r" b="b"/>
              <a:pathLst>
                <a:path w="294" h="451">
                  <a:moveTo>
                    <a:pt x="139" y="59"/>
                  </a:moveTo>
                  <a:lnTo>
                    <a:pt x="139" y="59"/>
                  </a:lnTo>
                  <a:cubicBezTo>
                    <a:pt x="106" y="59"/>
                    <a:pt x="83" y="83"/>
                    <a:pt x="83" y="112"/>
                  </a:cubicBezTo>
                  <a:cubicBezTo>
                    <a:pt x="83" y="142"/>
                    <a:pt x="106" y="166"/>
                    <a:pt x="139" y="166"/>
                  </a:cubicBezTo>
                  <a:cubicBezTo>
                    <a:pt x="168" y="166"/>
                    <a:pt x="191" y="142"/>
                    <a:pt x="191" y="112"/>
                  </a:cubicBezTo>
                  <a:cubicBezTo>
                    <a:pt x="191" y="83"/>
                    <a:pt x="168" y="59"/>
                    <a:pt x="139" y="59"/>
                  </a:cubicBezTo>
                  <a:lnTo>
                    <a:pt x="139" y="59"/>
                  </a:lnTo>
                  <a:close/>
                  <a:moveTo>
                    <a:pt x="70" y="363"/>
                  </a:moveTo>
                  <a:lnTo>
                    <a:pt x="70" y="363"/>
                  </a:lnTo>
                  <a:cubicBezTo>
                    <a:pt x="70" y="388"/>
                    <a:pt x="91" y="399"/>
                    <a:pt x="156" y="399"/>
                  </a:cubicBezTo>
                  <a:cubicBezTo>
                    <a:pt x="205" y="399"/>
                    <a:pt x="222" y="374"/>
                    <a:pt x="222" y="363"/>
                  </a:cubicBezTo>
                  <a:cubicBezTo>
                    <a:pt x="222" y="348"/>
                    <a:pt x="199" y="326"/>
                    <a:pt x="125" y="326"/>
                  </a:cubicBezTo>
                  <a:cubicBezTo>
                    <a:pt x="83" y="326"/>
                    <a:pt x="70" y="349"/>
                    <a:pt x="70" y="363"/>
                  </a:cubicBezTo>
                  <a:lnTo>
                    <a:pt x="70" y="363"/>
                  </a:lnTo>
                  <a:close/>
                  <a:moveTo>
                    <a:pt x="294" y="54"/>
                  </a:moveTo>
                  <a:lnTo>
                    <a:pt x="294" y="54"/>
                  </a:lnTo>
                  <a:cubicBezTo>
                    <a:pt x="276" y="54"/>
                    <a:pt x="257" y="54"/>
                    <a:pt x="245" y="61"/>
                  </a:cubicBezTo>
                  <a:cubicBezTo>
                    <a:pt x="255" y="75"/>
                    <a:pt x="262" y="94"/>
                    <a:pt x="262" y="119"/>
                  </a:cubicBezTo>
                  <a:cubicBezTo>
                    <a:pt x="262" y="180"/>
                    <a:pt x="221" y="223"/>
                    <a:pt x="141" y="223"/>
                  </a:cubicBezTo>
                  <a:cubicBezTo>
                    <a:pt x="107" y="223"/>
                    <a:pt x="81" y="225"/>
                    <a:pt x="81" y="243"/>
                  </a:cubicBezTo>
                  <a:cubicBezTo>
                    <a:pt x="81" y="296"/>
                    <a:pt x="292" y="225"/>
                    <a:pt x="292" y="354"/>
                  </a:cubicBezTo>
                  <a:cubicBezTo>
                    <a:pt x="292" y="400"/>
                    <a:pt x="246" y="451"/>
                    <a:pt x="143" y="451"/>
                  </a:cubicBezTo>
                  <a:cubicBezTo>
                    <a:pt x="57" y="451"/>
                    <a:pt x="0" y="424"/>
                    <a:pt x="0" y="373"/>
                  </a:cubicBezTo>
                  <a:cubicBezTo>
                    <a:pt x="0" y="333"/>
                    <a:pt x="30" y="313"/>
                    <a:pt x="58" y="313"/>
                  </a:cubicBezTo>
                  <a:lnTo>
                    <a:pt x="58" y="312"/>
                  </a:lnTo>
                  <a:cubicBezTo>
                    <a:pt x="43" y="303"/>
                    <a:pt x="10" y="295"/>
                    <a:pt x="10" y="259"/>
                  </a:cubicBezTo>
                  <a:cubicBezTo>
                    <a:pt x="10" y="228"/>
                    <a:pt x="46" y="205"/>
                    <a:pt x="60" y="200"/>
                  </a:cubicBezTo>
                  <a:cubicBezTo>
                    <a:pt x="34" y="179"/>
                    <a:pt x="13" y="154"/>
                    <a:pt x="13" y="114"/>
                  </a:cubicBezTo>
                  <a:cubicBezTo>
                    <a:pt x="13" y="57"/>
                    <a:pt x="56" y="1"/>
                    <a:pt x="140" y="1"/>
                  </a:cubicBezTo>
                  <a:cubicBezTo>
                    <a:pt x="167" y="1"/>
                    <a:pt x="199" y="13"/>
                    <a:pt x="219" y="30"/>
                  </a:cubicBezTo>
                  <a:cubicBezTo>
                    <a:pt x="234" y="10"/>
                    <a:pt x="258" y="0"/>
                    <a:pt x="294" y="1"/>
                  </a:cubicBezTo>
                  <a:lnTo>
                    <a:pt x="294" y="54"/>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noEditPoints="1"/>
            </p:cNvSpPr>
            <p:nvPr userDrawn="1"/>
          </p:nvSpPr>
          <p:spPr bwMode="invGray">
            <a:xfrm>
              <a:off x="8591550" y="4816475"/>
              <a:ext cx="11112" cy="69850"/>
            </a:xfrm>
            <a:custGeom>
              <a:avLst/>
              <a:gdLst/>
              <a:ahLst/>
              <a:cxnLst>
                <a:cxn ang="0">
                  <a:pos x="77" y="362"/>
                </a:cxn>
                <a:cxn ang="0">
                  <a:pos x="77" y="362"/>
                </a:cxn>
                <a:cxn ang="0">
                  <a:pos x="77" y="457"/>
                </a:cxn>
                <a:cxn ang="0">
                  <a:pos x="0" y="457"/>
                </a:cxn>
                <a:cxn ang="0">
                  <a:pos x="0" y="133"/>
                </a:cxn>
                <a:cxn ang="0">
                  <a:pos x="77" y="133"/>
                </a:cxn>
                <a:cxn ang="0">
                  <a:pos x="77" y="362"/>
                </a:cxn>
                <a:cxn ang="0">
                  <a:pos x="77" y="362"/>
                </a:cxn>
                <a:cxn ang="0">
                  <a:pos x="0" y="0"/>
                </a:cxn>
                <a:cxn ang="0">
                  <a:pos x="0" y="0"/>
                </a:cxn>
                <a:cxn ang="0">
                  <a:pos x="77" y="0"/>
                </a:cxn>
                <a:cxn ang="0">
                  <a:pos x="77" y="73"/>
                </a:cxn>
                <a:cxn ang="0">
                  <a:pos x="0" y="73"/>
                </a:cxn>
                <a:cxn ang="0">
                  <a:pos x="0" y="0"/>
                </a:cxn>
              </a:cxnLst>
              <a:rect l="0" t="0" r="r" b="b"/>
              <a:pathLst>
                <a:path w="77" h="457">
                  <a:moveTo>
                    <a:pt x="77" y="362"/>
                  </a:moveTo>
                  <a:lnTo>
                    <a:pt x="77" y="362"/>
                  </a:lnTo>
                  <a:lnTo>
                    <a:pt x="77" y="457"/>
                  </a:lnTo>
                  <a:lnTo>
                    <a:pt x="0" y="457"/>
                  </a:lnTo>
                  <a:lnTo>
                    <a:pt x="0" y="133"/>
                  </a:lnTo>
                  <a:lnTo>
                    <a:pt x="77" y="133"/>
                  </a:lnTo>
                  <a:lnTo>
                    <a:pt x="77" y="362"/>
                  </a:lnTo>
                  <a:lnTo>
                    <a:pt x="77" y="362"/>
                  </a:lnTo>
                  <a:close/>
                  <a:moveTo>
                    <a:pt x="0" y="0"/>
                  </a:moveTo>
                  <a:lnTo>
                    <a:pt x="0" y="0"/>
                  </a:lnTo>
                  <a:lnTo>
                    <a:pt x="77" y="0"/>
                  </a:lnTo>
                  <a:lnTo>
                    <a:pt x="77" y="73"/>
                  </a:lnTo>
                  <a:lnTo>
                    <a:pt x="0" y="7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6"/>
            <p:cNvSpPr>
              <a:spLocks noEditPoints="1"/>
            </p:cNvSpPr>
            <p:nvPr userDrawn="1"/>
          </p:nvSpPr>
          <p:spPr bwMode="invGray">
            <a:xfrm>
              <a:off x="8612188" y="4835525"/>
              <a:ext cx="41275" cy="50800"/>
            </a:xfrm>
            <a:custGeom>
              <a:avLst/>
              <a:gdLst/>
              <a:ahLst/>
              <a:cxnLst>
                <a:cxn ang="0">
                  <a:pos x="201" y="129"/>
                </a:cxn>
                <a:cxn ang="0">
                  <a:pos x="201" y="129"/>
                </a:cxn>
                <a:cxn ang="0">
                  <a:pos x="139" y="58"/>
                </a:cxn>
                <a:cxn ang="0">
                  <a:pos x="77" y="129"/>
                </a:cxn>
                <a:cxn ang="0">
                  <a:pos x="201" y="129"/>
                </a:cxn>
                <a:cxn ang="0">
                  <a:pos x="201" y="129"/>
                </a:cxn>
                <a:cxn ang="0">
                  <a:pos x="77" y="181"/>
                </a:cxn>
                <a:cxn ang="0">
                  <a:pos x="77" y="181"/>
                </a:cxn>
                <a:cxn ang="0">
                  <a:pos x="144" y="275"/>
                </a:cxn>
                <a:cxn ang="0">
                  <a:pos x="216" y="236"/>
                </a:cxn>
                <a:cxn ang="0">
                  <a:pos x="272" y="271"/>
                </a:cxn>
                <a:cxn ang="0">
                  <a:pos x="137" y="337"/>
                </a:cxn>
                <a:cxn ang="0">
                  <a:pos x="0" y="169"/>
                </a:cxn>
                <a:cxn ang="0">
                  <a:pos x="140" y="0"/>
                </a:cxn>
                <a:cxn ang="0">
                  <a:pos x="272" y="149"/>
                </a:cxn>
                <a:cxn ang="0">
                  <a:pos x="272" y="181"/>
                </a:cxn>
                <a:cxn ang="0">
                  <a:pos x="77" y="181"/>
                </a:cxn>
              </a:cxnLst>
              <a:rect l="0" t="0" r="r" b="b"/>
              <a:pathLst>
                <a:path w="272" h="337">
                  <a:moveTo>
                    <a:pt x="201" y="129"/>
                  </a:moveTo>
                  <a:lnTo>
                    <a:pt x="201" y="129"/>
                  </a:lnTo>
                  <a:cubicBezTo>
                    <a:pt x="200" y="84"/>
                    <a:pt x="176" y="58"/>
                    <a:pt x="139" y="58"/>
                  </a:cubicBezTo>
                  <a:cubicBezTo>
                    <a:pt x="102" y="58"/>
                    <a:pt x="78" y="84"/>
                    <a:pt x="77" y="129"/>
                  </a:cubicBezTo>
                  <a:lnTo>
                    <a:pt x="201" y="129"/>
                  </a:lnTo>
                  <a:lnTo>
                    <a:pt x="201" y="129"/>
                  </a:lnTo>
                  <a:close/>
                  <a:moveTo>
                    <a:pt x="77" y="181"/>
                  </a:moveTo>
                  <a:lnTo>
                    <a:pt x="77" y="181"/>
                  </a:lnTo>
                  <a:cubicBezTo>
                    <a:pt x="78" y="249"/>
                    <a:pt x="108" y="275"/>
                    <a:pt x="144" y="275"/>
                  </a:cubicBezTo>
                  <a:cubicBezTo>
                    <a:pt x="180" y="275"/>
                    <a:pt x="197" y="258"/>
                    <a:pt x="216" y="236"/>
                  </a:cubicBezTo>
                  <a:lnTo>
                    <a:pt x="272" y="271"/>
                  </a:lnTo>
                  <a:cubicBezTo>
                    <a:pt x="242" y="317"/>
                    <a:pt x="199" y="337"/>
                    <a:pt x="137" y="337"/>
                  </a:cubicBezTo>
                  <a:cubicBezTo>
                    <a:pt x="53" y="337"/>
                    <a:pt x="0" y="272"/>
                    <a:pt x="0" y="169"/>
                  </a:cubicBezTo>
                  <a:cubicBezTo>
                    <a:pt x="0" y="66"/>
                    <a:pt x="53" y="0"/>
                    <a:pt x="140" y="0"/>
                  </a:cubicBezTo>
                  <a:cubicBezTo>
                    <a:pt x="225" y="0"/>
                    <a:pt x="272" y="72"/>
                    <a:pt x="272" y="149"/>
                  </a:cubicBezTo>
                  <a:lnTo>
                    <a:pt x="272" y="181"/>
                  </a:lnTo>
                  <a:lnTo>
                    <a:pt x="77" y="1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7"/>
            <p:cNvSpPr>
              <a:spLocks/>
            </p:cNvSpPr>
            <p:nvPr userDrawn="1"/>
          </p:nvSpPr>
          <p:spPr bwMode="invGray">
            <a:xfrm>
              <a:off x="8659813" y="4835525"/>
              <a:ext cx="36512" cy="50800"/>
            </a:xfrm>
            <a:custGeom>
              <a:avLst/>
              <a:gdLst/>
              <a:ahLst/>
              <a:cxnLst>
                <a:cxn ang="0">
                  <a:pos x="182" y="92"/>
                </a:cxn>
                <a:cxn ang="0">
                  <a:pos x="182" y="92"/>
                </a:cxn>
                <a:cxn ang="0">
                  <a:pos x="122" y="58"/>
                </a:cxn>
                <a:cxn ang="0">
                  <a:pos x="79" y="90"/>
                </a:cxn>
                <a:cxn ang="0">
                  <a:pos x="240" y="240"/>
                </a:cxn>
                <a:cxn ang="0">
                  <a:pos x="121" y="337"/>
                </a:cxn>
                <a:cxn ang="0">
                  <a:pos x="0" y="272"/>
                </a:cxn>
                <a:cxn ang="0">
                  <a:pos x="51" y="233"/>
                </a:cxn>
                <a:cxn ang="0">
                  <a:pos x="126" y="280"/>
                </a:cxn>
                <a:cxn ang="0">
                  <a:pos x="172" y="243"/>
                </a:cxn>
                <a:cxn ang="0">
                  <a:pos x="11" y="94"/>
                </a:cxn>
                <a:cxn ang="0">
                  <a:pos x="117" y="0"/>
                </a:cxn>
                <a:cxn ang="0">
                  <a:pos x="231" y="50"/>
                </a:cxn>
                <a:cxn ang="0">
                  <a:pos x="182" y="92"/>
                </a:cxn>
              </a:cxnLst>
              <a:rect l="0" t="0" r="r" b="b"/>
              <a:pathLst>
                <a:path w="240" h="337">
                  <a:moveTo>
                    <a:pt x="182" y="92"/>
                  </a:moveTo>
                  <a:lnTo>
                    <a:pt x="182" y="92"/>
                  </a:lnTo>
                  <a:cubicBezTo>
                    <a:pt x="167" y="75"/>
                    <a:pt x="146" y="58"/>
                    <a:pt x="122" y="58"/>
                  </a:cubicBezTo>
                  <a:cubicBezTo>
                    <a:pt x="92" y="58"/>
                    <a:pt x="79" y="70"/>
                    <a:pt x="79" y="90"/>
                  </a:cubicBezTo>
                  <a:cubicBezTo>
                    <a:pt x="79" y="145"/>
                    <a:pt x="240" y="121"/>
                    <a:pt x="240" y="240"/>
                  </a:cubicBezTo>
                  <a:cubicBezTo>
                    <a:pt x="240" y="307"/>
                    <a:pt x="189" y="337"/>
                    <a:pt x="121" y="337"/>
                  </a:cubicBezTo>
                  <a:cubicBezTo>
                    <a:pt x="70" y="337"/>
                    <a:pt x="28" y="314"/>
                    <a:pt x="0" y="272"/>
                  </a:cubicBezTo>
                  <a:lnTo>
                    <a:pt x="51" y="233"/>
                  </a:lnTo>
                  <a:cubicBezTo>
                    <a:pt x="69" y="258"/>
                    <a:pt x="93" y="280"/>
                    <a:pt x="126" y="280"/>
                  </a:cubicBezTo>
                  <a:cubicBezTo>
                    <a:pt x="153" y="280"/>
                    <a:pt x="172" y="265"/>
                    <a:pt x="172" y="243"/>
                  </a:cubicBezTo>
                  <a:cubicBezTo>
                    <a:pt x="172" y="188"/>
                    <a:pt x="11" y="208"/>
                    <a:pt x="11" y="94"/>
                  </a:cubicBezTo>
                  <a:cubicBezTo>
                    <a:pt x="11" y="34"/>
                    <a:pt x="62" y="0"/>
                    <a:pt x="117" y="0"/>
                  </a:cubicBezTo>
                  <a:cubicBezTo>
                    <a:pt x="160" y="0"/>
                    <a:pt x="203" y="16"/>
                    <a:pt x="231" y="50"/>
                  </a:cubicBezTo>
                  <a:lnTo>
                    <a:pt x="182" y="9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
            <p:cNvSpPr>
              <a:spLocks noEditPoints="1"/>
            </p:cNvSpPr>
            <p:nvPr userDrawn="1"/>
          </p:nvSpPr>
          <p:spPr bwMode="invGray">
            <a:xfrm>
              <a:off x="8380413" y="4479925"/>
              <a:ext cx="257175" cy="293688"/>
            </a:xfrm>
            <a:custGeom>
              <a:avLst/>
              <a:gdLst/>
              <a:ahLst/>
              <a:cxnLst>
                <a:cxn ang="0">
                  <a:pos x="554" y="560"/>
                </a:cxn>
                <a:cxn ang="0">
                  <a:pos x="554" y="560"/>
                </a:cxn>
                <a:cxn ang="0">
                  <a:pos x="850" y="406"/>
                </a:cxn>
                <a:cxn ang="0">
                  <a:pos x="1121" y="674"/>
                </a:cxn>
                <a:cxn ang="0">
                  <a:pos x="1123" y="733"/>
                </a:cxn>
                <a:cxn ang="0">
                  <a:pos x="10" y="1398"/>
                </a:cxn>
                <a:cxn ang="0">
                  <a:pos x="583" y="1920"/>
                </a:cxn>
                <a:cxn ang="0">
                  <a:pos x="1148" y="1665"/>
                </a:cxn>
                <a:cxn ang="0">
                  <a:pos x="1174" y="1883"/>
                </a:cxn>
                <a:cxn ang="0">
                  <a:pos x="1692" y="1883"/>
                </a:cxn>
                <a:cxn ang="0">
                  <a:pos x="1656" y="1607"/>
                </a:cxn>
                <a:cxn ang="0">
                  <a:pos x="1656" y="646"/>
                </a:cxn>
                <a:cxn ang="0">
                  <a:pos x="1487" y="168"/>
                </a:cxn>
                <a:cxn ang="0">
                  <a:pos x="912" y="0"/>
                </a:cxn>
                <a:cxn ang="0">
                  <a:pos x="313" y="158"/>
                </a:cxn>
                <a:cxn ang="0">
                  <a:pos x="313" y="158"/>
                </a:cxn>
                <a:cxn ang="0">
                  <a:pos x="554" y="560"/>
                </a:cxn>
                <a:cxn ang="0">
                  <a:pos x="554" y="560"/>
                </a:cxn>
                <a:cxn ang="0">
                  <a:pos x="554" y="560"/>
                </a:cxn>
                <a:cxn ang="0">
                  <a:pos x="1050" y="1417"/>
                </a:cxn>
                <a:cxn ang="0">
                  <a:pos x="1050" y="1417"/>
                </a:cxn>
                <a:cxn ang="0">
                  <a:pos x="781" y="1570"/>
                </a:cxn>
                <a:cxn ang="0">
                  <a:pos x="507" y="1340"/>
                </a:cxn>
                <a:cxn ang="0">
                  <a:pos x="1123" y="1002"/>
                </a:cxn>
                <a:cxn ang="0">
                  <a:pos x="1123" y="1072"/>
                </a:cxn>
                <a:cxn ang="0">
                  <a:pos x="1050" y="1417"/>
                </a:cxn>
              </a:cxnLst>
              <a:rect l="0" t="0" r="r" b="b"/>
              <a:pathLst>
                <a:path w="1692" h="1920">
                  <a:moveTo>
                    <a:pt x="554" y="560"/>
                  </a:moveTo>
                  <a:lnTo>
                    <a:pt x="554" y="560"/>
                  </a:lnTo>
                  <a:cubicBezTo>
                    <a:pt x="594" y="452"/>
                    <a:pt x="703" y="406"/>
                    <a:pt x="850" y="406"/>
                  </a:cubicBezTo>
                  <a:cubicBezTo>
                    <a:pt x="1059" y="406"/>
                    <a:pt x="1119" y="552"/>
                    <a:pt x="1121" y="674"/>
                  </a:cubicBezTo>
                  <a:lnTo>
                    <a:pt x="1123" y="733"/>
                  </a:lnTo>
                  <a:cubicBezTo>
                    <a:pt x="544" y="761"/>
                    <a:pt x="0" y="869"/>
                    <a:pt x="10" y="1398"/>
                  </a:cubicBezTo>
                  <a:cubicBezTo>
                    <a:pt x="17" y="1768"/>
                    <a:pt x="353" y="1920"/>
                    <a:pt x="583" y="1920"/>
                  </a:cubicBezTo>
                  <a:cubicBezTo>
                    <a:pt x="851" y="1919"/>
                    <a:pt x="1001" y="1848"/>
                    <a:pt x="1148" y="1665"/>
                  </a:cubicBezTo>
                  <a:cubicBezTo>
                    <a:pt x="1150" y="1742"/>
                    <a:pt x="1160" y="1824"/>
                    <a:pt x="1174" y="1883"/>
                  </a:cubicBezTo>
                  <a:lnTo>
                    <a:pt x="1692" y="1883"/>
                  </a:lnTo>
                  <a:cubicBezTo>
                    <a:pt x="1663" y="1792"/>
                    <a:pt x="1656" y="1701"/>
                    <a:pt x="1656" y="1607"/>
                  </a:cubicBezTo>
                  <a:lnTo>
                    <a:pt x="1656" y="646"/>
                  </a:lnTo>
                  <a:cubicBezTo>
                    <a:pt x="1656" y="412"/>
                    <a:pt x="1612" y="282"/>
                    <a:pt x="1487" y="168"/>
                  </a:cubicBezTo>
                  <a:cubicBezTo>
                    <a:pt x="1368" y="60"/>
                    <a:pt x="1174" y="0"/>
                    <a:pt x="912" y="0"/>
                  </a:cubicBezTo>
                  <a:cubicBezTo>
                    <a:pt x="671" y="0"/>
                    <a:pt x="465" y="54"/>
                    <a:pt x="313" y="158"/>
                  </a:cubicBezTo>
                  <a:lnTo>
                    <a:pt x="313" y="158"/>
                  </a:lnTo>
                  <a:cubicBezTo>
                    <a:pt x="439" y="257"/>
                    <a:pt x="521" y="395"/>
                    <a:pt x="554" y="560"/>
                  </a:cubicBezTo>
                  <a:lnTo>
                    <a:pt x="554" y="560"/>
                  </a:lnTo>
                  <a:lnTo>
                    <a:pt x="554" y="560"/>
                  </a:lnTo>
                  <a:close/>
                  <a:moveTo>
                    <a:pt x="1050" y="1417"/>
                  </a:moveTo>
                  <a:lnTo>
                    <a:pt x="1050" y="1417"/>
                  </a:lnTo>
                  <a:cubicBezTo>
                    <a:pt x="988" y="1512"/>
                    <a:pt x="890" y="1570"/>
                    <a:pt x="781" y="1570"/>
                  </a:cubicBezTo>
                  <a:cubicBezTo>
                    <a:pt x="632" y="1570"/>
                    <a:pt x="507" y="1502"/>
                    <a:pt x="507" y="1340"/>
                  </a:cubicBezTo>
                  <a:cubicBezTo>
                    <a:pt x="507" y="1102"/>
                    <a:pt x="856" y="1017"/>
                    <a:pt x="1123" y="1002"/>
                  </a:cubicBezTo>
                  <a:lnTo>
                    <a:pt x="1123" y="1072"/>
                  </a:lnTo>
                  <a:cubicBezTo>
                    <a:pt x="1123" y="1227"/>
                    <a:pt x="1120" y="1311"/>
                    <a:pt x="1050" y="141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9"/>
            <p:cNvSpPr>
              <a:spLocks/>
            </p:cNvSpPr>
            <p:nvPr userDrawn="1"/>
          </p:nvSpPr>
          <p:spPr bwMode="invGray">
            <a:xfrm>
              <a:off x="8199438" y="4479925"/>
              <a:ext cx="263525" cy="293688"/>
            </a:xfrm>
            <a:custGeom>
              <a:avLst/>
              <a:gdLst/>
              <a:ahLst/>
              <a:cxnLst>
                <a:cxn ang="0">
                  <a:pos x="1172" y="1377"/>
                </a:cxn>
                <a:cxn ang="0">
                  <a:pos x="1172" y="1377"/>
                </a:cxn>
                <a:cxn ang="0">
                  <a:pos x="1172" y="1411"/>
                </a:cxn>
                <a:cxn ang="0">
                  <a:pos x="1173" y="1426"/>
                </a:cxn>
                <a:cxn ang="0">
                  <a:pos x="1358" y="1802"/>
                </a:cxn>
                <a:cxn ang="0">
                  <a:pos x="891" y="1920"/>
                </a:cxn>
                <a:cxn ang="0">
                  <a:pos x="0" y="978"/>
                </a:cxn>
                <a:cxn ang="0">
                  <a:pos x="924" y="0"/>
                </a:cxn>
                <a:cxn ang="0">
                  <a:pos x="1730" y="662"/>
                </a:cxn>
                <a:cxn ang="0">
                  <a:pos x="1222" y="662"/>
                </a:cxn>
                <a:cxn ang="0">
                  <a:pos x="942" y="407"/>
                </a:cxn>
                <a:cxn ang="0">
                  <a:pos x="598" y="934"/>
                </a:cxn>
                <a:cxn ang="0">
                  <a:pos x="943" y="1484"/>
                </a:cxn>
                <a:cxn ang="0">
                  <a:pos x="1172" y="1377"/>
                </a:cxn>
                <a:cxn ang="0">
                  <a:pos x="1172" y="1377"/>
                </a:cxn>
              </a:cxnLst>
              <a:rect l="0" t="0" r="r" b="b"/>
              <a:pathLst>
                <a:path w="1730" h="1920">
                  <a:moveTo>
                    <a:pt x="1172" y="1377"/>
                  </a:moveTo>
                  <a:lnTo>
                    <a:pt x="1172" y="1377"/>
                  </a:lnTo>
                  <a:cubicBezTo>
                    <a:pt x="1172" y="1389"/>
                    <a:pt x="1172" y="1399"/>
                    <a:pt x="1172" y="1411"/>
                  </a:cubicBezTo>
                  <a:cubicBezTo>
                    <a:pt x="1172" y="1416"/>
                    <a:pt x="1173" y="1421"/>
                    <a:pt x="1173" y="1426"/>
                  </a:cubicBezTo>
                  <a:cubicBezTo>
                    <a:pt x="1182" y="1615"/>
                    <a:pt x="1272" y="1733"/>
                    <a:pt x="1358" y="1802"/>
                  </a:cubicBezTo>
                  <a:cubicBezTo>
                    <a:pt x="1215" y="1885"/>
                    <a:pt x="1043" y="1920"/>
                    <a:pt x="891" y="1920"/>
                  </a:cubicBezTo>
                  <a:cubicBezTo>
                    <a:pt x="331" y="1920"/>
                    <a:pt x="0" y="1523"/>
                    <a:pt x="0" y="978"/>
                  </a:cubicBezTo>
                  <a:cubicBezTo>
                    <a:pt x="0" y="410"/>
                    <a:pt x="342" y="0"/>
                    <a:pt x="924" y="0"/>
                  </a:cubicBezTo>
                  <a:cubicBezTo>
                    <a:pt x="1346" y="0"/>
                    <a:pt x="1693" y="224"/>
                    <a:pt x="1730" y="662"/>
                  </a:cubicBezTo>
                  <a:lnTo>
                    <a:pt x="1222" y="662"/>
                  </a:lnTo>
                  <a:cubicBezTo>
                    <a:pt x="1222" y="495"/>
                    <a:pt x="1105" y="407"/>
                    <a:pt x="942" y="407"/>
                  </a:cubicBezTo>
                  <a:cubicBezTo>
                    <a:pt x="679" y="407"/>
                    <a:pt x="598" y="592"/>
                    <a:pt x="598" y="934"/>
                  </a:cubicBezTo>
                  <a:cubicBezTo>
                    <a:pt x="598" y="1281"/>
                    <a:pt x="674" y="1484"/>
                    <a:pt x="943" y="1484"/>
                  </a:cubicBezTo>
                  <a:cubicBezTo>
                    <a:pt x="1041" y="1484"/>
                    <a:pt x="1125" y="1448"/>
                    <a:pt x="1172" y="1377"/>
                  </a:cubicBezTo>
                  <a:lnTo>
                    <a:pt x="1172" y="137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sldLayoutIdLst>
    <p:sldLayoutId id="2147483720" r:id="rId1"/>
    <p:sldLayoutId id="2147483760" r:id="rId2"/>
    <p:sldLayoutId id="2147483712" r:id="rId3"/>
    <p:sldLayoutId id="2147483713" r:id="rId4"/>
    <p:sldLayoutId id="2147483766" r:id="rId5"/>
    <p:sldLayoutId id="2147483714" r:id="rId6"/>
    <p:sldLayoutId id="2147483791" r:id="rId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l="-1000" t="-1000" r="-1000" b="-1000"/>
          </a:stretch>
        </a:blipFill>
        <a:effectLst/>
      </p:bgPr>
    </p:bg>
    <p:spTree>
      <p:nvGrpSpPr>
        <p:cNvPr id="1" name=""/>
        <p:cNvGrpSpPr/>
        <p:nvPr/>
      </p:nvGrpSpPr>
      <p:grpSpPr>
        <a:xfrm>
          <a:off x="0" y="0"/>
          <a:ext cx="0" cy="0"/>
          <a:chOff x="0" y="0"/>
          <a:chExt cx="0" cy="0"/>
        </a:xfrm>
      </p:grpSpPr>
      <p:pic>
        <p:nvPicPr>
          <p:cNvPr id="8" name="Picture 7" descr="ca_r_1cr.eps"/>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black">
          <a:xfrm>
            <a:off x="8178799" y="4314402"/>
            <a:ext cx="677334" cy="561756"/>
          </a:xfrm>
          <a:prstGeom prst="rect">
            <a:avLst/>
          </a:prstGeom>
        </p:spPr>
      </p:pic>
    </p:spTree>
    <p:extLst>
      <p:ext uri="{BB962C8B-B14F-4D97-AF65-F5344CB8AC3E}">
        <p14:creationId xmlns:p14="http://schemas.microsoft.com/office/powerpoint/2010/main" val="250445857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1" r:id="rId3"/>
    <p:sldLayoutId id="2147483772" r:id="rId4"/>
    <p:sldLayoutId id="2147483773" r:id="rId5"/>
    <p:sldLayoutId id="2147483774" r:id="rId6"/>
    <p:sldLayoutId id="2147483776" r:id="rId7"/>
    <p:sldLayoutId id="2147483777" r:id="rId8"/>
  </p:sldLayoutIdLst>
  <p:timing>
    <p:tnLst>
      <p:par>
        <p:cTn id="1" dur="indefinite" restart="never" nodeType="tmRoot"/>
      </p:par>
    </p:tnLst>
  </p:timing>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sldLayoutIdLst>
    <p:sldLayoutId id="2147483764" r:id="rId1"/>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000" t="-1000" r="-1000" b="-1000"/>
          </a:stretch>
        </a:blipFill>
        <a:effectLst/>
      </p:bgPr>
    </p:bg>
    <p:spTree>
      <p:nvGrpSpPr>
        <p:cNvPr id="1" name=""/>
        <p:cNvGrpSpPr/>
        <p:nvPr/>
      </p:nvGrpSpPr>
      <p:grpSpPr>
        <a:xfrm>
          <a:off x="0" y="0"/>
          <a:ext cx="0" cy="0"/>
          <a:chOff x="0" y="0"/>
          <a:chExt cx="0" cy="0"/>
        </a:xfrm>
      </p:grpSpPr>
      <p:sp>
        <p:nvSpPr>
          <p:cNvPr id="14" name="Title Placeholder 1"/>
          <p:cNvSpPr>
            <a:spLocks noGrp="1"/>
          </p:cNvSpPr>
          <p:nvPr>
            <p:ph type="title"/>
          </p:nvPr>
        </p:nvSpPr>
        <p:spPr bwMode="black">
          <a:xfrm>
            <a:off x="438193" y="873810"/>
            <a:ext cx="8229600" cy="819273"/>
          </a:xfrm>
          <a:prstGeom prst="rect">
            <a:avLst/>
          </a:prstGeom>
        </p:spPr>
        <p:txBody>
          <a:bodyPr vert="horz" lIns="91440" tIns="45720" rIns="91440" bIns="45720" rtlCol="0" anchor="t">
            <a:noAutofit/>
          </a:body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sldLayoutIdLst>
    <p:sldLayoutId id="2147483741" r:id="rId1"/>
  </p:sldLayoutIdLst>
  <p:timing>
    <p:tnLst>
      <p:par>
        <p:cTn id="1" dur="indefinite" restart="never" nodeType="tmRoot"/>
      </p:par>
    </p:tnLst>
  </p:timing>
  <p:txStyles>
    <p:titleStyle>
      <a:lvl1pPr algn="l" defTabSz="457200" rtl="0" eaLnBrk="1" latinLnBrk="0" hangingPunct="1">
        <a:lnSpc>
          <a:spcPct val="90000"/>
        </a:lnSpc>
        <a:spcBef>
          <a:spcPct val="0"/>
        </a:spcBef>
        <a:buFont typeface="Arial" pitchFamily="34" charset="0"/>
        <a:buNone/>
        <a:defRPr kumimoji="0" lang="en-US" sz="3600" b="0" i="0" u="none" strike="noStrike" kern="1200" cap="none" spc="0" normalizeH="0" baseline="0" noProof="0" dirty="0">
          <a:ln>
            <a:noFill/>
          </a:ln>
          <a:solidFill>
            <a:schemeClr val="bg1"/>
          </a:solidFill>
          <a:effectLst/>
          <a:uLnTx/>
          <a:uFillTx/>
          <a:latin typeface="+mn-lt"/>
          <a:ea typeface="+mn-ea"/>
          <a:cs typeface="+mn-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1.jpeg"/><Relationship Id="rId18" Type="http://schemas.openxmlformats.org/officeDocument/2006/relationships/image" Target="../media/image56.png"/><Relationship Id="rId3" Type="http://schemas.openxmlformats.org/officeDocument/2006/relationships/image" Target="../media/image43.png"/><Relationship Id="rId21" Type="http://schemas.openxmlformats.org/officeDocument/2006/relationships/image" Target="../media/image59.png"/><Relationship Id="rId7" Type="http://schemas.openxmlformats.org/officeDocument/2006/relationships/image" Target="../media/image47.png"/><Relationship Id="rId12" Type="http://schemas.openxmlformats.org/officeDocument/2006/relationships/image" Target="../media/image33.png"/><Relationship Id="rId17" Type="http://schemas.openxmlformats.org/officeDocument/2006/relationships/image" Target="../media/image55.gif"/><Relationship Id="rId25" Type="http://schemas.openxmlformats.org/officeDocument/2006/relationships/image" Target="../media/image63.png"/><Relationship Id="rId2" Type="http://schemas.openxmlformats.org/officeDocument/2006/relationships/notesSlide" Target="../notesSlides/notesSlide8.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46.jpg"/><Relationship Id="rId11" Type="http://schemas.openxmlformats.org/officeDocument/2006/relationships/image" Target="../media/image17.png"/><Relationship Id="rId24" Type="http://schemas.openxmlformats.org/officeDocument/2006/relationships/image" Target="../media/image62.png"/><Relationship Id="rId5" Type="http://schemas.openxmlformats.org/officeDocument/2006/relationships/image" Target="../media/image45.jpg"/><Relationship Id="rId15" Type="http://schemas.openxmlformats.org/officeDocument/2006/relationships/image" Target="../media/image53.png"/><Relationship Id="rId23" Type="http://schemas.openxmlformats.org/officeDocument/2006/relationships/image" Target="../media/image61.png"/><Relationship Id="rId10" Type="http://schemas.openxmlformats.org/officeDocument/2006/relationships/image" Target="../media/image50.png"/><Relationship Id="rId19" Type="http://schemas.openxmlformats.org/officeDocument/2006/relationships/image" Target="../media/image57.png"/><Relationship Id="rId4" Type="http://schemas.openxmlformats.org/officeDocument/2006/relationships/image" Target="../media/image44.jpg"/><Relationship Id="rId9" Type="http://schemas.openxmlformats.org/officeDocument/2006/relationships/image" Target="../media/image49.png"/><Relationship Id="rId14" Type="http://schemas.openxmlformats.org/officeDocument/2006/relationships/image" Target="../media/image52.gif"/><Relationship Id="rId22" Type="http://schemas.openxmlformats.org/officeDocument/2006/relationships/image" Target="../media/image60.png"/></Relationships>
</file>

<file path=ppt/slides/_rels/slide11.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3.emf"/><Relationship Id="rId18" Type="http://schemas.openxmlformats.org/officeDocument/2006/relationships/image" Target="../media/image77.png"/><Relationship Id="rId3" Type="http://schemas.openxmlformats.org/officeDocument/2006/relationships/image" Target="../media/image17.png"/><Relationship Id="rId7" Type="http://schemas.openxmlformats.org/officeDocument/2006/relationships/image" Target="../media/image67.emf"/><Relationship Id="rId12" Type="http://schemas.openxmlformats.org/officeDocument/2006/relationships/image" Target="../media/image72.emf"/><Relationship Id="rId17" Type="http://schemas.openxmlformats.org/officeDocument/2006/relationships/image" Target="../media/image76.png"/><Relationship Id="rId2" Type="http://schemas.openxmlformats.org/officeDocument/2006/relationships/notesSlide" Target="../notesSlides/notesSlide9.xml"/><Relationship Id="rId16" Type="http://schemas.microsoft.com/office/2007/relationships/hdphoto" Target="../media/hdphoto1.wdp"/><Relationship Id="rId20"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66.png"/><Relationship Id="rId11" Type="http://schemas.openxmlformats.org/officeDocument/2006/relationships/image" Target="../media/image71.jpg"/><Relationship Id="rId5" Type="http://schemas.openxmlformats.org/officeDocument/2006/relationships/image" Target="../media/image65.png"/><Relationship Id="rId15" Type="http://schemas.openxmlformats.org/officeDocument/2006/relationships/image" Target="../media/image75.jpeg"/><Relationship Id="rId10" Type="http://schemas.openxmlformats.org/officeDocument/2006/relationships/image" Target="../media/image70.emf"/><Relationship Id="rId19" Type="http://schemas.openxmlformats.org/officeDocument/2006/relationships/image" Target="../media/image78.png"/><Relationship Id="rId4" Type="http://schemas.openxmlformats.org/officeDocument/2006/relationships/image" Target="../media/image64.emf"/><Relationship Id="rId9" Type="http://schemas.openxmlformats.org/officeDocument/2006/relationships/image" Target="../media/image69.emf"/><Relationship Id="rId14" Type="http://schemas.openxmlformats.org/officeDocument/2006/relationships/image" Target="../media/image74.png"/></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4.xml.rels><?xml version="1.0" encoding="UTF-8" standalone="yes"?>
<Relationships xmlns="http://schemas.openxmlformats.org/package/2006/relationships"><Relationship Id="rId8" Type="http://schemas.openxmlformats.org/officeDocument/2006/relationships/image" Target="../media/image90.png"/><Relationship Id="rId13" Type="http://schemas.microsoft.com/office/2007/relationships/hdphoto" Target="../media/hdphoto2.wdp"/><Relationship Id="rId3" Type="http://schemas.openxmlformats.org/officeDocument/2006/relationships/image" Target="../media/image86.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40.png"/><Relationship Id="rId2" Type="http://schemas.openxmlformats.org/officeDocument/2006/relationships/notesSlide" Target="../notesSlides/notesSlide12.xml"/><Relationship Id="rId16" Type="http://schemas.openxmlformats.org/officeDocument/2006/relationships/image" Target="../media/image97.png"/><Relationship Id="rId1" Type="http://schemas.openxmlformats.org/officeDocument/2006/relationships/slideLayout" Target="../slideLayouts/slideLayout4.xml"/><Relationship Id="rId6" Type="http://schemas.openxmlformats.org/officeDocument/2006/relationships/image" Target="../media/image41.png"/><Relationship Id="rId11" Type="http://schemas.openxmlformats.org/officeDocument/2006/relationships/image" Target="../media/image93.png"/><Relationship Id="rId5" Type="http://schemas.openxmlformats.org/officeDocument/2006/relationships/image" Target="../media/image88.png"/><Relationship Id="rId15" Type="http://schemas.openxmlformats.org/officeDocument/2006/relationships/image" Target="../media/image96.png"/><Relationship Id="rId10" Type="http://schemas.openxmlformats.org/officeDocument/2006/relationships/image" Target="../media/image92.png"/><Relationship Id="rId4" Type="http://schemas.openxmlformats.org/officeDocument/2006/relationships/image" Target="../media/image87.png"/><Relationship Id="rId9" Type="http://schemas.openxmlformats.org/officeDocument/2006/relationships/image" Target="../media/image91.png"/><Relationship Id="rId14" Type="http://schemas.openxmlformats.org/officeDocument/2006/relationships/image" Target="../media/image95.gif"/></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98.png"/></Relationships>
</file>

<file path=ppt/slides/_rels/slide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98.png"/></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98.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98.png"/></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98.pn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fGaVFRzTTP4"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98.png"/></Relationships>
</file>

<file path=ppt/slides/_rels/slide2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99.png"/><Relationship Id="rId7" Type="http://schemas.openxmlformats.org/officeDocument/2006/relationships/image" Target="../media/image103.jpeg"/><Relationship Id="rId12"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02.gif"/><Relationship Id="rId11" Type="http://schemas.openxmlformats.org/officeDocument/2006/relationships/image" Target="../media/image105.png"/><Relationship Id="rId5" Type="http://schemas.openxmlformats.org/officeDocument/2006/relationships/image" Target="../media/image101.png"/><Relationship Id="rId10" Type="http://schemas.openxmlformats.org/officeDocument/2006/relationships/image" Target="../media/image104.png"/><Relationship Id="rId4" Type="http://schemas.openxmlformats.org/officeDocument/2006/relationships/image" Target="../media/image100.jpeg"/><Relationship Id="rId9"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7.png"/><Relationship Id="rId11" Type="http://schemas.openxmlformats.org/officeDocument/2006/relationships/image" Target="../media/image1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jp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jpe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Patrick </a:t>
            </a:r>
            <a:r>
              <a:rPr lang="en-US" dirty="0" err="1" smtClean="0"/>
              <a:t>Debios</a:t>
            </a:r>
            <a:endParaRPr lang="en-US" dirty="0"/>
          </a:p>
        </p:txBody>
      </p:sp>
      <p:sp>
        <p:nvSpPr>
          <p:cNvPr id="3" name="Text Placeholder 2"/>
          <p:cNvSpPr>
            <a:spLocks noGrp="1"/>
          </p:cNvSpPr>
          <p:nvPr>
            <p:ph type="body" sz="quarter" idx="10"/>
          </p:nvPr>
        </p:nvSpPr>
        <p:spPr>
          <a:xfrm>
            <a:off x="3663614" y="3213913"/>
            <a:ext cx="8229600" cy="3355255"/>
          </a:xfrm>
        </p:spPr>
        <p:txBody>
          <a:bodyPr/>
          <a:lstStyle/>
          <a:p>
            <a:endParaRPr lang="en-US" dirty="0"/>
          </a:p>
        </p:txBody>
      </p:sp>
      <p:pic>
        <p:nvPicPr>
          <p:cNvPr id="1026" name="Picture 2" descr="http://itrevolution.com/wp-content/uploads/2012/03/debo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519" y="1394637"/>
            <a:ext cx="1752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0739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ounded Rectangle 3"/>
          <p:cNvSpPr>
            <a:spLocks noChangeAspect="1"/>
          </p:cNvSpPr>
          <p:nvPr/>
        </p:nvSpPr>
        <p:spPr>
          <a:xfrm>
            <a:off x="1645016" y="1771968"/>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TEST</a:t>
            </a:r>
            <a:r>
              <a:rPr lang="he-IL" sz="1100" dirty="0" smtClean="0">
                <a:solidFill>
                  <a:schemeClr val="accent1"/>
                </a:solidFill>
                <a:latin typeface="Calibri"/>
                <a:cs typeface="Calibri"/>
              </a:rPr>
              <a:t/>
            </a:r>
            <a:br>
              <a:rPr lang="he-IL" sz="1100" dirty="0" smtClean="0">
                <a:solidFill>
                  <a:schemeClr val="accent1"/>
                </a:solidFill>
                <a:latin typeface="Calibri"/>
                <a:cs typeface="Calibri"/>
              </a:rPr>
            </a:br>
            <a:r>
              <a:rPr lang="en-US" sz="1100" dirty="0" smtClean="0">
                <a:solidFill>
                  <a:schemeClr val="accent1"/>
                </a:solidFill>
                <a:latin typeface="Calibri"/>
                <a:cs typeface="Calibri"/>
              </a:rPr>
              <a:t>AUTOMATION</a:t>
            </a:r>
            <a:endParaRPr lang="en-US" sz="1100" dirty="0">
              <a:solidFill>
                <a:schemeClr val="accent1"/>
              </a:solidFill>
              <a:latin typeface="Calibri"/>
              <a:cs typeface="Calibri"/>
            </a:endParaRPr>
          </a:p>
        </p:txBody>
      </p:sp>
      <p:sp>
        <p:nvSpPr>
          <p:cNvPr id="6" name="Rounded Rectangle 5"/>
          <p:cNvSpPr>
            <a:spLocks noChangeAspect="1"/>
          </p:cNvSpPr>
          <p:nvPr/>
        </p:nvSpPr>
        <p:spPr>
          <a:xfrm>
            <a:off x="4814127" y="882411"/>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CONTINUOUS INTEGRATION</a:t>
            </a:r>
          </a:p>
          <a:p>
            <a:pPr algn="ctr">
              <a:lnSpc>
                <a:spcPct val="90000"/>
              </a:lnSpc>
              <a:spcAft>
                <a:spcPts val="400"/>
              </a:spcAft>
              <a:buClr>
                <a:srgbClr val="FFFFFF"/>
              </a:buClr>
            </a:pPr>
            <a:r>
              <a:rPr lang="en-US" sz="1100" dirty="0" smtClean="0">
                <a:solidFill>
                  <a:schemeClr val="accent1"/>
                </a:solidFill>
                <a:latin typeface="Calibri"/>
                <a:cs typeface="Calibri"/>
              </a:rPr>
              <a:t>BUILD AUTOMATION</a:t>
            </a:r>
            <a:endParaRPr lang="en-US" sz="1100" dirty="0">
              <a:solidFill>
                <a:schemeClr val="accent1"/>
              </a:solidFill>
              <a:latin typeface="Calibri"/>
              <a:cs typeface="Calibri"/>
            </a:endParaRPr>
          </a:p>
        </p:txBody>
      </p:sp>
      <p:sp>
        <p:nvSpPr>
          <p:cNvPr id="9" name="Rounded Rectangle 8"/>
          <p:cNvSpPr>
            <a:spLocks noChangeAspect="1"/>
          </p:cNvSpPr>
          <p:nvPr/>
        </p:nvSpPr>
        <p:spPr>
          <a:xfrm>
            <a:off x="2629806" y="873892"/>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ARTIFACT REPOSITORY</a:t>
            </a:r>
            <a:endParaRPr lang="en-US" sz="1100" dirty="0">
              <a:solidFill>
                <a:schemeClr val="accent1"/>
              </a:solidFill>
              <a:latin typeface="Calibri"/>
              <a:cs typeface="Calibri"/>
            </a:endParaRPr>
          </a:p>
        </p:txBody>
      </p:sp>
      <p:sp>
        <p:nvSpPr>
          <p:cNvPr id="10" name="Rounded Rectangle 9"/>
          <p:cNvSpPr>
            <a:spLocks noChangeAspect="1"/>
          </p:cNvSpPr>
          <p:nvPr/>
        </p:nvSpPr>
        <p:spPr>
          <a:xfrm>
            <a:off x="683214" y="2689348"/>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CHANGE MANAGEMENT</a:t>
            </a:r>
            <a:endParaRPr lang="en-US" sz="1100" dirty="0">
              <a:solidFill>
                <a:schemeClr val="accent1"/>
              </a:solidFill>
              <a:latin typeface="Calibri"/>
              <a:cs typeface="Calibri"/>
            </a:endParaRPr>
          </a:p>
        </p:txBody>
      </p:sp>
      <p:sp>
        <p:nvSpPr>
          <p:cNvPr id="11" name="Rounded Rectangle 10"/>
          <p:cNvSpPr>
            <a:spLocks noChangeAspect="1"/>
          </p:cNvSpPr>
          <p:nvPr/>
        </p:nvSpPr>
        <p:spPr>
          <a:xfrm>
            <a:off x="5791996" y="1787383"/>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CONFIGURATION MANAGEMENT</a:t>
            </a:r>
            <a:endParaRPr lang="en-US" sz="1100" dirty="0">
              <a:solidFill>
                <a:schemeClr val="accent1"/>
              </a:solidFill>
              <a:latin typeface="Calibri"/>
              <a:cs typeface="Calibri"/>
            </a:endParaRPr>
          </a:p>
        </p:txBody>
      </p:sp>
      <p:sp>
        <p:nvSpPr>
          <p:cNvPr id="12" name="Rounded Rectangle 11"/>
          <p:cNvSpPr>
            <a:spLocks noChangeAspect="1"/>
          </p:cNvSpPr>
          <p:nvPr/>
        </p:nvSpPr>
        <p:spPr>
          <a:xfrm>
            <a:off x="6767348" y="2680571"/>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INFRA PROVISIONING</a:t>
            </a:r>
            <a:endParaRPr lang="en-US" sz="1100" dirty="0">
              <a:solidFill>
                <a:schemeClr val="accent1"/>
              </a:solidFill>
              <a:latin typeface="Calibri"/>
              <a:cs typeface="Calibri"/>
            </a:endParaRPr>
          </a:p>
        </p:txBody>
      </p:sp>
      <p:grpSp>
        <p:nvGrpSpPr>
          <p:cNvPr id="156" name="Group 155"/>
          <p:cNvGrpSpPr/>
          <p:nvPr/>
        </p:nvGrpSpPr>
        <p:grpSpPr>
          <a:xfrm>
            <a:off x="2629806" y="873892"/>
            <a:ext cx="1104000" cy="828000"/>
            <a:chOff x="205626" y="2896872"/>
            <a:chExt cx="1676847" cy="1307277"/>
          </a:xfrm>
        </p:grpSpPr>
        <p:sp>
          <p:nvSpPr>
            <p:cNvPr id="152" name="Rounded Rectangle 151"/>
            <p:cNvSpPr/>
            <p:nvPr/>
          </p:nvSpPr>
          <p:spPr>
            <a:xfrm>
              <a:off x="205626" y="2896872"/>
              <a:ext cx="1676847" cy="1307277"/>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45" name="Picture 1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74" y="3273865"/>
              <a:ext cx="987623" cy="340730"/>
            </a:xfrm>
            <a:prstGeom prst="rect">
              <a:avLst/>
            </a:prstGeom>
            <a:solidFill>
              <a:schemeClr val="bg1"/>
            </a:solidFill>
            <a:ln w="9525">
              <a:noFill/>
            </a:ln>
          </p:spPr>
        </p:pic>
        <p:pic>
          <p:nvPicPr>
            <p:cNvPr id="146" name="Picture 1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338" y="3045455"/>
              <a:ext cx="845471" cy="207140"/>
            </a:xfrm>
            <a:prstGeom prst="rect">
              <a:avLst/>
            </a:prstGeom>
            <a:solidFill>
              <a:schemeClr val="bg1"/>
            </a:solidFill>
            <a:ln w="9525">
              <a:noFill/>
            </a:ln>
          </p:spPr>
        </p:pic>
        <p:pic>
          <p:nvPicPr>
            <p:cNvPr id="147" name="Picture 1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447" y="3655968"/>
              <a:ext cx="1408110" cy="453724"/>
            </a:xfrm>
            <a:prstGeom prst="rect">
              <a:avLst/>
            </a:prstGeom>
            <a:solidFill>
              <a:schemeClr val="bg1"/>
            </a:solidFill>
            <a:ln w="9525">
              <a:noFill/>
            </a:ln>
          </p:spPr>
        </p:pic>
      </p:grpSp>
      <p:grpSp>
        <p:nvGrpSpPr>
          <p:cNvPr id="176" name="Group 175"/>
          <p:cNvGrpSpPr/>
          <p:nvPr/>
        </p:nvGrpSpPr>
        <p:grpSpPr>
          <a:xfrm>
            <a:off x="683214" y="2680571"/>
            <a:ext cx="1104001" cy="836777"/>
            <a:chOff x="4886409" y="4859163"/>
            <a:chExt cx="1684387" cy="1450944"/>
          </a:xfrm>
        </p:grpSpPr>
        <p:sp>
          <p:nvSpPr>
            <p:cNvPr id="172" name="Rounded Rectangle 171"/>
            <p:cNvSpPr/>
            <p:nvPr/>
          </p:nvSpPr>
          <p:spPr>
            <a:xfrm>
              <a:off x="4886409" y="4859163"/>
              <a:ext cx="1684387" cy="145094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73" name="Picture 1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9505" y="5137699"/>
              <a:ext cx="496714" cy="496714"/>
            </a:xfrm>
            <a:prstGeom prst="rect">
              <a:avLst/>
            </a:prstGeom>
            <a:ln w="9525">
              <a:noFill/>
            </a:ln>
          </p:spPr>
        </p:pic>
        <p:pic>
          <p:nvPicPr>
            <p:cNvPr id="174" name="Picture 17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1582" y="4958063"/>
              <a:ext cx="799111" cy="802678"/>
            </a:xfrm>
            <a:prstGeom prst="rect">
              <a:avLst/>
            </a:prstGeom>
            <a:ln w="9525">
              <a:noFill/>
            </a:ln>
          </p:spPr>
        </p:pic>
        <p:pic>
          <p:nvPicPr>
            <p:cNvPr id="175" name="Picture 1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69809" y="5685300"/>
              <a:ext cx="905090" cy="602296"/>
            </a:xfrm>
            <a:prstGeom prst="rect">
              <a:avLst/>
            </a:prstGeom>
            <a:ln w="9525">
              <a:noFill/>
            </a:ln>
          </p:spPr>
        </p:pic>
      </p:grpSp>
      <p:grpSp>
        <p:nvGrpSpPr>
          <p:cNvPr id="181" name="Group 180"/>
          <p:cNvGrpSpPr/>
          <p:nvPr/>
        </p:nvGrpSpPr>
        <p:grpSpPr>
          <a:xfrm>
            <a:off x="1645017" y="1771969"/>
            <a:ext cx="1104000" cy="828000"/>
            <a:chOff x="4878737" y="4859271"/>
            <a:chExt cx="1676850" cy="1307278"/>
          </a:xfrm>
        </p:grpSpPr>
        <p:sp>
          <p:nvSpPr>
            <p:cNvPr id="177" name="Rounded Rectangle 176"/>
            <p:cNvSpPr/>
            <p:nvPr/>
          </p:nvSpPr>
          <p:spPr>
            <a:xfrm>
              <a:off x="4878737" y="4859271"/>
              <a:ext cx="1676850" cy="1307278"/>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chemeClr val="bg2"/>
                </a:solidFill>
                <a:cs typeface="Arial Unicode MS" pitchFamily="34" charset="-128"/>
              </a:endParaRPr>
            </a:p>
          </p:txBody>
        </p:sp>
        <p:pic>
          <p:nvPicPr>
            <p:cNvPr id="179" name="Picture 17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29675" y="4957999"/>
              <a:ext cx="890593" cy="469795"/>
            </a:xfrm>
            <a:prstGeom prst="rect">
              <a:avLst/>
            </a:prstGeom>
            <a:ln w="9525">
              <a:noFill/>
            </a:ln>
          </p:spPr>
        </p:pic>
        <p:pic>
          <p:nvPicPr>
            <p:cNvPr id="180" name="Picture 17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85395" y="5277265"/>
              <a:ext cx="745606" cy="514211"/>
            </a:xfrm>
            <a:prstGeom prst="rect">
              <a:avLst/>
            </a:prstGeom>
            <a:ln w="9525">
              <a:noFill/>
            </a:ln>
          </p:spPr>
        </p:pic>
      </p:grpSp>
      <p:sp>
        <p:nvSpPr>
          <p:cNvPr id="2" name="Title 1"/>
          <p:cNvSpPr>
            <a:spLocks noGrp="1"/>
          </p:cNvSpPr>
          <p:nvPr>
            <p:ph type="title"/>
          </p:nvPr>
        </p:nvSpPr>
        <p:spPr/>
        <p:txBody>
          <a:bodyPr/>
          <a:lstStyle/>
          <a:p>
            <a:r>
              <a:rPr lang="en-US" dirty="0" smtClean="0"/>
              <a:t>Continuous Delivery Tool Chain</a:t>
            </a:r>
            <a:endParaRPr lang="en-US" dirty="0"/>
          </a:p>
        </p:txBody>
      </p:sp>
      <p:grpSp>
        <p:nvGrpSpPr>
          <p:cNvPr id="7" name="Group 6"/>
          <p:cNvGrpSpPr/>
          <p:nvPr/>
        </p:nvGrpSpPr>
        <p:grpSpPr>
          <a:xfrm>
            <a:off x="1661451" y="3893666"/>
            <a:ext cx="738004" cy="949897"/>
            <a:chOff x="7730073" y="1243671"/>
            <a:chExt cx="855016" cy="1098210"/>
          </a:xfrm>
        </p:grpSpPr>
        <p:grpSp>
          <p:nvGrpSpPr>
            <p:cNvPr id="81" name="Group 80"/>
            <p:cNvGrpSpPr/>
            <p:nvPr/>
          </p:nvGrpSpPr>
          <p:grpSpPr>
            <a:xfrm>
              <a:off x="7730073" y="1243671"/>
              <a:ext cx="855016" cy="689757"/>
              <a:chOff x="3952151" y="4018752"/>
              <a:chExt cx="855016" cy="689757"/>
            </a:xfrm>
          </p:grpSpPr>
          <p:pic>
            <p:nvPicPr>
              <p:cNvPr id="83" name="Picture 8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952151" y="4018752"/>
                <a:ext cx="465471" cy="689757"/>
              </a:xfrm>
              <a:prstGeom prst="rect">
                <a:avLst/>
              </a:prstGeom>
            </p:spPr>
          </p:pic>
          <p:pic>
            <p:nvPicPr>
              <p:cNvPr id="84" name="Picture 8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sp>
          <p:nvSpPr>
            <p:cNvPr id="75" name="Rectangle 74"/>
            <p:cNvSpPr/>
            <p:nvPr/>
          </p:nvSpPr>
          <p:spPr>
            <a:xfrm>
              <a:off x="7921550" y="1986049"/>
              <a:ext cx="511091" cy="355832"/>
            </a:xfrm>
            <a:prstGeom prst="rect">
              <a:avLst/>
            </a:prstGeom>
          </p:spPr>
          <p:txBody>
            <a:bodyPr wrap="none">
              <a:spAutoFit/>
            </a:bodyPr>
            <a:lstStyle/>
            <a:p>
              <a:pPr algn="ctr"/>
              <a:r>
                <a:rPr lang="en-US" sz="1400" dirty="0" smtClean="0">
                  <a:solidFill>
                    <a:schemeClr val="bg1"/>
                  </a:solidFill>
                  <a:latin typeface="Calibri"/>
                  <a:cs typeface="Calibri"/>
                </a:rPr>
                <a:t>INT</a:t>
              </a:r>
              <a:endParaRPr lang="en-US" sz="1400" dirty="0">
                <a:solidFill>
                  <a:schemeClr val="bg1"/>
                </a:solidFill>
                <a:latin typeface="Calibri"/>
                <a:cs typeface="Calibri"/>
              </a:endParaRPr>
            </a:p>
          </p:txBody>
        </p:sp>
        <p:pic>
          <p:nvPicPr>
            <p:cNvPr id="87" name="Picture 86"/>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886683" y="1368683"/>
              <a:ext cx="542245" cy="467362"/>
            </a:xfrm>
            <a:prstGeom prst="rect">
              <a:avLst/>
            </a:prstGeom>
          </p:spPr>
        </p:pic>
      </p:grpSp>
      <p:grpSp>
        <p:nvGrpSpPr>
          <p:cNvPr id="8" name="Group 7"/>
          <p:cNvGrpSpPr/>
          <p:nvPr/>
        </p:nvGrpSpPr>
        <p:grpSpPr>
          <a:xfrm>
            <a:off x="3227262" y="3879316"/>
            <a:ext cx="778300" cy="964247"/>
            <a:chOff x="5754056" y="1221926"/>
            <a:chExt cx="901701" cy="1114800"/>
          </a:xfrm>
        </p:grpSpPr>
        <p:sp>
          <p:nvSpPr>
            <p:cNvPr id="89" name="Rectangle 88"/>
            <p:cNvSpPr/>
            <p:nvPr/>
          </p:nvSpPr>
          <p:spPr>
            <a:xfrm>
              <a:off x="5930048" y="1980894"/>
              <a:ext cx="570521" cy="355832"/>
            </a:xfrm>
            <a:prstGeom prst="rect">
              <a:avLst/>
            </a:prstGeom>
          </p:spPr>
          <p:txBody>
            <a:bodyPr wrap="none">
              <a:spAutoFit/>
            </a:bodyPr>
            <a:lstStyle/>
            <a:p>
              <a:pPr algn="ctr"/>
              <a:r>
                <a:rPr lang="en-US" sz="1400" dirty="0" smtClean="0">
                  <a:solidFill>
                    <a:schemeClr val="bg1"/>
                  </a:solidFill>
                  <a:latin typeface="Calibri"/>
                  <a:cs typeface="Calibri"/>
                </a:rPr>
                <a:t>UAT</a:t>
              </a:r>
              <a:endParaRPr lang="en-US" sz="1400" dirty="0">
                <a:solidFill>
                  <a:schemeClr val="bg1"/>
                </a:solidFill>
                <a:latin typeface="Calibri"/>
                <a:cs typeface="Calibri"/>
              </a:endParaRPr>
            </a:p>
          </p:txBody>
        </p:sp>
        <p:grpSp>
          <p:nvGrpSpPr>
            <p:cNvPr id="92" name="Group 91"/>
            <p:cNvGrpSpPr/>
            <p:nvPr/>
          </p:nvGrpSpPr>
          <p:grpSpPr>
            <a:xfrm>
              <a:off x="5754056" y="1221926"/>
              <a:ext cx="901701" cy="690078"/>
              <a:chOff x="3606949" y="4672490"/>
              <a:chExt cx="901701" cy="690078"/>
            </a:xfrm>
          </p:grpSpPr>
          <p:pic>
            <p:nvPicPr>
              <p:cNvPr id="93" name="Picture 9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4" name="Picture 9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95" name="Picture 9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96" name="Picture 9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100" name="Picture 99"/>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101" name="Group 100"/>
          <p:cNvGrpSpPr/>
          <p:nvPr/>
        </p:nvGrpSpPr>
        <p:grpSpPr>
          <a:xfrm>
            <a:off x="4614924" y="3886739"/>
            <a:ext cx="778300" cy="956824"/>
            <a:chOff x="5754056" y="1221926"/>
            <a:chExt cx="901701" cy="1106218"/>
          </a:xfrm>
        </p:grpSpPr>
        <p:sp>
          <p:nvSpPr>
            <p:cNvPr id="102" name="Rectangle 101"/>
            <p:cNvSpPr/>
            <p:nvPr/>
          </p:nvSpPr>
          <p:spPr>
            <a:xfrm>
              <a:off x="5899572" y="1972312"/>
              <a:ext cx="631473" cy="355832"/>
            </a:xfrm>
            <a:prstGeom prst="rect">
              <a:avLst/>
            </a:prstGeom>
          </p:spPr>
          <p:txBody>
            <a:bodyPr wrap="none">
              <a:spAutoFit/>
            </a:bodyPr>
            <a:lstStyle/>
            <a:p>
              <a:pPr algn="ctr"/>
              <a:r>
                <a:rPr lang="en-US" sz="1400" dirty="0" smtClean="0">
                  <a:solidFill>
                    <a:schemeClr val="bg1"/>
                  </a:solidFill>
                  <a:latin typeface="Calibri"/>
                  <a:cs typeface="Calibri"/>
                </a:rPr>
                <a:t>PERF</a:t>
              </a:r>
              <a:endParaRPr lang="en-US" sz="1400" dirty="0">
                <a:solidFill>
                  <a:schemeClr val="bg1"/>
                </a:solidFill>
                <a:latin typeface="Calibri"/>
                <a:cs typeface="Calibri"/>
              </a:endParaRPr>
            </a:p>
          </p:txBody>
        </p:sp>
        <p:grpSp>
          <p:nvGrpSpPr>
            <p:cNvPr id="103" name="Group 102"/>
            <p:cNvGrpSpPr/>
            <p:nvPr/>
          </p:nvGrpSpPr>
          <p:grpSpPr>
            <a:xfrm>
              <a:off x="5754056" y="1221926"/>
              <a:ext cx="901701" cy="690078"/>
              <a:chOff x="3606949" y="4672490"/>
              <a:chExt cx="901701" cy="690078"/>
            </a:xfrm>
          </p:grpSpPr>
          <p:pic>
            <p:nvPicPr>
              <p:cNvPr id="106" name="Picture 10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08" name="Picture 10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0" name="Picture 10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13" name="Picture 11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104" name="Picture 103"/>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114" name="Group 113"/>
          <p:cNvGrpSpPr/>
          <p:nvPr/>
        </p:nvGrpSpPr>
        <p:grpSpPr>
          <a:xfrm>
            <a:off x="5979129" y="3775320"/>
            <a:ext cx="1426878" cy="1068245"/>
            <a:chOff x="7009634" y="4579962"/>
            <a:chExt cx="1653114" cy="1235035"/>
          </a:xfrm>
        </p:grpSpPr>
        <p:sp>
          <p:nvSpPr>
            <p:cNvPr id="115" name="Rectangle 114"/>
            <p:cNvSpPr/>
            <p:nvPr/>
          </p:nvSpPr>
          <p:spPr>
            <a:xfrm>
              <a:off x="7573102" y="5459165"/>
              <a:ext cx="700029" cy="355832"/>
            </a:xfrm>
            <a:prstGeom prst="rect">
              <a:avLst/>
            </a:prstGeom>
          </p:spPr>
          <p:txBody>
            <a:bodyPr wrap="none">
              <a:spAutoFit/>
            </a:bodyPr>
            <a:lstStyle/>
            <a:p>
              <a:pPr algn="ctr"/>
              <a:r>
                <a:rPr lang="en-US" sz="1400" dirty="0" smtClean="0">
                  <a:solidFill>
                    <a:schemeClr val="bg1"/>
                  </a:solidFill>
                  <a:latin typeface="Calibri"/>
                  <a:cs typeface="Calibri"/>
                </a:rPr>
                <a:t>PROD</a:t>
              </a:r>
              <a:endParaRPr lang="en-US" sz="1400" dirty="0">
                <a:solidFill>
                  <a:schemeClr val="bg1"/>
                </a:solidFill>
                <a:latin typeface="Calibri"/>
                <a:cs typeface="Calibri"/>
              </a:endParaRPr>
            </a:p>
          </p:txBody>
        </p:sp>
        <p:grpSp>
          <p:nvGrpSpPr>
            <p:cNvPr id="116" name="Group 115"/>
            <p:cNvGrpSpPr/>
            <p:nvPr/>
          </p:nvGrpSpPr>
          <p:grpSpPr>
            <a:xfrm>
              <a:off x="7009634" y="4579962"/>
              <a:ext cx="1653114" cy="933794"/>
              <a:chOff x="7009634" y="4579962"/>
              <a:chExt cx="1653114" cy="933794"/>
            </a:xfrm>
          </p:grpSpPr>
          <p:grpSp>
            <p:nvGrpSpPr>
              <p:cNvPr id="118" name="Group 117"/>
              <p:cNvGrpSpPr/>
              <p:nvPr/>
            </p:nvGrpSpPr>
            <p:grpSpPr>
              <a:xfrm>
                <a:off x="7009634" y="4579962"/>
                <a:ext cx="1653114" cy="933794"/>
                <a:chOff x="7009634" y="4579962"/>
                <a:chExt cx="1653114" cy="933794"/>
              </a:xfrm>
            </p:grpSpPr>
            <p:grpSp>
              <p:nvGrpSpPr>
                <p:cNvPr id="119" name="Group 118"/>
                <p:cNvGrpSpPr/>
                <p:nvPr/>
              </p:nvGrpSpPr>
              <p:grpSpPr>
                <a:xfrm>
                  <a:off x="7663681" y="4579962"/>
                  <a:ext cx="999067" cy="416334"/>
                  <a:chOff x="7455388" y="4804943"/>
                  <a:chExt cx="999067" cy="416334"/>
                </a:xfrm>
              </p:grpSpPr>
              <p:pic>
                <p:nvPicPr>
                  <p:cNvPr id="158" name="Picture 15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59" name="Picture 15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60" name="Picture 15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67" name="Picture 16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20" name="Group 119"/>
                <p:cNvGrpSpPr/>
                <p:nvPr/>
              </p:nvGrpSpPr>
              <p:grpSpPr>
                <a:xfrm>
                  <a:off x="7522108" y="4759672"/>
                  <a:ext cx="999067" cy="416334"/>
                  <a:chOff x="7303740" y="4664136"/>
                  <a:chExt cx="999067" cy="416334"/>
                </a:xfrm>
              </p:grpSpPr>
              <p:pic>
                <p:nvPicPr>
                  <p:cNvPr id="153" name="Picture 15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4" name="Picture 15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5" name="Picture 15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7" name="Picture 15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21" name="Group 120"/>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23" name="Group 122"/>
                <p:cNvGrpSpPr/>
                <p:nvPr/>
              </p:nvGrpSpPr>
              <p:grpSpPr>
                <a:xfrm>
                  <a:off x="7009634" y="5097422"/>
                  <a:ext cx="999067" cy="416334"/>
                  <a:chOff x="7303740" y="4664136"/>
                  <a:chExt cx="999067" cy="416334"/>
                </a:xfrm>
              </p:grpSpPr>
              <p:pic>
                <p:nvPicPr>
                  <p:cNvPr id="124" name="Picture 12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29" name="Picture 12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30" name="Picture 12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44" name="Picture 14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pic>
            <p:nvPicPr>
              <p:cNvPr id="186" name="Picture 185"/>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91103" y="4826854"/>
                <a:ext cx="542245" cy="467362"/>
              </a:xfrm>
              <a:prstGeom prst="rect">
                <a:avLst/>
              </a:prstGeom>
            </p:spPr>
          </p:pic>
        </p:grpSp>
      </p:grpSp>
      <p:grpSp>
        <p:nvGrpSpPr>
          <p:cNvPr id="209" name="Group 208"/>
          <p:cNvGrpSpPr/>
          <p:nvPr/>
        </p:nvGrpSpPr>
        <p:grpSpPr>
          <a:xfrm>
            <a:off x="2894155" y="1445042"/>
            <a:ext cx="2784560" cy="2250848"/>
            <a:chOff x="2144423" y="852305"/>
            <a:chExt cx="4803276" cy="4021177"/>
          </a:xfrm>
        </p:grpSpPr>
        <p:sp>
          <p:nvSpPr>
            <p:cNvPr id="228" name="Isosceles Triangle 227"/>
            <p:cNvSpPr/>
            <p:nvPr/>
          </p:nvSpPr>
          <p:spPr>
            <a:xfrm>
              <a:off x="2144423" y="852305"/>
              <a:ext cx="4803276" cy="3918738"/>
            </a:xfrm>
            <a:prstGeom prst="triangle">
              <a:avLst/>
            </a:prstGeom>
            <a:solidFill>
              <a:srgbClr val="19272C"/>
            </a:solidFill>
            <a:ln w="1143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212" name="Picture 211"/>
            <p:cNvPicPr>
              <a:picLocks noChangeAspect="1"/>
            </p:cNvPicPr>
            <p:nvPr/>
          </p:nvPicPr>
          <p:blipFill>
            <a:blip r:embed="rId12" cstate="print">
              <a:grayscl/>
              <a:extLst>
                <a:ext uri="{28A0092B-C50C-407E-A947-70E740481C1C}">
                  <a14:useLocalDpi xmlns:a14="http://schemas.microsoft.com/office/drawing/2010/main"/>
                </a:ext>
              </a:extLst>
            </a:blip>
            <a:stretch>
              <a:fillRect/>
            </a:stretch>
          </p:blipFill>
          <p:spPr>
            <a:xfrm>
              <a:off x="4043455" y="2306002"/>
              <a:ext cx="1005211" cy="866393"/>
            </a:xfrm>
            <a:prstGeom prst="rect">
              <a:avLst/>
            </a:prstGeom>
          </p:spPr>
        </p:pic>
        <p:sp>
          <p:nvSpPr>
            <p:cNvPr id="213" name="Rectangle 212"/>
            <p:cNvSpPr/>
            <p:nvPr/>
          </p:nvSpPr>
          <p:spPr>
            <a:xfrm>
              <a:off x="3398916" y="3587101"/>
              <a:ext cx="2374984"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smtClean="0">
                  <a:solidFill>
                    <a:schemeClr val="bg1"/>
                  </a:solidFill>
                  <a:latin typeface="Calibri"/>
                  <a:cs typeface="Calibri"/>
                </a:rPr>
                <a:t>MANIFEST DRIVEN DEPLOYMENTS</a:t>
              </a:r>
              <a:endParaRPr lang="en-US" sz="1400" dirty="0">
                <a:solidFill>
                  <a:schemeClr val="bg1"/>
                </a:solidFill>
                <a:latin typeface="Calibri"/>
                <a:cs typeface="Calibri"/>
              </a:endParaRPr>
            </a:p>
          </p:txBody>
        </p:sp>
        <p:sp>
          <p:nvSpPr>
            <p:cNvPr id="216" name="Pentagon 215"/>
            <p:cNvSpPr/>
            <p:nvPr/>
          </p:nvSpPr>
          <p:spPr>
            <a:xfrm rot="3436181">
              <a:off x="4672169" y="2729897"/>
              <a:ext cx="2172633" cy="199089"/>
            </a:xfrm>
            <a:prstGeom prst="homePlate">
              <a:avLst>
                <a:gd name="adj" fmla="val 0"/>
              </a:avLst>
            </a:prstGeom>
            <a:noFill/>
          </p:spPr>
          <p:txBody>
            <a:bodyPr wrap="square" lIns="0" tIns="0" rIns="0" bIns="0" anchor="ctr">
              <a:spAutoFit/>
            </a:bodyPr>
            <a:lstStyle/>
            <a:p>
              <a:pPr algn="ctr" eaLnBrk="0" hangingPunct="0">
                <a:lnSpc>
                  <a:spcPct val="80000"/>
                </a:lnSpc>
              </a:pPr>
              <a:r>
                <a:rPr lang="en-US" sz="900" spc="-20" dirty="0" smtClean="0">
                  <a:solidFill>
                    <a:schemeClr val="bg2"/>
                  </a:solidFill>
                  <a:latin typeface="Calibri" pitchFamily="34" charset="0"/>
                  <a:cs typeface="Calibri" pitchFamily="34" charset="0"/>
                </a:rPr>
                <a:t>Environment Data</a:t>
              </a:r>
              <a:endParaRPr lang="en-US" sz="900" spc="-20" dirty="0">
                <a:solidFill>
                  <a:schemeClr val="bg2"/>
                </a:solidFill>
                <a:latin typeface="Calibri" pitchFamily="34" charset="0"/>
                <a:cs typeface="Calibri" pitchFamily="34" charset="0"/>
              </a:endParaRPr>
            </a:p>
          </p:txBody>
        </p:sp>
        <p:sp>
          <p:nvSpPr>
            <p:cNvPr id="224" name="Rectangle 223"/>
            <p:cNvSpPr/>
            <p:nvPr/>
          </p:nvSpPr>
          <p:spPr>
            <a:xfrm rot="18129359">
              <a:off x="1749745" y="2868459"/>
              <a:ext cx="3000772" cy="199089"/>
            </a:xfrm>
            <a:prstGeom prst="rect">
              <a:avLst/>
            </a:prstGeom>
            <a:noFill/>
          </p:spPr>
          <p:txBody>
            <a:bodyPr wrap="square" tIns="0" rIns="0" bIns="0" anchor="ctr">
              <a:spAutoFit/>
            </a:bodyPr>
            <a:lstStyle/>
            <a:p>
              <a:pPr algn="ctr" eaLnBrk="0" hangingPunct="0">
                <a:lnSpc>
                  <a:spcPct val="80000"/>
                </a:lnSpc>
              </a:pPr>
              <a:r>
                <a:rPr lang="en-US" sz="900" spc="-20" dirty="0" smtClean="0">
                  <a:solidFill>
                    <a:schemeClr val="bg2"/>
                  </a:solidFill>
                  <a:latin typeface="Calibri" pitchFamily="34" charset="0"/>
                  <a:cs typeface="Calibri" pitchFamily="34" charset="0"/>
                </a:rPr>
                <a:t>Application Model</a:t>
              </a:r>
              <a:endParaRPr lang="en-US" sz="900" spc="-20" dirty="0">
                <a:solidFill>
                  <a:schemeClr val="bg2"/>
                </a:solidFill>
                <a:latin typeface="Calibri" pitchFamily="34" charset="0"/>
                <a:cs typeface="Calibri" pitchFamily="34" charset="0"/>
              </a:endParaRPr>
            </a:p>
          </p:txBody>
        </p:sp>
        <p:sp>
          <p:nvSpPr>
            <p:cNvPr id="219" name="Pentagon 218"/>
            <p:cNvSpPr/>
            <p:nvPr/>
          </p:nvSpPr>
          <p:spPr>
            <a:xfrm rot="10800000" flipV="1">
              <a:off x="3313813" y="4667289"/>
              <a:ext cx="2460087" cy="206193"/>
            </a:xfrm>
            <a:prstGeom prst="homePlate">
              <a:avLst>
                <a:gd name="adj" fmla="val 0"/>
              </a:avLst>
            </a:prstGeom>
            <a:noFill/>
          </p:spPr>
          <p:txBody>
            <a:bodyPr wrap="square" tIns="0" rIns="0" bIns="0" anchor="ctr">
              <a:spAutoFit/>
            </a:bodyPr>
            <a:lstStyle/>
            <a:p>
              <a:pPr algn="ctr" eaLnBrk="0" hangingPunct="0">
                <a:lnSpc>
                  <a:spcPct val="80000"/>
                </a:lnSpc>
              </a:pPr>
              <a:r>
                <a:rPr lang="en-US" sz="900" spc="-20" dirty="0" smtClean="0">
                  <a:solidFill>
                    <a:schemeClr val="bg2"/>
                  </a:solidFill>
                  <a:latin typeface="Calibri" pitchFamily="34" charset="0"/>
                  <a:cs typeface="Calibri" pitchFamily="34" charset="0"/>
                </a:rPr>
                <a:t>Release Data</a:t>
              </a:r>
              <a:endParaRPr lang="en-US" sz="900" spc="-20" dirty="0">
                <a:solidFill>
                  <a:schemeClr val="bg2"/>
                </a:solidFill>
                <a:latin typeface="Calibri" pitchFamily="34" charset="0"/>
                <a:cs typeface="Calibri" pitchFamily="34" charset="0"/>
              </a:endParaRPr>
            </a:p>
          </p:txBody>
        </p:sp>
      </p:grpSp>
      <p:grpSp>
        <p:nvGrpSpPr>
          <p:cNvPr id="143" name="Group 142"/>
          <p:cNvGrpSpPr/>
          <p:nvPr/>
        </p:nvGrpSpPr>
        <p:grpSpPr>
          <a:xfrm>
            <a:off x="4814127" y="882411"/>
            <a:ext cx="1104000" cy="828000"/>
            <a:chOff x="4868446" y="1128890"/>
            <a:chExt cx="1676847" cy="1307274"/>
          </a:xfrm>
        </p:grpSpPr>
        <p:sp>
          <p:nvSpPr>
            <p:cNvPr id="135" name="Rounded Rectangle 134"/>
            <p:cNvSpPr/>
            <p:nvPr/>
          </p:nvSpPr>
          <p:spPr>
            <a:xfrm>
              <a:off x="4868446" y="1128890"/>
              <a:ext cx="1676847" cy="130727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36" name="Picture 24" descr="http://siliconangle.com/files/2013/05/git-logo.jpg"/>
            <p:cNvPicPr>
              <a:picLocks noChangeAspect="1" noChangeArrowheads="1"/>
            </p:cNvPicPr>
            <p:nvPr/>
          </p:nvPicPr>
          <p:blipFill>
            <a:blip r:embed="rId13" cstate="screen"/>
            <a:srcRect/>
            <a:stretch>
              <a:fillRect/>
            </a:stretch>
          </p:blipFill>
          <p:spPr bwMode="auto">
            <a:xfrm>
              <a:off x="5104690" y="1212145"/>
              <a:ext cx="342900" cy="342900"/>
            </a:xfrm>
            <a:prstGeom prst="rect">
              <a:avLst/>
            </a:prstGeom>
            <a:noFill/>
            <a:ln w="9525">
              <a:noFill/>
            </a:ln>
          </p:spPr>
        </p:pic>
        <p:pic>
          <p:nvPicPr>
            <p:cNvPr id="137" name="Picture 18" descr="http://www.whitesourcesoftware.com/sites/default/files/maven_logo.gif"/>
            <p:cNvPicPr>
              <a:picLocks noChangeAspect="1" noChangeArrowheads="1"/>
            </p:cNvPicPr>
            <p:nvPr/>
          </p:nvPicPr>
          <p:blipFill>
            <a:blip r:embed="rId14" cstate="screen"/>
            <a:srcRect/>
            <a:stretch>
              <a:fillRect/>
            </a:stretch>
          </p:blipFill>
          <p:spPr bwMode="auto">
            <a:xfrm>
              <a:off x="5729116" y="1645414"/>
              <a:ext cx="609600" cy="406401"/>
            </a:xfrm>
            <a:prstGeom prst="rect">
              <a:avLst/>
            </a:prstGeom>
            <a:noFill/>
            <a:ln w="9525">
              <a:noFill/>
            </a:ln>
          </p:spPr>
        </p:pic>
        <p:grpSp>
          <p:nvGrpSpPr>
            <p:cNvPr id="138" name="Group 60"/>
            <p:cNvGrpSpPr/>
            <p:nvPr/>
          </p:nvGrpSpPr>
          <p:grpSpPr>
            <a:xfrm>
              <a:off x="5630632" y="1178280"/>
              <a:ext cx="609600" cy="381000"/>
              <a:chOff x="3581400" y="4171950"/>
              <a:chExt cx="909325" cy="533400"/>
            </a:xfrm>
          </p:grpSpPr>
          <p:pic>
            <p:nvPicPr>
              <p:cNvPr id="139" name="Picture 20" descr="File:Jenkins logo with title.svg"/>
              <p:cNvPicPr>
                <a:picLocks noChangeAspect="1" noChangeArrowheads="1"/>
              </p:cNvPicPr>
              <p:nvPr/>
            </p:nvPicPr>
            <p:blipFill>
              <a:blip r:embed="rId15" cstate="screen"/>
              <a:srcRect/>
              <a:stretch>
                <a:fillRect/>
              </a:stretch>
            </p:blipFill>
            <p:spPr bwMode="auto">
              <a:xfrm>
                <a:off x="3581400" y="4476750"/>
                <a:ext cx="909325" cy="228600"/>
              </a:xfrm>
              <a:prstGeom prst="rect">
                <a:avLst/>
              </a:prstGeom>
              <a:noFill/>
              <a:ln w="9525">
                <a:noFill/>
              </a:ln>
            </p:spPr>
          </p:pic>
          <p:pic>
            <p:nvPicPr>
              <p:cNvPr id="140" name="Picture 20" descr="File:Jenkins logo with title.svg"/>
              <p:cNvPicPr>
                <a:picLocks noChangeAspect="1" noChangeArrowheads="1"/>
              </p:cNvPicPr>
              <p:nvPr/>
            </p:nvPicPr>
            <p:blipFill>
              <a:blip r:embed="rId16" cstate="screen"/>
              <a:srcRect/>
              <a:stretch>
                <a:fillRect/>
              </a:stretch>
            </p:blipFill>
            <p:spPr bwMode="auto">
              <a:xfrm>
                <a:off x="3657600" y="4171950"/>
                <a:ext cx="304800" cy="390526"/>
              </a:xfrm>
              <a:prstGeom prst="rect">
                <a:avLst/>
              </a:prstGeom>
              <a:noFill/>
              <a:ln w="9525">
                <a:noFill/>
              </a:ln>
            </p:spPr>
          </p:pic>
        </p:grpSp>
        <p:pic>
          <p:nvPicPr>
            <p:cNvPr id="141" name="Picture 22" descr="http://upload.wikimedia.org/wikipedia/commons/9/94/Ant_logo_large.gif"/>
            <p:cNvPicPr>
              <a:picLocks noChangeAspect="1" noChangeArrowheads="1"/>
            </p:cNvPicPr>
            <p:nvPr/>
          </p:nvPicPr>
          <p:blipFill>
            <a:blip r:embed="rId17" cstate="screen"/>
            <a:srcRect/>
            <a:stretch>
              <a:fillRect/>
            </a:stretch>
          </p:blipFill>
          <p:spPr bwMode="auto">
            <a:xfrm>
              <a:off x="4996191" y="1645414"/>
              <a:ext cx="634441" cy="400700"/>
            </a:xfrm>
            <a:prstGeom prst="rect">
              <a:avLst/>
            </a:prstGeom>
            <a:noFill/>
            <a:ln w="9525">
              <a:noFill/>
            </a:ln>
          </p:spPr>
        </p:pic>
        <p:pic>
          <p:nvPicPr>
            <p:cNvPr id="142" name="Picture 14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148091" y="1972734"/>
              <a:ext cx="1162050" cy="457200"/>
            </a:xfrm>
            <a:prstGeom prst="rect">
              <a:avLst/>
            </a:prstGeom>
            <a:ln w="9525">
              <a:noFill/>
            </a:ln>
          </p:spPr>
        </p:pic>
      </p:grpSp>
      <p:grpSp>
        <p:nvGrpSpPr>
          <p:cNvPr id="165" name="Group 164"/>
          <p:cNvGrpSpPr/>
          <p:nvPr/>
        </p:nvGrpSpPr>
        <p:grpSpPr>
          <a:xfrm>
            <a:off x="5791996" y="1787383"/>
            <a:ext cx="1104000" cy="828000"/>
            <a:chOff x="5294139" y="723630"/>
            <a:chExt cx="1676847" cy="1307277"/>
          </a:xfrm>
        </p:grpSpPr>
        <p:sp>
          <p:nvSpPr>
            <p:cNvPr id="161" name="Rounded Rectangle 160"/>
            <p:cNvSpPr/>
            <p:nvPr/>
          </p:nvSpPr>
          <p:spPr>
            <a:xfrm>
              <a:off x="5294139" y="723630"/>
              <a:ext cx="1676847" cy="1307277"/>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62" name="Picture 12" descr="http://www.noxlogic.nl/wp-content/uploads/2012/04/logo_web_puppet_257468328.png"/>
            <p:cNvPicPr>
              <a:picLocks noChangeAspect="1" noChangeArrowheads="1"/>
            </p:cNvPicPr>
            <p:nvPr/>
          </p:nvPicPr>
          <p:blipFill>
            <a:blip r:embed="rId19" cstate="screen"/>
            <a:srcRect/>
            <a:stretch>
              <a:fillRect/>
            </a:stretch>
          </p:blipFill>
          <p:spPr bwMode="auto">
            <a:xfrm>
              <a:off x="6218474" y="867695"/>
              <a:ext cx="577689" cy="577689"/>
            </a:xfrm>
            <a:prstGeom prst="rect">
              <a:avLst/>
            </a:prstGeom>
            <a:noFill/>
            <a:ln w="9525">
              <a:noFill/>
            </a:ln>
          </p:spPr>
        </p:pic>
        <p:pic>
          <p:nvPicPr>
            <p:cNvPr id="163" name="Picture 14" descr="http://www.juliandunn.net/wp-content/uploads/2012/01/OC_Chef_Logo.png"/>
            <p:cNvPicPr>
              <a:picLocks noChangeAspect="1" noChangeArrowheads="1"/>
            </p:cNvPicPr>
            <p:nvPr/>
          </p:nvPicPr>
          <p:blipFill>
            <a:blip r:embed="rId20" cstate="screen"/>
            <a:srcRect/>
            <a:stretch>
              <a:fillRect/>
            </a:stretch>
          </p:blipFill>
          <p:spPr bwMode="auto">
            <a:xfrm>
              <a:off x="5485574" y="961551"/>
              <a:ext cx="603365" cy="476057"/>
            </a:xfrm>
            <a:prstGeom prst="rect">
              <a:avLst/>
            </a:prstGeom>
            <a:noFill/>
            <a:ln w="9525">
              <a:noFill/>
            </a:ln>
          </p:spPr>
        </p:pic>
        <p:pic>
          <p:nvPicPr>
            <p:cNvPr id="164" name="Picture 16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403845" y="1573367"/>
              <a:ext cx="1370189" cy="321787"/>
            </a:xfrm>
            <a:prstGeom prst="rect">
              <a:avLst/>
            </a:prstGeom>
            <a:ln w="9525">
              <a:noFill/>
            </a:ln>
          </p:spPr>
        </p:pic>
      </p:grpSp>
      <p:pic>
        <p:nvPicPr>
          <p:cNvPr id="3" name="Picture 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796627" y="2258747"/>
            <a:ext cx="306025" cy="253947"/>
          </a:xfrm>
          <a:prstGeom prst="rect">
            <a:avLst/>
          </a:prstGeom>
        </p:spPr>
      </p:pic>
      <p:grpSp>
        <p:nvGrpSpPr>
          <p:cNvPr id="171" name="Group 170"/>
          <p:cNvGrpSpPr/>
          <p:nvPr/>
        </p:nvGrpSpPr>
        <p:grpSpPr>
          <a:xfrm>
            <a:off x="6767347" y="2680570"/>
            <a:ext cx="1104001" cy="827999"/>
            <a:chOff x="5379810" y="4848277"/>
            <a:chExt cx="1676849" cy="1307275"/>
          </a:xfrm>
        </p:grpSpPr>
        <p:sp>
          <p:nvSpPr>
            <p:cNvPr id="166" name="Rounded Rectangle 165"/>
            <p:cNvSpPr/>
            <p:nvPr/>
          </p:nvSpPr>
          <p:spPr>
            <a:xfrm>
              <a:off x="5379810" y="4848277"/>
              <a:ext cx="1676849" cy="1307275"/>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68" name="Picture 16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46581" y="5060748"/>
              <a:ext cx="1243894" cy="243596"/>
            </a:xfrm>
            <a:prstGeom prst="rect">
              <a:avLst/>
            </a:prstGeom>
            <a:ln w="9525">
              <a:noFill/>
            </a:ln>
          </p:spPr>
        </p:pic>
        <p:pic>
          <p:nvPicPr>
            <p:cNvPr id="170" name="Picture 1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160976" y="5419761"/>
              <a:ext cx="805212" cy="517636"/>
            </a:xfrm>
            <a:prstGeom prst="rect">
              <a:avLst/>
            </a:prstGeom>
            <a:ln w="9525">
              <a:noFill/>
            </a:ln>
          </p:spPr>
        </p:pic>
        <p:pic>
          <p:nvPicPr>
            <p:cNvPr id="169" name="Picture 16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483873" y="5304344"/>
              <a:ext cx="823131" cy="465248"/>
            </a:xfrm>
            <a:prstGeom prst="rect">
              <a:avLst/>
            </a:prstGeom>
            <a:ln w="9525">
              <a:noFill/>
            </a:ln>
          </p:spPr>
        </p:pic>
      </p:grpSp>
    </p:spTree>
    <p:extLst>
      <p:ext uri="{BB962C8B-B14F-4D97-AF65-F5344CB8AC3E}">
        <p14:creationId xmlns:p14="http://schemas.microsoft.com/office/powerpoint/2010/main" val="136287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3"/>
                                        </p:tgtEl>
                                      </p:cBhvr>
                                    </p:animEffect>
                                    <p:set>
                                      <p:cBhvr>
                                        <p:cTn id="7" dur="1" fill="hold">
                                          <p:stCondLst>
                                            <p:cond delay="499"/>
                                          </p:stCondLst>
                                        </p:cTn>
                                        <p:tgtEl>
                                          <p:spTgt spid="14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56"/>
                                        </p:tgtEl>
                                      </p:cBhvr>
                                    </p:animEffect>
                                    <p:set>
                                      <p:cBhvr>
                                        <p:cTn id="12" dur="1" fill="hold">
                                          <p:stCondLst>
                                            <p:cond delay="499"/>
                                          </p:stCondLst>
                                        </p:cTn>
                                        <p:tgtEl>
                                          <p:spTgt spid="15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81"/>
                                        </p:tgtEl>
                                      </p:cBhvr>
                                    </p:animEffect>
                                    <p:set>
                                      <p:cBhvr>
                                        <p:cTn id="17" dur="1" fill="hold">
                                          <p:stCondLst>
                                            <p:cond delay="499"/>
                                          </p:stCondLst>
                                        </p:cTn>
                                        <p:tgtEl>
                                          <p:spTgt spid="181"/>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76"/>
                                        </p:tgtEl>
                                      </p:cBhvr>
                                    </p:animEffect>
                                    <p:set>
                                      <p:cBhvr>
                                        <p:cTn id="25" dur="1" fill="hold">
                                          <p:stCondLst>
                                            <p:cond delay="499"/>
                                          </p:stCondLst>
                                        </p:cTn>
                                        <p:tgtEl>
                                          <p:spTgt spid="17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71"/>
                                        </p:tgtEl>
                                      </p:cBhvr>
                                    </p:animEffect>
                                    <p:set>
                                      <p:cBhvr>
                                        <p:cTn id="30" dur="1" fill="hold">
                                          <p:stCondLst>
                                            <p:cond delay="499"/>
                                          </p:stCondLst>
                                        </p:cTn>
                                        <p:tgtEl>
                                          <p:spTgt spid="17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65"/>
                                        </p:tgtEl>
                                      </p:cBhvr>
                                    </p:animEffect>
                                    <p:set>
                                      <p:cBhvr>
                                        <p:cTn id="35" dur="1" fill="hold">
                                          <p:stCondLst>
                                            <p:cond delay="499"/>
                                          </p:stCondLst>
                                        </p:cTn>
                                        <p:tgtEl>
                                          <p:spTgt spid="16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01"/>
                                        </p:tgtEl>
                                        <p:attrNameLst>
                                          <p:attrName>style.visibility</p:attrName>
                                        </p:attrNameLst>
                                      </p:cBhvr>
                                      <p:to>
                                        <p:strVal val="visible"/>
                                      </p:to>
                                    </p:set>
                                    <p:animEffect transition="in" filter="fade">
                                      <p:cBhvr>
                                        <p:cTn id="46" dur="1000"/>
                                        <p:tgtEl>
                                          <p:spTgt spid="101"/>
                                        </p:tgtEl>
                                      </p:cBhvr>
                                    </p:animEffect>
                                  </p:childTnLst>
                                </p:cTn>
                              </p:par>
                              <p:par>
                                <p:cTn id="47" presetID="10" presetClass="entr" presetSubtype="0" fill="hold" nodeType="with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fade">
                                      <p:cBhvr>
                                        <p:cTn id="49"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9" name="Pentagon 158"/>
          <p:cNvSpPr/>
          <p:nvPr/>
        </p:nvSpPr>
        <p:spPr>
          <a:xfrm>
            <a:off x="1231063" y="3047744"/>
            <a:ext cx="6749466" cy="600206"/>
          </a:xfrm>
          <a:prstGeom prst="homePlate">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grpSp>
        <p:nvGrpSpPr>
          <p:cNvPr id="130" name="Group 129"/>
          <p:cNvGrpSpPr/>
          <p:nvPr/>
        </p:nvGrpSpPr>
        <p:grpSpPr>
          <a:xfrm>
            <a:off x="1897700" y="4038537"/>
            <a:ext cx="444725" cy="588940"/>
            <a:chOff x="1305505" y="4714527"/>
            <a:chExt cx="869002" cy="1423692"/>
          </a:xfrm>
        </p:grpSpPr>
        <p:sp>
          <p:nvSpPr>
            <p:cNvPr id="131" name="Rectangle 130"/>
            <p:cNvSpPr/>
            <p:nvPr/>
          </p:nvSpPr>
          <p:spPr>
            <a:xfrm>
              <a:off x="1312498" y="5481008"/>
              <a:ext cx="862009" cy="657211"/>
            </a:xfrm>
            <a:prstGeom prst="rect">
              <a:avLst/>
            </a:prstGeom>
          </p:spPr>
          <p:txBody>
            <a:bodyPr wrap="none">
              <a:spAutoFit/>
            </a:bodyPr>
            <a:lstStyle/>
            <a:p>
              <a:pPr algn="ctr">
                <a:lnSpc>
                  <a:spcPct val="80000"/>
                </a:lnSpc>
              </a:pPr>
              <a:r>
                <a:rPr lang="en-US" sz="1400" dirty="0" smtClean="0">
                  <a:solidFill>
                    <a:schemeClr val="accent1"/>
                  </a:solidFill>
                  <a:latin typeface="Calibri"/>
                  <a:cs typeface="Calibri"/>
                </a:rPr>
                <a:t>INT</a:t>
              </a:r>
              <a:endParaRPr lang="en-US" dirty="0">
                <a:solidFill>
                  <a:schemeClr val="accent1"/>
                </a:solidFill>
                <a:latin typeface="Calibri"/>
                <a:cs typeface="Calibri"/>
              </a:endParaRPr>
            </a:p>
          </p:txBody>
        </p:sp>
        <p:grpSp>
          <p:nvGrpSpPr>
            <p:cNvPr id="132" name="Group 131"/>
            <p:cNvGrpSpPr/>
            <p:nvPr/>
          </p:nvGrpSpPr>
          <p:grpSpPr>
            <a:xfrm>
              <a:off x="1305505" y="4714527"/>
              <a:ext cx="855016" cy="689757"/>
              <a:chOff x="3952151" y="4018752"/>
              <a:chExt cx="855016" cy="689757"/>
            </a:xfrm>
          </p:grpSpPr>
          <p:pic>
            <p:nvPicPr>
              <p:cNvPr id="133" name="Picture 132"/>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952151" y="4018752"/>
                <a:ext cx="465471" cy="689757"/>
              </a:xfrm>
              <a:prstGeom prst="rect">
                <a:avLst/>
              </a:prstGeom>
            </p:spPr>
          </p:pic>
          <p:pic>
            <p:nvPicPr>
              <p:cNvPr id="134" name="Picture 133"/>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grpSp>
      <p:grpSp>
        <p:nvGrpSpPr>
          <p:cNvPr id="60" name="Group 59"/>
          <p:cNvGrpSpPr/>
          <p:nvPr/>
        </p:nvGrpSpPr>
        <p:grpSpPr>
          <a:xfrm>
            <a:off x="4094779" y="2282342"/>
            <a:ext cx="1135790" cy="447495"/>
            <a:chOff x="3797559" y="3025570"/>
            <a:chExt cx="1135790" cy="596108"/>
          </a:xfrm>
        </p:grpSpPr>
        <p:pic>
          <p:nvPicPr>
            <p:cNvPr id="1052" name="Picture 28"/>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422351" y="3025570"/>
              <a:ext cx="510998" cy="5961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0" name="TextBox 79"/>
            <p:cNvSpPr txBox="1"/>
            <p:nvPr/>
          </p:nvSpPr>
          <p:spPr>
            <a:xfrm>
              <a:off x="3797559" y="3090000"/>
              <a:ext cx="652263" cy="457822"/>
            </a:xfrm>
            <a:prstGeom prst="rect">
              <a:avLst/>
            </a:prstGeom>
            <a:noFill/>
          </p:spPr>
          <p:txBody>
            <a:bodyPr wrap="square" rtlCol="0">
              <a:spAutoFit/>
            </a:bodyPr>
            <a:lstStyle/>
            <a:p>
              <a:pPr algn="ctr">
                <a:lnSpc>
                  <a:spcPct val="80000"/>
                </a:lnSpc>
              </a:pPr>
              <a:r>
                <a:rPr lang="en-US" sz="1000" dirty="0" smtClean="0">
                  <a:solidFill>
                    <a:schemeClr val="bg1"/>
                  </a:solidFill>
                </a:rPr>
                <a:t>Stage Artifacts</a:t>
              </a:r>
              <a:endParaRPr lang="en-US" sz="1000" dirty="0">
                <a:solidFill>
                  <a:schemeClr val="bg1"/>
                </a:solidFill>
              </a:endParaRPr>
            </a:p>
          </p:txBody>
        </p:sp>
      </p:grpSp>
      <p:grpSp>
        <p:nvGrpSpPr>
          <p:cNvPr id="23" name="Group 22"/>
          <p:cNvGrpSpPr/>
          <p:nvPr/>
        </p:nvGrpSpPr>
        <p:grpSpPr>
          <a:xfrm>
            <a:off x="3040863" y="3723443"/>
            <a:ext cx="1077631" cy="904625"/>
            <a:chOff x="2976667" y="5069140"/>
            <a:chExt cx="1077631" cy="1205050"/>
          </a:xfrm>
        </p:grpSpPr>
        <p:grpSp>
          <p:nvGrpSpPr>
            <p:cNvPr id="136" name="Group 135"/>
            <p:cNvGrpSpPr/>
            <p:nvPr/>
          </p:nvGrpSpPr>
          <p:grpSpPr>
            <a:xfrm>
              <a:off x="3423995" y="5444432"/>
              <a:ext cx="492443" cy="829758"/>
              <a:chOff x="1228901" y="4714527"/>
              <a:chExt cx="962245" cy="1505777"/>
            </a:xfrm>
          </p:grpSpPr>
          <p:sp>
            <p:nvSpPr>
              <p:cNvPr id="137" name="Rectangle 136"/>
              <p:cNvSpPr/>
              <p:nvPr/>
            </p:nvSpPr>
            <p:spPr>
              <a:xfrm>
                <a:off x="1228901" y="5563092"/>
                <a:ext cx="962245" cy="657212"/>
              </a:xfrm>
              <a:prstGeom prst="rect">
                <a:avLst/>
              </a:prstGeom>
            </p:spPr>
            <p:txBody>
              <a:bodyPr wrap="none">
                <a:spAutoFit/>
              </a:bodyPr>
              <a:lstStyle/>
              <a:p>
                <a:pPr algn="ctr">
                  <a:lnSpc>
                    <a:spcPct val="80000"/>
                  </a:lnSpc>
                </a:pPr>
                <a:r>
                  <a:rPr lang="en-US" sz="1400" dirty="0" smtClean="0">
                    <a:solidFill>
                      <a:schemeClr val="accent1"/>
                    </a:solidFill>
                    <a:latin typeface="Calibri"/>
                    <a:cs typeface="Calibri"/>
                  </a:rPr>
                  <a:t>UAT</a:t>
                </a:r>
                <a:endParaRPr lang="en-US" dirty="0">
                  <a:solidFill>
                    <a:schemeClr val="accent1"/>
                  </a:solidFill>
                  <a:latin typeface="Calibri"/>
                  <a:cs typeface="Calibri"/>
                </a:endParaRPr>
              </a:p>
            </p:txBody>
          </p:sp>
          <p:grpSp>
            <p:nvGrpSpPr>
              <p:cNvPr id="138" name="Group 137"/>
              <p:cNvGrpSpPr/>
              <p:nvPr/>
            </p:nvGrpSpPr>
            <p:grpSpPr>
              <a:xfrm>
                <a:off x="1305505" y="4714527"/>
                <a:ext cx="855016" cy="689757"/>
                <a:chOff x="3952151" y="4018752"/>
                <a:chExt cx="855016" cy="689757"/>
              </a:xfrm>
            </p:grpSpPr>
            <p:pic>
              <p:nvPicPr>
                <p:cNvPr id="139" name="Picture 138"/>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952151" y="4018752"/>
                  <a:ext cx="465471" cy="689757"/>
                </a:xfrm>
                <a:prstGeom prst="rect">
                  <a:avLst/>
                </a:prstGeom>
              </p:spPr>
            </p:pic>
            <p:pic>
              <p:nvPicPr>
                <p:cNvPr id="140" name="Picture 139"/>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grpSp>
        <p:grpSp>
          <p:nvGrpSpPr>
            <p:cNvPr id="47" name="Group 46"/>
            <p:cNvGrpSpPr/>
            <p:nvPr/>
          </p:nvGrpSpPr>
          <p:grpSpPr>
            <a:xfrm>
              <a:off x="2976667" y="5069140"/>
              <a:ext cx="1077631" cy="842113"/>
              <a:chOff x="2678526" y="5069139"/>
              <a:chExt cx="1077631" cy="842113"/>
            </a:xfrm>
          </p:grpSpPr>
          <p:grpSp>
            <p:nvGrpSpPr>
              <p:cNvPr id="98" name="Group 97"/>
              <p:cNvGrpSpPr/>
              <p:nvPr/>
            </p:nvGrpSpPr>
            <p:grpSpPr>
              <a:xfrm>
                <a:off x="2678526" y="5500413"/>
                <a:ext cx="623396" cy="410839"/>
                <a:chOff x="6606859" y="2980422"/>
                <a:chExt cx="623396" cy="410839"/>
              </a:xfrm>
            </p:grpSpPr>
            <p:pic>
              <p:nvPicPr>
                <p:cNvPr id="99" name="Picture 21"/>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10393" r="12991"/>
                <a:stretch/>
              </p:blipFill>
              <p:spPr bwMode="auto">
                <a:xfrm>
                  <a:off x="7051635" y="3193565"/>
                  <a:ext cx="151467" cy="1976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0" name="TextBox 99"/>
                <p:cNvSpPr txBox="1"/>
                <p:nvPr/>
              </p:nvSpPr>
              <p:spPr>
                <a:xfrm>
                  <a:off x="6606859" y="2980422"/>
                  <a:ext cx="623396" cy="390857"/>
                </a:xfrm>
                <a:prstGeom prst="rect">
                  <a:avLst/>
                </a:prstGeom>
                <a:noFill/>
              </p:spPr>
              <p:txBody>
                <a:bodyPr wrap="square" rtlCol="0">
                  <a:spAutoFit/>
                </a:bodyPr>
                <a:lstStyle/>
                <a:p>
                  <a:pPr>
                    <a:lnSpc>
                      <a:spcPct val="80000"/>
                    </a:lnSpc>
                  </a:pPr>
                  <a:r>
                    <a:rPr lang="en-US" sz="800" b="1" dirty="0" err="1" smtClean="0">
                      <a:solidFill>
                        <a:schemeClr val="bg1"/>
                      </a:solidFill>
                    </a:rPr>
                    <a:t>Env</a:t>
                  </a:r>
                  <a:endParaRPr lang="en-US" sz="800" b="1" dirty="0" smtClean="0">
                    <a:solidFill>
                      <a:schemeClr val="bg1"/>
                    </a:solidFill>
                  </a:endParaRPr>
                </a:p>
                <a:p>
                  <a:pPr>
                    <a:lnSpc>
                      <a:spcPct val="80000"/>
                    </a:lnSpc>
                  </a:pPr>
                  <a:r>
                    <a:rPr lang="en-US" sz="800" b="1" dirty="0" err="1" smtClean="0">
                      <a:solidFill>
                        <a:schemeClr val="bg1"/>
                      </a:solidFill>
                    </a:rPr>
                    <a:t>Config</a:t>
                  </a:r>
                  <a:endParaRPr lang="en-US" sz="800" b="1" dirty="0">
                    <a:solidFill>
                      <a:schemeClr val="bg1"/>
                    </a:solidFill>
                  </a:endParaRPr>
                </a:p>
              </p:txBody>
            </p:sp>
          </p:grpSp>
          <p:grpSp>
            <p:nvGrpSpPr>
              <p:cNvPr id="34" name="Group 33"/>
              <p:cNvGrpSpPr/>
              <p:nvPr/>
            </p:nvGrpSpPr>
            <p:grpSpPr>
              <a:xfrm>
                <a:off x="2793380" y="5069139"/>
                <a:ext cx="962777" cy="525694"/>
                <a:chOff x="2793380" y="5069139"/>
                <a:chExt cx="962777" cy="525694"/>
              </a:xfrm>
            </p:grpSpPr>
            <p:pic>
              <p:nvPicPr>
                <p:cNvPr id="1058" name="Picture 34"/>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3439553" y="5332896"/>
                  <a:ext cx="292100" cy="261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7" name="TextBox 86"/>
                <p:cNvSpPr txBox="1"/>
                <p:nvPr/>
              </p:nvSpPr>
              <p:spPr>
                <a:xfrm>
                  <a:off x="2793380" y="5069139"/>
                  <a:ext cx="962777" cy="254193"/>
                </a:xfrm>
                <a:prstGeom prst="rect">
                  <a:avLst/>
                </a:prstGeom>
                <a:noFill/>
              </p:spPr>
              <p:txBody>
                <a:bodyPr wrap="square" rtlCol="0">
                  <a:spAutoFit/>
                </a:bodyPr>
                <a:lstStyle/>
                <a:p>
                  <a:pPr algn="ctr">
                    <a:lnSpc>
                      <a:spcPct val="80000"/>
                    </a:lnSpc>
                  </a:pPr>
                  <a:r>
                    <a:rPr lang="en-US" sz="800" b="1" dirty="0" smtClean="0">
                      <a:solidFill>
                        <a:schemeClr val="bg1"/>
                      </a:solidFill>
                    </a:rPr>
                    <a:t>Deployment</a:t>
                  </a:r>
                  <a:endParaRPr lang="en-US" sz="800" b="1" dirty="0">
                    <a:solidFill>
                      <a:schemeClr val="bg1"/>
                    </a:solidFill>
                  </a:endParaRPr>
                </a:p>
              </p:txBody>
            </p:sp>
          </p:grpSp>
        </p:grpSp>
      </p:grpSp>
      <p:grpSp>
        <p:nvGrpSpPr>
          <p:cNvPr id="21" name="Group 20"/>
          <p:cNvGrpSpPr/>
          <p:nvPr/>
        </p:nvGrpSpPr>
        <p:grpSpPr>
          <a:xfrm>
            <a:off x="4728620" y="3724022"/>
            <a:ext cx="1142446" cy="904043"/>
            <a:chOff x="4664425" y="5069912"/>
            <a:chExt cx="1142446" cy="1204275"/>
          </a:xfrm>
        </p:grpSpPr>
        <p:grpSp>
          <p:nvGrpSpPr>
            <p:cNvPr id="141" name="Group 140"/>
            <p:cNvGrpSpPr/>
            <p:nvPr/>
          </p:nvGrpSpPr>
          <p:grpSpPr>
            <a:xfrm>
              <a:off x="5094508" y="5318107"/>
              <a:ext cx="577585" cy="956080"/>
              <a:chOff x="1198416" y="4485276"/>
              <a:chExt cx="1128615" cy="1735013"/>
            </a:xfrm>
          </p:grpSpPr>
          <p:sp>
            <p:nvSpPr>
              <p:cNvPr id="142" name="Rectangle 141"/>
              <p:cNvSpPr/>
              <p:nvPr/>
            </p:nvSpPr>
            <p:spPr>
              <a:xfrm>
                <a:off x="1198416" y="5563078"/>
                <a:ext cx="1065049" cy="657211"/>
              </a:xfrm>
              <a:prstGeom prst="rect">
                <a:avLst/>
              </a:prstGeom>
            </p:spPr>
            <p:txBody>
              <a:bodyPr wrap="none">
                <a:spAutoFit/>
              </a:bodyPr>
              <a:lstStyle/>
              <a:p>
                <a:pPr algn="ctr">
                  <a:lnSpc>
                    <a:spcPct val="80000"/>
                  </a:lnSpc>
                </a:pPr>
                <a:r>
                  <a:rPr lang="en-US" sz="1400" dirty="0" smtClean="0">
                    <a:solidFill>
                      <a:schemeClr val="accent1"/>
                    </a:solidFill>
                    <a:latin typeface="Calibri"/>
                    <a:cs typeface="Calibri"/>
                  </a:rPr>
                  <a:t>PERF</a:t>
                </a:r>
                <a:endParaRPr lang="en-US" dirty="0">
                  <a:solidFill>
                    <a:schemeClr val="accent1"/>
                  </a:solidFill>
                  <a:latin typeface="Calibri"/>
                  <a:cs typeface="Calibri"/>
                </a:endParaRPr>
              </a:p>
            </p:txBody>
          </p:sp>
          <p:grpSp>
            <p:nvGrpSpPr>
              <p:cNvPr id="143" name="Group 142"/>
              <p:cNvGrpSpPr/>
              <p:nvPr/>
            </p:nvGrpSpPr>
            <p:grpSpPr>
              <a:xfrm>
                <a:off x="1305505" y="4485276"/>
                <a:ext cx="1021526" cy="936293"/>
                <a:chOff x="3952151" y="3789501"/>
                <a:chExt cx="1021526" cy="936293"/>
              </a:xfrm>
            </p:grpSpPr>
            <p:pic>
              <p:nvPicPr>
                <p:cNvPr id="146" name="Picture 145"/>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142043" y="3789501"/>
                  <a:ext cx="442090" cy="689757"/>
                </a:xfrm>
                <a:prstGeom prst="rect">
                  <a:avLst/>
                </a:prstGeom>
              </p:spPr>
            </p:pic>
            <p:pic>
              <p:nvPicPr>
                <p:cNvPr id="147" name="Picture 146"/>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531587" y="3789501"/>
                  <a:ext cx="442090" cy="689757"/>
                </a:xfrm>
                <a:prstGeom prst="rect">
                  <a:avLst/>
                </a:prstGeom>
              </p:spPr>
            </p:pic>
            <p:pic>
              <p:nvPicPr>
                <p:cNvPr id="144" name="Picture 143"/>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952151" y="4036037"/>
                  <a:ext cx="465472" cy="689757"/>
                </a:xfrm>
                <a:prstGeom prst="rect">
                  <a:avLst/>
                </a:prstGeom>
              </p:spPr>
            </p:pic>
            <p:pic>
              <p:nvPicPr>
                <p:cNvPr id="145" name="Picture 14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grpSp>
        <p:grpSp>
          <p:nvGrpSpPr>
            <p:cNvPr id="48" name="Group 47"/>
            <p:cNvGrpSpPr/>
            <p:nvPr/>
          </p:nvGrpSpPr>
          <p:grpSpPr>
            <a:xfrm>
              <a:off x="4664425" y="5069912"/>
              <a:ext cx="1142446" cy="823623"/>
              <a:chOff x="4366285" y="5069911"/>
              <a:chExt cx="1142446" cy="823623"/>
            </a:xfrm>
          </p:grpSpPr>
          <p:grpSp>
            <p:nvGrpSpPr>
              <p:cNvPr id="101" name="Group 100"/>
              <p:cNvGrpSpPr/>
              <p:nvPr/>
            </p:nvGrpSpPr>
            <p:grpSpPr>
              <a:xfrm>
                <a:off x="4366285" y="5493541"/>
                <a:ext cx="623396" cy="399993"/>
                <a:chOff x="6586238" y="2991268"/>
                <a:chExt cx="623396" cy="399993"/>
              </a:xfrm>
            </p:grpSpPr>
            <p:pic>
              <p:nvPicPr>
                <p:cNvPr id="102" name="Picture 21"/>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10393" r="12991"/>
                <a:stretch/>
              </p:blipFill>
              <p:spPr bwMode="auto">
                <a:xfrm>
                  <a:off x="7051635" y="3193565"/>
                  <a:ext cx="151467" cy="1976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3" name="TextBox 102"/>
                <p:cNvSpPr txBox="1"/>
                <p:nvPr/>
              </p:nvSpPr>
              <p:spPr>
                <a:xfrm>
                  <a:off x="6586238" y="2991268"/>
                  <a:ext cx="623396" cy="390857"/>
                </a:xfrm>
                <a:prstGeom prst="rect">
                  <a:avLst/>
                </a:prstGeom>
                <a:noFill/>
              </p:spPr>
              <p:txBody>
                <a:bodyPr wrap="square" rtlCol="0">
                  <a:spAutoFit/>
                </a:bodyPr>
                <a:lstStyle/>
                <a:p>
                  <a:pPr>
                    <a:lnSpc>
                      <a:spcPct val="80000"/>
                    </a:lnSpc>
                  </a:pPr>
                  <a:r>
                    <a:rPr lang="en-US" sz="800" b="1" dirty="0" err="1" smtClean="0">
                      <a:solidFill>
                        <a:schemeClr val="bg1"/>
                      </a:solidFill>
                    </a:rPr>
                    <a:t>Env</a:t>
                  </a:r>
                  <a:endParaRPr lang="en-US" sz="800" b="1" dirty="0" smtClean="0">
                    <a:solidFill>
                      <a:schemeClr val="bg1"/>
                    </a:solidFill>
                  </a:endParaRPr>
                </a:p>
                <a:p>
                  <a:pPr>
                    <a:lnSpc>
                      <a:spcPct val="80000"/>
                    </a:lnSpc>
                  </a:pPr>
                  <a:r>
                    <a:rPr lang="en-US" sz="800" b="1" dirty="0" err="1" smtClean="0">
                      <a:solidFill>
                        <a:schemeClr val="bg1"/>
                      </a:solidFill>
                    </a:rPr>
                    <a:t>Config</a:t>
                  </a:r>
                  <a:endParaRPr lang="en-US" sz="800" b="1" dirty="0">
                    <a:solidFill>
                      <a:schemeClr val="bg1"/>
                    </a:solidFill>
                  </a:endParaRPr>
                </a:p>
              </p:txBody>
            </p:sp>
          </p:grpSp>
          <p:grpSp>
            <p:nvGrpSpPr>
              <p:cNvPr id="36" name="Group 35"/>
              <p:cNvGrpSpPr/>
              <p:nvPr/>
            </p:nvGrpSpPr>
            <p:grpSpPr>
              <a:xfrm>
                <a:off x="4571154" y="5069911"/>
                <a:ext cx="937577" cy="486268"/>
                <a:chOff x="4571154" y="5069911"/>
                <a:chExt cx="937577" cy="486268"/>
              </a:xfrm>
            </p:grpSpPr>
            <p:pic>
              <p:nvPicPr>
                <p:cNvPr id="1059" name="Picture 35"/>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5216631" y="5294242"/>
                  <a:ext cx="292100" cy="261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8" name="TextBox 87"/>
                <p:cNvSpPr txBox="1"/>
                <p:nvPr/>
              </p:nvSpPr>
              <p:spPr>
                <a:xfrm>
                  <a:off x="4571154" y="5069911"/>
                  <a:ext cx="867324" cy="254192"/>
                </a:xfrm>
                <a:prstGeom prst="rect">
                  <a:avLst/>
                </a:prstGeom>
                <a:noFill/>
              </p:spPr>
              <p:txBody>
                <a:bodyPr wrap="square" rtlCol="0">
                  <a:spAutoFit/>
                </a:bodyPr>
                <a:lstStyle/>
                <a:p>
                  <a:pPr algn="ctr">
                    <a:lnSpc>
                      <a:spcPct val="80000"/>
                    </a:lnSpc>
                  </a:pPr>
                  <a:r>
                    <a:rPr lang="en-US" sz="800" b="1" dirty="0" smtClean="0">
                      <a:solidFill>
                        <a:schemeClr val="bg1"/>
                      </a:solidFill>
                    </a:rPr>
                    <a:t>Deployment</a:t>
                  </a:r>
                  <a:endParaRPr lang="en-US" sz="800" b="1" dirty="0">
                    <a:solidFill>
                      <a:schemeClr val="bg1"/>
                    </a:solidFill>
                  </a:endParaRPr>
                </a:p>
              </p:txBody>
            </p:sp>
          </p:grpSp>
        </p:grpSp>
      </p:grpSp>
      <p:grpSp>
        <p:nvGrpSpPr>
          <p:cNvPr id="20" name="Group 19"/>
          <p:cNvGrpSpPr/>
          <p:nvPr/>
        </p:nvGrpSpPr>
        <p:grpSpPr>
          <a:xfrm>
            <a:off x="6404873" y="3730148"/>
            <a:ext cx="1168946" cy="901940"/>
            <a:chOff x="6340678" y="5078077"/>
            <a:chExt cx="1168946" cy="1201474"/>
          </a:xfrm>
        </p:grpSpPr>
        <p:grpSp>
          <p:nvGrpSpPr>
            <p:cNvPr id="148" name="Group 147"/>
            <p:cNvGrpSpPr/>
            <p:nvPr/>
          </p:nvGrpSpPr>
          <p:grpSpPr>
            <a:xfrm>
              <a:off x="6769362" y="5318105"/>
              <a:ext cx="604227" cy="961446"/>
              <a:chOff x="1199581" y="4485276"/>
              <a:chExt cx="1180673" cy="1744752"/>
            </a:xfrm>
          </p:grpSpPr>
          <p:sp>
            <p:nvSpPr>
              <p:cNvPr id="149" name="Rectangle 148"/>
              <p:cNvSpPr/>
              <p:nvPr/>
            </p:nvSpPr>
            <p:spPr>
              <a:xfrm>
                <a:off x="1199581" y="5572817"/>
                <a:ext cx="1180673" cy="657211"/>
              </a:xfrm>
              <a:prstGeom prst="rect">
                <a:avLst/>
              </a:prstGeom>
            </p:spPr>
            <p:txBody>
              <a:bodyPr wrap="none">
                <a:spAutoFit/>
              </a:bodyPr>
              <a:lstStyle/>
              <a:p>
                <a:pPr algn="ctr">
                  <a:lnSpc>
                    <a:spcPct val="80000"/>
                  </a:lnSpc>
                </a:pPr>
                <a:r>
                  <a:rPr lang="en-US" sz="1400" dirty="0" smtClean="0">
                    <a:solidFill>
                      <a:schemeClr val="accent1"/>
                    </a:solidFill>
                    <a:latin typeface="Calibri"/>
                    <a:cs typeface="Calibri"/>
                  </a:rPr>
                  <a:t>PROD</a:t>
                </a:r>
                <a:endParaRPr lang="en-US" dirty="0">
                  <a:solidFill>
                    <a:schemeClr val="accent1"/>
                  </a:solidFill>
                  <a:latin typeface="Calibri"/>
                  <a:cs typeface="Calibri"/>
                </a:endParaRPr>
              </a:p>
            </p:txBody>
          </p:sp>
          <p:grpSp>
            <p:nvGrpSpPr>
              <p:cNvPr id="150" name="Group 149"/>
              <p:cNvGrpSpPr/>
              <p:nvPr/>
            </p:nvGrpSpPr>
            <p:grpSpPr>
              <a:xfrm>
                <a:off x="1305505" y="4485276"/>
                <a:ext cx="1021526" cy="936293"/>
                <a:chOff x="3952151" y="3789501"/>
                <a:chExt cx="1021526" cy="936293"/>
              </a:xfrm>
            </p:grpSpPr>
            <p:pic>
              <p:nvPicPr>
                <p:cNvPr id="151" name="Picture 150"/>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142043" y="3789501"/>
                  <a:ext cx="442090" cy="689757"/>
                </a:xfrm>
                <a:prstGeom prst="rect">
                  <a:avLst/>
                </a:prstGeom>
              </p:spPr>
            </p:pic>
            <p:pic>
              <p:nvPicPr>
                <p:cNvPr id="152" name="Picture 151"/>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531587" y="3789501"/>
                  <a:ext cx="442090" cy="689757"/>
                </a:xfrm>
                <a:prstGeom prst="rect">
                  <a:avLst/>
                </a:prstGeom>
              </p:spPr>
            </p:pic>
            <p:pic>
              <p:nvPicPr>
                <p:cNvPr id="153" name="Picture 152"/>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952151" y="4036037"/>
                  <a:ext cx="465472" cy="689757"/>
                </a:xfrm>
                <a:prstGeom prst="rect">
                  <a:avLst/>
                </a:prstGeom>
              </p:spPr>
            </p:pic>
            <p:pic>
              <p:nvPicPr>
                <p:cNvPr id="154" name="Picture 153"/>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grpSp>
        <p:grpSp>
          <p:nvGrpSpPr>
            <p:cNvPr id="52" name="Group 51"/>
            <p:cNvGrpSpPr/>
            <p:nvPr/>
          </p:nvGrpSpPr>
          <p:grpSpPr>
            <a:xfrm>
              <a:off x="6340678" y="5078077"/>
              <a:ext cx="1168946" cy="836779"/>
              <a:chOff x="6042537" y="5078077"/>
              <a:chExt cx="1168946" cy="836779"/>
            </a:xfrm>
          </p:grpSpPr>
          <p:grpSp>
            <p:nvGrpSpPr>
              <p:cNvPr id="104" name="Group 103"/>
              <p:cNvGrpSpPr/>
              <p:nvPr/>
            </p:nvGrpSpPr>
            <p:grpSpPr>
              <a:xfrm>
                <a:off x="6042537" y="5479965"/>
                <a:ext cx="623396" cy="434891"/>
                <a:chOff x="6622951" y="2956370"/>
                <a:chExt cx="623396" cy="434891"/>
              </a:xfrm>
            </p:grpSpPr>
            <p:pic>
              <p:nvPicPr>
                <p:cNvPr id="105" name="Picture 21"/>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10393" r="12991"/>
                <a:stretch/>
              </p:blipFill>
              <p:spPr bwMode="auto">
                <a:xfrm>
                  <a:off x="7051635" y="3193565"/>
                  <a:ext cx="151467" cy="1976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6" name="TextBox 105"/>
                <p:cNvSpPr txBox="1"/>
                <p:nvPr/>
              </p:nvSpPr>
              <p:spPr>
                <a:xfrm>
                  <a:off x="6622951" y="2956370"/>
                  <a:ext cx="623396" cy="390856"/>
                </a:xfrm>
                <a:prstGeom prst="rect">
                  <a:avLst/>
                </a:prstGeom>
                <a:noFill/>
              </p:spPr>
              <p:txBody>
                <a:bodyPr wrap="square" rtlCol="0">
                  <a:spAutoFit/>
                </a:bodyPr>
                <a:lstStyle/>
                <a:p>
                  <a:pPr>
                    <a:lnSpc>
                      <a:spcPct val="80000"/>
                    </a:lnSpc>
                  </a:pPr>
                  <a:r>
                    <a:rPr lang="en-US" sz="800" b="1" dirty="0" err="1" smtClean="0">
                      <a:solidFill>
                        <a:schemeClr val="bg1"/>
                      </a:solidFill>
                    </a:rPr>
                    <a:t>Env</a:t>
                  </a:r>
                  <a:endParaRPr lang="en-US" sz="800" b="1" dirty="0" smtClean="0">
                    <a:solidFill>
                      <a:schemeClr val="bg1"/>
                    </a:solidFill>
                  </a:endParaRPr>
                </a:p>
                <a:p>
                  <a:pPr>
                    <a:lnSpc>
                      <a:spcPct val="80000"/>
                    </a:lnSpc>
                  </a:pPr>
                  <a:r>
                    <a:rPr lang="en-US" sz="800" b="1" dirty="0" err="1" smtClean="0">
                      <a:solidFill>
                        <a:schemeClr val="bg1"/>
                      </a:solidFill>
                    </a:rPr>
                    <a:t>Config</a:t>
                  </a:r>
                  <a:endParaRPr lang="en-US" sz="800" b="1" dirty="0">
                    <a:solidFill>
                      <a:schemeClr val="bg1"/>
                    </a:solidFill>
                  </a:endParaRPr>
                </a:p>
              </p:txBody>
            </p:sp>
          </p:grpSp>
          <p:grpSp>
            <p:nvGrpSpPr>
              <p:cNvPr id="38" name="Group 37"/>
              <p:cNvGrpSpPr/>
              <p:nvPr/>
            </p:nvGrpSpPr>
            <p:grpSpPr>
              <a:xfrm>
                <a:off x="6333539" y="5078077"/>
                <a:ext cx="877944" cy="478095"/>
                <a:chOff x="6333539" y="5078077"/>
                <a:chExt cx="877944" cy="478095"/>
              </a:xfrm>
            </p:grpSpPr>
            <p:pic>
              <p:nvPicPr>
                <p:cNvPr id="1060" name="Picture 36"/>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6911526" y="5294235"/>
                  <a:ext cx="292100" cy="261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9" name="TextBox 88"/>
                <p:cNvSpPr txBox="1"/>
                <p:nvPr/>
              </p:nvSpPr>
              <p:spPr>
                <a:xfrm>
                  <a:off x="6333539" y="5078077"/>
                  <a:ext cx="877944" cy="254192"/>
                </a:xfrm>
                <a:prstGeom prst="rect">
                  <a:avLst/>
                </a:prstGeom>
                <a:noFill/>
              </p:spPr>
              <p:txBody>
                <a:bodyPr wrap="square" rtlCol="0">
                  <a:spAutoFit/>
                </a:bodyPr>
                <a:lstStyle/>
                <a:p>
                  <a:pPr>
                    <a:lnSpc>
                      <a:spcPct val="80000"/>
                    </a:lnSpc>
                  </a:pPr>
                  <a:r>
                    <a:rPr lang="en-US" sz="800" b="1" dirty="0" smtClean="0">
                      <a:solidFill>
                        <a:schemeClr val="bg1"/>
                      </a:solidFill>
                    </a:rPr>
                    <a:t>Deployment</a:t>
                  </a:r>
                  <a:endParaRPr lang="en-US" sz="800" b="1" dirty="0">
                    <a:solidFill>
                      <a:schemeClr val="bg1"/>
                    </a:solidFill>
                  </a:endParaRPr>
                </a:p>
              </p:txBody>
            </p:sp>
          </p:grpSp>
        </p:grpSp>
      </p:grpSp>
      <p:sp>
        <p:nvSpPr>
          <p:cNvPr id="8" name="Right Brace 7"/>
          <p:cNvSpPr/>
          <p:nvPr/>
        </p:nvSpPr>
        <p:spPr>
          <a:xfrm rot="5400000">
            <a:off x="4562113" y="354161"/>
            <a:ext cx="107868" cy="6728962"/>
          </a:xfrm>
          <a:prstGeom prst="rightBrace">
            <a:avLst>
              <a:gd name="adj1" fmla="val 0"/>
              <a:gd name="adj2" fmla="val 100000"/>
            </a:avLst>
          </a:prstGeom>
          <a:noFill/>
          <a:ln w="6350">
            <a:solidFill>
              <a:schemeClr val="accent1"/>
            </a:solid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sp>
        <p:nvSpPr>
          <p:cNvPr id="81" name="TextBox 80"/>
          <p:cNvSpPr txBox="1"/>
          <p:nvPr/>
        </p:nvSpPr>
        <p:spPr>
          <a:xfrm rot="20276376">
            <a:off x="2243506" y="2379392"/>
            <a:ext cx="1523487" cy="194925"/>
          </a:xfrm>
          <a:prstGeom prst="rect">
            <a:avLst/>
          </a:prstGeom>
          <a:noFill/>
        </p:spPr>
        <p:txBody>
          <a:bodyPr wrap="square" rtlCol="0">
            <a:spAutoFit/>
          </a:bodyPr>
          <a:lstStyle/>
          <a:p>
            <a:pPr algn="ctr">
              <a:lnSpc>
                <a:spcPct val="80000"/>
              </a:lnSpc>
            </a:pPr>
            <a:r>
              <a:rPr lang="en-US" sz="800" dirty="0" smtClean="0">
                <a:solidFill>
                  <a:schemeClr val="accent1"/>
                </a:solidFill>
              </a:rPr>
              <a:t>Run Deployment Processes</a:t>
            </a:r>
            <a:endParaRPr lang="en-US" sz="800" dirty="0">
              <a:solidFill>
                <a:schemeClr val="accent1"/>
              </a:solidFill>
            </a:endParaRPr>
          </a:p>
        </p:txBody>
      </p:sp>
      <p:grpSp>
        <p:nvGrpSpPr>
          <p:cNvPr id="42" name="Group 41"/>
          <p:cNvGrpSpPr/>
          <p:nvPr/>
        </p:nvGrpSpPr>
        <p:grpSpPr>
          <a:xfrm>
            <a:off x="1307762" y="3129259"/>
            <a:ext cx="1254173" cy="538992"/>
            <a:chOff x="954323" y="4333040"/>
            <a:chExt cx="1254173" cy="717991"/>
          </a:xfrm>
        </p:grpSpPr>
        <p:sp>
          <p:nvSpPr>
            <p:cNvPr id="56" name="Right Arrow 55"/>
            <p:cNvSpPr/>
            <p:nvPr/>
          </p:nvSpPr>
          <p:spPr>
            <a:xfrm>
              <a:off x="1751296" y="4487532"/>
              <a:ext cx="457200" cy="182512"/>
            </a:xfrm>
            <a:prstGeom prst="rightArrow">
              <a:avLst>
                <a:gd name="adj1" fmla="val 100000"/>
                <a:gd name="adj2" fmla="val 50000"/>
              </a:avLst>
            </a:prstGeom>
            <a:solidFill>
              <a:schemeClr val="accent4"/>
            </a:solidFill>
            <a:ln w="6350">
              <a:no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grpSp>
          <p:nvGrpSpPr>
            <p:cNvPr id="22" name="Group 21"/>
            <p:cNvGrpSpPr/>
            <p:nvPr/>
          </p:nvGrpSpPr>
          <p:grpSpPr>
            <a:xfrm>
              <a:off x="954323" y="4333040"/>
              <a:ext cx="857777" cy="717991"/>
              <a:chOff x="954323" y="4333040"/>
              <a:chExt cx="857777" cy="717991"/>
            </a:xfrm>
          </p:grpSpPr>
          <p:pic>
            <p:nvPicPr>
              <p:cNvPr id="1041"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4498" y="4333040"/>
                <a:ext cx="729527" cy="457200"/>
              </a:xfrm>
              <a:prstGeom prst="rect">
                <a:avLst/>
              </a:prstGeom>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p:cNvSpPr txBox="1"/>
              <p:nvPr/>
            </p:nvSpPr>
            <p:spPr>
              <a:xfrm>
                <a:off x="954323" y="4344420"/>
                <a:ext cx="857777" cy="457821"/>
              </a:xfrm>
              <a:prstGeom prst="rect">
                <a:avLst/>
              </a:prstGeom>
              <a:noFill/>
            </p:spPr>
            <p:txBody>
              <a:bodyPr wrap="square" rtlCol="0">
                <a:spAutoFit/>
              </a:bodyPr>
              <a:lstStyle/>
              <a:p>
                <a:pPr>
                  <a:lnSpc>
                    <a:spcPct val="80000"/>
                  </a:lnSpc>
                </a:pPr>
                <a:r>
                  <a:rPr lang="en-US" sz="1000" b="1" dirty="0" smtClean="0">
                    <a:solidFill>
                      <a:schemeClr val="tx2"/>
                    </a:solidFill>
                  </a:rPr>
                  <a:t>Pre Deploy </a:t>
                </a:r>
              </a:p>
              <a:p>
                <a:pPr>
                  <a:lnSpc>
                    <a:spcPct val="80000"/>
                  </a:lnSpc>
                </a:pPr>
                <a:r>
                  <a:rPr lang="en-US" sz="1000" b="1" dirty="0" smtClean="0">
                    <a:solidFill>
                      <a:schemeClr val="tx2"/>
                    </a:solidFill>
                  </a:rPr>
                  <a:t>Verification</a:t>
                </a:r>
                <a:endParaRPr lang="en-US" sz="1000" b="1" dirty="0">
                  <a:solidFill>
                    <a:schemeClr val="tx2"/>
                  </a:solidFill>
                </a:endParaRPr>
              </a:p>
            </p:txBody>
          </p:sp>
          <p:sp>
            <p:nvSpPr>
              <p:cNvPr id="82" name="TextBox 81"/>
              <p:cNvSpPr txBox="1"/>
              <p:nvPr/>
            </p:nvSpPr>
            <p:spPr>
              <a:xfrm>
                <a:off x="1071515" y="4791373"/>
                <a:ext cx="530516" cy="259658"/>
              </a:xfrm>
              <a:prstGeom prst="rect">
                <a:avLst/>
              </a:prstGeom>
              <a:noFill/>
            </p:spPr>
            <p:txBody>
              <a:bodyPr wrap="square" rtlCol="0">
                <a:spAutoFit/>
              </a:bodyPr>
              <a:lstStyle/>
              <a:p>
                <a:pPr>
                  <a:lnSpc>
                    <a:spcPct val="80000"/>
                  </a:lnSpc>
                </a:pPr>
                <a:r>
                  <a:rPr lang="en-US" sz="800" dirty="0" smtClean="0">
                    <a:solidFill>
                      <a:schemeClr val="bg1"/>
                    </a:solidFill>
                  </a:rPr>
                  <a:t>STEP 1</a:t>
                </a:r>
                <a:endParaRPr lang="en-US" sz="800" dirty="0">
                  <a:solidFill>
                    <a:schemeClr val="bg1"/>
                  </a:solidFill>
                </a:endParaRPr>
              </a:p>
            </p:txBody>
          </p:sp>
        </p:grpSp>
      </p:grpSp>
      <p:grpSp>
        <p:nvGrpSpPr>
          <p:cNvPr id="29" name="Group 28"/>
          <p:cNvGrpSpPr/>
          <p:nvPr/>
        </p:nvGrpSpPr>
        <p:grpSpPr>
          <a:xfrm>
            <a:off x="3774793" y="3127967"/>
            <a:ext cx="1558422" cy="544703"/>
            <a:chOff x="3421354" y="4331319"/>
            <a:chExt cx="1558422" cy="725599"/>
          </a:xfrm>
        </p:grpSpPr>
        <p:pic>
          <p:nvPicPr>
            <p:cNvPr id="1043"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9135" y="4334335"/>
              <a:ext cx="1470641" cy="457200"/>
            </a:xfrm>
            <a:prstGeom prst="rect">
              <a:avLst/>
            </a:prstGeom>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6" name="TextBox 65"/>
            <p:cNvSpPr txBox="1"/>
            <p:nvPr/>
          </p:nvSpPr>
          <p:spPr>
            <a:xfrm>
              <a:off x="3586987" y="4331319"/>
              <a:ext cx="1310736" cy="457821"/>
            </a:xfrm>
            <a:prstGeom prst="rect">
              <a:avLst/>
            </a:prstGeom>
            <a:noFill/>
          </p:spPr>
          <p:txBody>
            <a:bodyPr wrap="square" rtlCol="0">
              <a:spAutoFit/>
            </a:bodyPr>
            <a:lstStyle/>
            <a:p>
              <a:pPr algn="ctr">
                <a:lnSpc>
                  <a:spcPct val="80000"/>
                </a:lnSpc>
              </a:pPr>
              <a:r>
                <a:rPr lang="en-US" sz="1000" b="1" dirty="0" smtClean="0">
                  <a:solidFill>
                    <a:schemeClr val="tx2"/>
                  </a:solidFill>
                </a:rPr>
                <a:t>Deploy </a:t>
              </a:r>
            </a:p>
            <a:p>
              <a:pPr algn="ctr">
                <a:lnSpc>
                  <a:spcPct val="80000"/>
                </a:lnSpc>
              </a:pPr>
              <a:r>
                <a:rPr lang="en-US" sz="1000" b="1" dirty="0" smtClean="0">
                  <a:solidFill>
                    <a:schemeClr val="tx2"/>
                  </a:solidFill>
                </a:rPr>
                <a:t>Jetty/WAS App</a:t>
              </a:r>
              <a:endParaRPr lang="en-US" sz="1000" b="1" dirty="0">
                <a:solidFill>
                  <a:schemeClr val="tx2"/>
                </a:solidFill>
              </a:endParaRPr>
            </a:p>
          </p:txBody>
        </p:sp>
        <p:sp>
          <p:nvSpPr>
            <p:cNvPr id="83" name="TextBox 82"/>
            <p:cNvSpPr txBox="1"/>
            <p:nvPr/>
          </p:nvSpPr>
          <p:spPr>
            <a:xfrm>
              <a:off x="3421354" y="4797258"/>
              <a:ext cx="1548005" cy="259660"/>
            </a:xfrm>
            <a:prstGeom prst="rect">
              <a:avLst/>
            </a:prstGeom>
            <a:noFill/>
          </p:spPr>
          <p:txBody>
            <a:bodyPr wrap="square" rtlCol="0">
              <a:spAutoFit/>
            </a:bodyPr>
            <a:lstStyle/>
            <a:p>
              <a:pPr algn="ctr">
                <a:lnSpc>
                  <a:spcPct val="80000"/>
                </a:lnSpc>
              </a:pPr>
              <a:r>
                <a:rPr lang="en-US" sz="800" dirty="0" smtClean="0">
                  <a:solidFill>
                    <a:schemeClr val="bg1"/>
                  </a:solidFill>
                </a:rPr>
                <a:t>STEP 3</a:t>
              </a:r>
              <a:endParaRPr lang="en-US" sz="800" dirty="0">
                <a:solidFill>
                  <a:schemeClr val="bg1"/>
                </a:solidFill>
              </a:endParaRPr>
            </a:p>
          </p:txBody>
        </p:sp>
      </p:grpSp>
      <p:grpSp>
        <p:nvGrpSpPr>
          <p:cNvPr id="30" name="Group 29"/>
          <p:cNvGrpSpPr/>
          <p:nvPr/>
        </p:nvGrpSpPr>
        <p:grpSpPr>
          <a:xfrm>
            <a:off x="5843247" y="3133541"/>
            <a:ext cx="760984" cy="548075"/>
            <a:chOff x="5489808" y="4338744"/>
            <a:chExt cx="760984" cy="730090"/>
          </a:xfrm>
        </p:grpSpPr>
        <p:pic>
          <p:nvPicPr>
            <p:cNvPr id="1042"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42538" y="4352090"/>
              <a:ext cx="688057" cy="457200"/>
            </a:xfrm>
            <a:prstGeom prst="rect">
              <a:avLst/>
            </a:prstGeom>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7" name="TextBox 66"/>
            <p:cNvSpPr txBox="1"/>
            <p:nvPr/>
          </p:nvSpPr>
          <p:spPr>
            <a:xfrm>
              <a:off x="5534309" y="4338744"/>
              <a:ext cx="708253" cy="457821"/>
            </a:xfrm>
            <a:prstGeom prst="rect">
              <a:avLst/>
            </a:prstGeom>
            <a:noFill/>
          </p:spPr>
          <p:txBody>
            <a:bodyPr wrap="square" rtlCol="0">
              <a:spAutoFit/>
            </a:bodyPr>
            <a:lstStyle/>
            <a:p>
              <a:pPr algn="ctr">
                <a:lnSpc>
                  <a:spcPct val="80000"/>
                </a:lnSpc>
              </a:pPr>
              <a:r>
                <a:rPr lang="en-US" sz="1000" b="1" dirty="0" smtClean="0">
                  <a:solidFill>
                    <a:schemeClr val="tx2"/>
                  </a:solidFill>
                </a:rPr>
                <a:t>Deploy</a:t>
              </a:r>
            </a:p>
            <a:p>
              <a:pPr algn="ctr">
                <a:lnSpc>
                  <a:spcPct val="80000"/>
                </a:lnSpc>
              </a:pPr>
              <a:r>
                <a:rPr lang="en-US" sz="1000" b="1" dirty="0" smtClean="0">
                  <a:solidFill>
                    <a:schemeClr val="tx2"/>
                  </a:solidFill>
                </a:rPr>
                <a:t>Database</a:t>
              </a:r>
              <a:endParaRPr lang="en-US" sz="1000" b="1" dirty="0">
                <a:solidFill>
                  <a:schemeClr val="tx2"/>
                </a:solidFill>
              </a:endParaRPr>
            </a:p>
          </p:txBody>
        </p:sp>
        <p:sp>
          <p:nvSpPr>
            <p:cNvPr id="84" name="TextBox 83"/>
            <p:cNvSpPr txBox="1"/>
            <p:nvPr/>
          </p:nvSpPr>
          <p:spPr>
            <a:xfrm>
              <a:off x="5489808" y="4809176"/>
              <a:ext cx="760984" cy="259658"/>
            </a:xfrm>
            <a:prstGeom prst="rect">
              <a:avLst/>
            </a:prstGeom>
            <a:noFill/>
          </p:spPr>
          <p:txBody>
            <a:bodyPr wrap="square" rtlCol="0">
              <a:spAutoFit/>
            </a:bodyPr>
            <a:lstStyle/>
            <a:p>
              <a:pPr algn="ctr">
                <a:lnSpc>
                  <a:spcPct val="80000"/>
                </a:lnSpc>
              </a:pPr>
              <a:r>
                <a:rPr lang="en-US" sz="800" dirty="0" smtClean="0">
                  <a:solidFill>
                    <a:schemeClr val="bg1"/>
                  </a:solidFill>
                </a:rPr>
                <a:t>STEP 4</a:t>
              </a:r>
              <a:endParaRPr lang="en-US" sz="800" dirty="0">
                <a:solidFill>
                  <a:schemeClr val="bg1"/>
                </a:solidFill>
              </a:endParaRPr>
            </a:p>
          </p:txBody>
        </p:sp>
      </p:grpSp>
      <p:grpSp>
        <p:nvGrpSpPr>
          <p:cNvPr id="31" name="Group 30"/>
          <p:cNvGrpSpPr/>
          <p:nvPr/>
        </p:nvGrpSpPr>
        <p:grpSpPr>
          <a:xfrm>
            <a:off x="7114913" y="3143559"/>
            <a:ext cx="825880" cy="542429"/>
            <a:chOff x="6761474" y="4352090"/>
            <a:chExt cx="825880" cy="722570"/>
          </a:xfrm>
        </p:grpSpPr>
        <p:sp>
          <p:nvSpPr>
            <p:cNvPr id="85" name="TextBox 84"/>
            <p:cNvSpPr txBox="1"/>
            <p:nvPr/>
          </p:nvSpPr>
          <p:spPr>
            <a:xfrm>
              <a:off x="6857523" y="4815001"/>
              <a:ext cx="654209" cy="259659"/>
            </a:xfrm>
            <a:prstGeom prst="rect">
              <a:avLst/>
            </a:prstGeom>
            <a:noFill/>
          </p:spPr>
          <p:txBody>
            <a:bodyPr wrap="square" rtlCol="0">
              <a:spAutoFit/>
            </a:bodyPr>
            <a:lstStyle/>
            <a:p>
              <a:pPr algn="ctr">
                <a:lnSpc>
                  <a:spcPct val="80000"/>
                </a:lnSpc>
              </a:pPr>
              <a:r>
                <a:rPr lang="en-US" sz="800" dirty="0" smtClean="0">
                  <a:solidFill>
                    <a:schemeClr val="bg1"/>
                  </a:solidFill>
                </a:rPr>
                <a:t>STEP 5</a:t>
              </a:r>
              <a:endParaRPr lang="en-US" sz="800" dirty="0">
                <a:solidFill>
                  <a:schemeClr val="bg1"/>
                </a:solidFill>
              </a:endParaRPr>
            </a:p>
          </p:txBody>
        </p:sp>
        <p:pic>
          <p:nvPicPr>
            <p:cNvPr id="117"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0535" y="4352090"/>
              <a:ext cx="727604" cy="457200"/>
            </a:xfrm>
            <a:prstGeom prst="rect">
              <a:avLst/>
            </a:prstGeom>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8" name="TextBox 67"/>
            <p:cNvSpPr txBox="1"/>
            <p:nvPr/>
          </p:nvSpPr>
          <p:spPr>
            <a:xfrm>
              <a:off x="6761474" y="4360994"/>
              <a:ext cx="825880" cy="457821"/>
            </a:xfrm>
            <a:prstGeom prst="rect">
              <a:avLst/>
            </a:prstGeom>
            <a:noFill/>
          </p:spPr>
          <p:txBody>
            <a:bodyPr wrap="square" rtlCol="0">
              <a:spAutoFit/>
            </a:bodyPr>
            <a:lstStyle/>
            <a:p>
              <a:pPr algn="ctr">
                <a:lnSpc>
                  <a:spcPct val="80000"/>
                </a:lnSpc>
              </a:pPr>
              <a:r>
                <a:rPr lang="en-US" sz="1000" b="1" dirty="0" smtClean="0">
                  <a:solidFill>
                    <a:schemeClr val="tx2"/>
                  </a:solidFill>
                </a:rPr>
                <a:t>Post Deploy </a:t>
              </a:r>
            </a:p>
            <a:p>
              <a:pPr algn="ctr">
                <a:lnSpc>
                  <a:spcPct val="80000"/>
                </a:lnSpc>
              </a:pPr>
              <a:r>
                <a:rPr lang="en-US" sz="1000" b="1" dirty="0" smtClean="0">
                  <a:solidFill>
                    <a:schemeClr val="tx2"/>
                  </a:solidFill>
                </a:rPr>
                <a:t>Verification</a:t>
              </a:r>
              <a:endParaRPr lang="en-US" sz="1000" b="1" dirty="0">
                <a:solidFill>
                  <a:schemeClr val="tx2"/>
                </a:solidFill>
              </a:endParaRPr>
            </a:p>
          </p:txBody>
        </p:sp>
      </p:grpSp>
      <p:grpSp>
        <p:nvGrpSpPr>
          <p:cNvPr id="28" name="Group 27"/>
          <p:cNvGrpSpPr/>
          <p:nvPr/>
        </p:nvGrpSpPr>
        <p:grpSpPr>
          <a:xfrm>
            <a:off x="2560588" y="3134006"/>
            <a:ext cx="771310" cy="535838"/>
            <a:chOff x="2207149" y="4339364"/>
            <a:chExt cx="771310" cy="713789"/>
          </a:xfrm>
        </p:grpSpPr>
        <p:pic>
          <p:nvPicPr>
            <p:cNvPr id="118"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8377" y="4339364"/>
              <a:ext cx="688057" cy="457200"/>
            </a:xfrm>
            <a:prstGeom prst="rect">
              <a:avLst/>
            </a:prstGeom>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9" name="TextBox 118"/>
            <p:cNvSpPr txBox="1"/>
            <p:nvPr/>
          </p:nvSpPr>
          <p:spPr>
            <a:xfrm>
              <a:off x="2235593" y="4352090"/>
              <a:ext cx="742866" cy="457821"/>
            </a:xfrm>
            <a:prstGeom prst="rect">
              <a:avLst/>
            </a:prstGeom>
            <a:noFill/>
          </p:spPr>
          <p:txBody>
            <a:bodyPr wrap="square" rtlCol="0">
              <a:spAutoFit/>
            </a:bodyPr>
            <a:lstStyle/>
            <a:p>
              <a:pPr algn="ctr">
                <a:lnSpc>
                  <a:spcPct val="80000"/>
                </a:lnSpc>
              </a:pPr>
              <a:r>
                <a:rPr lang="en-US" sz="1000" b="1" dirty="0" smtClean="0">
                  <a:solidFill>
                    <a:schemeClr val="tx2"/>
                  </a:solidFill>
                </a:rPr>
                <a:t>Configure</a:t>
              </a:r>
              <a:br>
                <a:rPr lang="en-US" sz="1000" b="1" dirty="0" smtClean="0">
                  <a:solidFill>
                    <a:schemeClr val="tx2"/>
                  </a:solidFill>
                </a:rPr>
              </a:br>
              <a:r>
                <a:rPr lang="en-US" sz="1000" b="1" dirty="0" smtClean="0">
                  <a:solidFill>
                    <a:schemeClr val="tx2"/>
                  </a:solidFill>
                </a:rPr>
                <a:t>BigIP F5</a:t>
              </a:r>
              <a:endParaRPr lang="en-US" sz="1000" b="1" dirty="0">
                <a:solidFill>
                  <a:schemeClr val="tx2"/>
                </a:solidFill>
              </a:endParaRPr>
            </a:p>
          </p:txBody>
        </p:sp>
        <p:sp>
          <p:nvSpPr>
            <p:cNvPr id="122" name="TextBox 121"/>
            <p:cNvSpPr txBox="1"/>
            <p:nvPr/>
          </p:nvSpPr>
          <p:spPr>
            <a:xfrm>
              <a:off x="2207149" y="4793492"/>
              <a:ext cx="739285" cy="259661"/>
            </a:xfrm>
            <a:prstGeom prst="rect">
              <a:avLst/>
            </a:prstGeom>
            <a:noFill/>
          </p:spPr>
          <p:txBody>
            <a:bodyPr wrap="square" rtlCol="0">
              <a:spAutoFit/>
            </a:bodyPr>
            <a:lstStyle/>
            <a:p>
              <a:pPr algn="ctr">
                <a:lnSpc>
                  <a:spcPct val="80000"/>
                </a:lnSpc>
              </a:pPr>
              <a:r>
                <a:rPr lang="en-US" sz="800" dirty="0" smtClean="0">
                  <a:solidFill>
                    <a:schemeClr val="bg1"/>
                  </a:solidFill>
                </a:rPr>
                <a:t>STEP 2</a:t>
              </a:r>
              <a:endParaRPr lang="en-US" sz="800" dirty="0">
                <a:solidFill>
                  <a:schemeClr val="bg1"/>
                </a:solidFill>
              </a:endParaRPr>
            </a:p>
          </p:txBody>
        </p:sp>
      </p:grpSp>
      <p:grpSp>
        <p:nvGrpSpPr>
          <p:cNvPr id="46" name="Group 45"/>
          <p:cNvGrpSpPr/>
          <p:nvPr/>
        </p:nvGrpSpPr>
        <p:grpSpPr>
          <a:xfrm>
            <a:off x="1446687" y="3723439"/>
            <a:ext cx="1102097" cy="603522"/>
            <a:chOff x="1093248" y="5100668"/>
            <a:chExt cx="1102097" cy="803952"/>
          </a:xfrm>
        </p:grpSpPr>
        <p:grpSp>
          <p:nvGrpSpPr>
            <p:cNvPr id="94" name="Group 93"/>
            <p:cNvGrpSpPr/>
            <p:nvPr/>
          </p:nvGrpSpPr>
          <p:grpSpPr>
            <a:xfrm>
              <a:off x="1093248" y="5505520"/>
              <a:ext cx="653846" cy="399100"/>
              <a:chOff x="6601756" y="2992161"/>
              <a:chExt cx="653846" cy="399100"/>
            </a:xfrm>
          </p:grpSpPr>
          <p:pic>
            <p:nvPicPr>
              <p:cNvPr id="95" name="Picture 21"/>
              <p:cNvPicPr>
                <a:picLocks noChangeAspect="1" noChangeArrowheads="1"/>
              </p:cNvPicPr>
              <p:nvPr/>
            </p:nvPicPr>
            <p:blipFill rotWithShape="1">
              <a:blip r:embed="rId5">
                <a:extLst>
                  <a:ext uri="{28A0092B-C50C-407E-A947-70E740481C1C}">
                    <a14:useLocalDpi xmlns:a14="http://schemas.microsoft.com/office/drawing/2010/main" val="0"/>
                  </a:ext>
                </a:extLst>
              </a:blip>
              <a:srcRect l="10393" r="12991"/>
              <a:stretch/>
            </p:blipFill>
            <p:spPr bwMode="auto">
              <a:xfrm>
                <a:off x="7051635" y="3193565"/>
                <a:ext cx="151467" cy="1976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6" name="TextBox 95"/>
              <p:cNvSpPr txBox="1"/>
              <p:nvPr/>
            </p:nvSpPr>
            <p:spPr>
              <a:xfrm>
                <a:off x="6601756" y="2992161"/>
                <a:ext cx="653846" cy="390856"/>
              </a:xfrm>
              <a:prstGeom prst="rect">
                <a:avLst/>
              </a:prstGeom>
              <a:noFill/>
            </p:spPr>
            <p:txBody>
              <a:bodyPr wrap="square" rtlCol="0">
                <a:spAutoFit/>
              </a:bodyPr>
              <a:lstStyle/>
              <a:p>
                <a:pPr>
                  <a:lnSpc>
                    <a:spcPct val="80000"/>
                  </a:lnSpc>
                </a:pPr>
                <a:r>
                  <a:rPr lang="en-US" sz="800" b="1" dirty="0" err="1" smtClean="0">
                    <a:solidFill>
                      <a:schemeClr val="bg1"/>
                    </a:solidFill>
                  </a:rPr>
                  <a:t>Env</a:t>
                </a:r>
                <a:endParaRPr lang="en-US" sz="800" b="1" dirty="0" smtClean="0">
                  <a:solidFill>
                    <a:schemeClr val="bg1"/>
                  </a:solidFill>
                </a:endParaRPr>
              </a:p>
              <a:p>
                <a:pPr>
                  <a:lnSpc>
                    <a:spcPct val="80000"/>
                  </a:lnSpc>
                </a:pPr>
                <a:r>
                  <a:rPr lang="en-US" sz="800" b="1" dirty="0" err="1" smtClean="0">
                    <a:solidFill>
                      <a:schemeClr val="bg1"/>
                    </a:solidFill>
                  </a:rPr>
                  <a:t>Config</a:t>
                </a:r>
                <a:endParaRPr lang="en-US" sz="800" b="1" dirty="0">
                  <a:solidFill>
                    <a:schemeClr val="bg1"/>
                  </a:solidFill>
                </a:endParaRPr>
              </a:p>
            </p:txBody>
          </p:sp>
        </p:grpSp>
        <p:grpSp>
          <p:nvGrpSpPr>
            <p:cNvPr id="33" name="Group 32"/>
            <p:cNvGrpSpPr/>
            <p:nvPr/>
          </p:nvGrpSpPr>
          <p:grpSpPr>
            <a:xfrm>
              <a:off x="1330310" y="5100668"/>
              <a:ext cx="865035" cy="476645"/>
              <a:chOff x="1330310" y="5100668"/>
              <a:chExt cx="865035" cy="476645"/>
            </a:xfrm>
          </p:grpSpPr>
          <p:pic>
            <p:nvPicPr>
              <p:cNvPr id="1057" name="Picture 33"/>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1906228" y="5317109"/>
                <a:ext cx="289117" cy="2602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6" name="TextBox 85"/>
              <p:cNvSpPr txBox="1"/>
              <p:nvPr/>
            </p:nvSpPr>
            <p:spPr>
              <a:xfrm>
                <a:off x="1330310" y="5100668"/>
                <a:ext cx="863346" cy="254192"/>
              </a:xfrm>
              <a:prstGeom prst="rect">
                <a:avLst/>
              </a:prstGeom>
              <a:noFill/>
            </p:spPr>
            <p:txBody>
              <a:bodyPr wrap="square" rtlCol="0">
                <a:spAutoFit/>
              </a:bodyPr>
              <a:lstStyle/>
              <a:p>
                <a:pPr algn="ctr">
                  <a:lnSpc>
                    <a:spcPct val="80000"/>
                  </a:lnSpc>
                </a:pPr>
                <a:r>
                  <a:rPr lang="en-US" sz="800" b="1" dirty="0" smtClean="0">
                    <a:solidFill>
                      <a:schemeClr val="bg1"/>
                    </a:solidFill>
                  </a:rPr>
                  <a:t>Deployment</a:t>
                </a:r>
              </a:p>
            </p:txBody>
          </p:sp>
        </p:grpSp>
      </p:grpSp>
      <p:sp>
        <p:nvSpPr>
          <p:cNvPr id="129" name="Right Arrow 128"/>
          <p:cNvSpPr/>
          <p:nvPr/>
        </p:nvSpPr>
        <p:spPr>
          <a:xfrm>
            <a:off x="3338362" y="3239102"/>
            <a:ext cx="457200" cy="143143"/>
          </a:xfrm>
          <a:prstGeom prst="rightArrow">
            <a:avLst>
              <a:gd name="adj1" fmla="val 100000"/>
              <a:gd name="adj2" fmla="val 50000"/>
            </a:avLst>
          </a:prstGeom>
          <a:solidFill>
            <a:schemeClr val="accent4"/>
          </a:solidFill>
          <a:ln w="6350">
            <a:no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sp>
        <p:nvSpPr>
          <p:cNvPr id="54" name="Title 53"/>
          <p:cNvSpPr>
            <a:spLocks noGrp="1"/>
          </p:cNvSpPr>
          <p:nvPr>
            <p:ph type="title"/>
          </p:nvPr>
        </p:nvSpPr>
        <p:spPr/>
        <p:txBody>
          <a:bodyPr/>
          <a:lstStyle/>
          <a:p>
            <a:r>
              <a:rPr lang="en-US" dirty="0" smtClean="0"/>
              <a:t>Release Automation Scenario</a:t>
            </a:r>
            <a:endParaRPr lang="en-US" dirty="0"/>
          </a:p>
        </p:txBody>
      </p:sp>
      <p:sp>
        <p:nvSpPr>
          <p:cNvPr id="160" name="Right Arrow 159"/>
          <p:cNvSpPr/>
          <p:nvPr/>
        </p:nvSpPr>
        <p:spPr>
          <a:xfrm>
            <a:off x="5375961" y="3241885"/>
            <a:ext cx="457200" cy="143143"/>
          </a:xfrm>
          <a:prstGeom prst="rightArrow">
            <a:avLst>
              <a:gd name="adj1" fmla="val 100000"/>
              <a:gd name="adj2" fmla="val 50000"/>
            </a:avLst>
          </a:prstGeom>
          <a:solidFill>
            <a:schemeClr val="accent4"/>
          </a:solidFill>
          <a:ln w="6350">
            <a:no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sp>
        <p:nvSpPr>
          <p:cNvPr id="156" name="Right Arrow 155"/>
          <p:cNvSpPr/>
          <p:nvPr/>
        </p:nvSpPr>
        <p:spPr>
          <a:xfrm>
            <a:off x="6633183" y="3241885"/>
            <a:ext cx="457200" cy="143143"/>
          </a:xfrm>
          <a:prstGeom prst="rightArrow">
            <a:avLst>
              <a:gd name="adj1" fmla="val 100000"/>
              <a:gd name="adj2" fmla="val 50000"/>
            </a:avLst>
          </a:prstGeom>
          <a:solidFill>
            <a:schemeClr val="accent4"/>
          </a:solidFill>
          <a:ln w="6350">
            <a:no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sp>
        <p:nvSpPr>
          <p:cNvPr id="157" name="Right Arrow 156"/>
          <p:cNvSpPr/>
          <p:nvPr/>
        </p:nvSpPr>
        <p:spPr>
          <a:xfrm>
            <a:off x="2616055" y="4101642"/>
            <a:ext cx="457200" cy="137011"/>
          </a:xfrm>
          <a:prstGeom prst="rightArrow">
            <a:avLst>
              <a:gd name="adj1" fmla="val 100000"/>
              <a:gd name="adj2" fmla="val 50000"/>
            </a:avLst>
          </a:prstGeom>
          <a:noFill/>
          <a:ln w="6350">
            <a:solidFill>
              <a:schemeClr val="accent4"/>
            </a:solid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sp>
        <p:nvSpPr>
          <p:cNvPr id="158" name="Right Arrow 157"/>
          <p:cNvSpPr/>
          <p:nvPr/>
        </p:nvSpPr>
        <p:spPr>
          <a:xfrm>
            <a:off x="4253992" y="4095879"/>
            <a:ext cx="457200" cy="137011"/>
          </a:xfrm>
          <a:prstGeom prst="rightArrow">
            <a:avLst>
              <a:gd name="adj1" fmla="val 100000"/>
              <a:gd name="adj2" fmla="val 50000"/>
            </a:avLst>
          </a:prstGeom>
          <a:noFill/>
          <a:ln w="6350">
            <a:solidFill>
              <a:schemeClr val="accent4"/>
            </a:solid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sp>
        <p:nvSpPr>
          <p:cNvPr id="161" name="Right Arrow 160"/>
          <p:cNvSpPr/>
          <p:nvPr/>
        </p:nvSpPr>
        <p:spPr>
          <a:xfrm>
            <a:off x="5932582" y="4101982"/>
            <a:ext cx="457200" cy="144166"/>
          </a:xfrm>
          <a:prstGeom prst="rightArrow">
            <a:avLst>
              <a:gd name="adj1" fmla="val 100000"/>
              <a:gd name="adj2" fmla="val 50000"/>
            </a:avLst>
          </a:prstGeom>
          <a:noFill/>
          <a:ln w="6350">
            <a:solidFill>
              <a:schemeClr val="accent4"/>
            </a:solid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sp>
        <p:nvSpPr>
          <p:cNvPr id="7" name="Oval 6"/>
          <p:cNvSpPr/>
          <p:nvPr/>
        </p:nvSpPr>
        <p:spPr>
          <a:xfrm>
            <a:off x="3605613" y="854571"/>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US" sz="1200" b="1" i="0" u="none" strike="noStrike" kern="0" cap="none" spc="0" normalizeH="0" baseline="0" noProof="0" smtClean="0">
                <a:ln>
                  <a:noFill/>
                </a:ln>
                <a:solidFill>
                  <a:srgbClr val="FFFFFF"/>
                </a:solidFill>
                <a:effectLst/>
                <a:uLnTx/>
                <a:uFillTx/>
                <a:latin typeface="Calibri"/>
                <a:ea typeface="+mn-ea"/>
                <a:cs typeface="Arial Unicode MS" pitchFamily="34" charset="-128"/>
              </a:rPr>
              <a:t>1</a:t>
            </a:r>
            <a:endParaRPr kumimoji="0" lang="en-US" sz="1200" b="1"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nvGrpSpPr>
          <p:cNvPr id="43" name="Group 42"/>
          <p:cNvGrpSpPr/>
          <p:nvPr/>
        </p:nvGrpSpPr>
        <p:grpSpPr>
          <a:xfrm>
            <a:off x="5895977" y="1053697"/>
            <a:ext cx="2996913" cy="1511448"/>
            <a:chOff x="5895977" y="1053697"/>
            <a:chExt cx="2996913" cy="1511448"/>
          </a:xfrm>
        </p:grpSpPr>
        <p:cxnSp>
          <p:nvCxnSpPr>
            <p:cNvPr id="179" name="Straight Arrow Connector 178"/>
            <p:cNvCxnSpPr/>
            <p:nvPr/>
          </p:nvCxnSpPr>
          <p:spPr>
            <a:xfrm>
              <a:off x="5895977" y="1863788"/>
              <a:ext cx="1157564" cy="0"/>
            </a:xfrm>
            <a:prstGeom prst="straightConnector1">
              <a:avLst/>
            </a:prstGeom>
            <a:noFill/>
            <a:ln w="6350">
              <a:solidFill>
                <a:schemeClr val="accent1"/>
              </a:solidFill>
              <a:tailEnd type="triangle" w="sm" len="med"/>
            </a:ln>
            <a:effectLst/>
          </p:spPr>
          <p:style>
            <a:lnRef idx="3">
              <a:schemeClr val="lt1"/>
            </a:lnRef>
            <a:fillRef idx="1">
              <a:schemeClr val="dk1"/>
            </a:fillRef>
            <a:effectRef idx="1">
              <a:schemeClr val="dk1"/>
            </a:effectRef>
            <a:fontRef idx="minor">
              <a:schemeClr val="lt1"/>
            </a:fontRef>
          </p:style>
        </p:cxnSp>
        <p:grpSp>
          <p:nvGrpSpPr>
            <p:cNvPr id="12" name="Group 11"/>
            <p:cNvGrpSpPr/>
            <p:nvPr/>
          </p:nvGrpSpPr>
          <p:grpSpPr>
            <a:xfrm>
              <a:off x="6056597" y="1053697"/>
              <a:ext cx="2836293" cy="1511448"/>
              <a:chOff x="6138029" y="1410939"/>
              <a:chExt cx="2836293" cy="2013400"/>
            </a:xfrm>
          </p:grpSpPr>
          <p:pic>
            <p:nvPicPr>
              <p:cNvPr id="4" name="Picture 3"/>
              <p:cNvPicPr>
                <a:picLocks noChangeAspect="1"/>
              </p:cNvPicPr>
              <p:nvPr/>
            </p:nvPicPr>
            <p:blipFill rotWithShape="1">
              <a:blip r:embed="rId11">
                <a:duotone>
                  <a:schemeClr val="accent2">
                    <a:shade val="45000"/>
                    <a:satMod val="135000"/>
                  </a:schemeClr>
                  <a:prstClr val="white"/>
                </a:duotone>
                <a:extLst>
                  <a:ext uri="{28A0092B-C50C-407E-A947-70E740481C1C}">
                    <a14:useLocalDpi xmlns:a14="http://schemas.microsoft.com/office/drawing/2010/main" val="0"/>
                  </a:ext>
                </a:extLst>
              </a:blip>
              <a:srcRect b="9947"/>
              <a:stretch/>
            </p:blipFill>
            <p:spPr>
              <a:xfrm>
                <a:off x="7210205" y="1720403"/>
                <a:ext cx="1646500" cy="1703936"/>
              </a:xfrm>
              <a:prstGeom prst="rect">
                <a:avLst/>
              </a:prstGeom>
              <a:ln>
                <a:solidFill>
                  <a:schemeClr val="accent1"/>
                </a:solidFill>
              </a:ln>
            </p:spPr>
          </p:pic>
          <p:grpSp>
            <p:nvGrpSpPr>
              <p:cNvPr id="5" name="Group 4"/>
              <p:cNvGrpSpPr/>
              <p:nvPr/>
            </p:nvGrpSpPr>
            <p:grpSpPr>
              <a:xfrm>
                <a:off x="6138029" y="1410939"/>
                <a:ext cx="2836293" cy="1829615"/>
                <a:chOff x="5883691" y="1410938"/>
                <a:chExt cx="2836293" cy="1829614"/>
              </a:xfrm>
            </p:grpSpPr>
            <p:sp>
              <p:nvSpPr>
                <p:cNvPr id="92" name="TextBox 91"/>
                <p:cNvSpPr txBox="1"/>
                <p:nvPr/>
              </p:nvSpPr>
              <p:spPr>
                <a:xfrm>
                  <a:off x="6735402" y="1410938"/>
                  <a:ext cx="1984582" cy="310908"/>
                </a:xfrm>
                <a:prstGeom prst="rect">
                  <a:avLst/>
                </a:prstGeom>
                <a:noFill/>
              </p:spPr>
              <p:txBody>
                <a:bodyPr wrap="square" rtlCol="0">
                  <a:spAutoFit/>
                </a:bodyPr>
                <a:lstStyle/>
                <a:p>
                  <a:pPr algn="ctr">
                    <a:lnSpc>
                      <a:spcPct val="80000"/>
                    </a:lnSpc>
                  </a:pPr>
                  <a:r>
                    <a:rPr lang="en-US" sz="1100" dirty="0" smtClean="0">
                      <a:solidFill>
                        <a:schemeClr val="bg1"/>
                      </a:solidFill>
                    </a:rPr>
                    <a:t>Service Desk</a:t>
                  </a:r>
                  <a:endParaRPr lang="en-US" sz="1100" dirty="0">
                    <a:solidFill>
                      <a:schemeClr val="bg1"/>
                    </a:solidFill>
                  </a:endParaRPr>
                </a:p>
              </p:txBody>
            </p:sp>
            <p:sp>
              <p:nvSpPr>
                <p:cNvPr id="97" name="TextBox 96"/>
                <p:cNvSpPr txBox="1"/>
                <p:nvPr/>
              </p:nvSpPr>
              <p:spPr>
                <a:xfrm>
                  <a:off x="5883691" y="2238704"/>
                  <a:ext cx="1017060" cy="259659"/>
                </a:xfrm>
                <a:prstGeom prst="rect">
                  <a:avLst/>
                </a:prstGeom>
                <a:noFill/>
              </p:spPr>
              <p:txBody>
                <a:bodyPr wrap="square" rtlCol="0">
                  <a:spAutoFit/>
                </a:bodyPr>
                <a:lstStyle/>
                <a:p>
                  <a:pPr>
                    <a:lnSpc>
                      <a:spcPct val="80000"/>
                    </a:lnSpc>
                  </a:pPr>
                  <a:r>
                    <a:rPr lang="en-US" sz="800" dirty="0" smtClean="0">
                      <a:solidFill>
                        <a:schemeClr val="accent1"/>
                      </a:solidFill>
                    </a:rPr>
                    <a:t>Approval Gate</a:t>
                  </a:r>
                  <a:endParaRPr lang="en-US" sz="800" dirty="0">
                    <a:solidFill>
                      <a:schemeClr val="accent1"/>
                    </a:solidFill>
                  </a:endParaRPr>
                </a:p>
              </p:txBody>
            </p:sp>
            <p:pic>
              <p:nvPicPr>
                <p:cNvPr id="205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96687" y="2813960"/>
                  <a:ext cx="1508723" cy="426592"/>
                </a:xfrm>
                <a:prstGeom prst="rect">
                  <a:avLst/>
                </a:prstGeom>
                <a:ln>
                  <a:solidFill>
                    <a:schemeClr val="accent1"/>
                  </a:solidFill>
                </a:ln>
                <a:extLst>
                  <a:ext uri="{909E8E84-426E-40dd-AFC4-6F175D3DCCD1}">
                    <a14:hiddenFill xmlns:a14="http://schemas.microsoft.com/office/drawing/2010/main" xmlns="">
                      <a:solidFill>
                        <a:schemeClr val="accent1"/>
                      </a:solidFill>
                    </a14:hiddenFill>
                  </a:ext>
                </a:extLst>
              </p:spPr>
            </p:pic>
          </p:grpSp>
        </p:grpSp>
        <p:sp>
          <p:nvSpPr>
            <p:cNvPr id="171" name="Oval 170"/>
            <p:cNvSpPr/>
            <p:nvPr/>
          </p:nvSpPr>
          <p:spPr>
            <a:xfrm>
              <a:off x="6314766" y="1351021"/>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US" sz="1200" b="1" i="0" u="none" strike="noStrike" kern="0" cap="none" spc="0" normalizeH="0" baseline="0" noProof="0" dirty="0" smtClean="0">
                  <a:ln>
                    <a:noFill/>
                  </a:ln>
                  <a:solidFill>
                    <a:srgbClr val="FFFFFF"/>
                  </a:solidFill>
                  <a:effectLst/>
                  <a:uLnTx/>
                  <a:uFillTx/>
                  <a:latin typeface="Calibri"/>
                  <a:ea typeface="+mn-ea"/>
                  <a:cs typeface="Arial Unicode MS" pitchFamily="34" charset="-128"/>
                </a:rPr>
                <a:t>7</a:t>
              </a:r>
            </a:p>
          </p:txBody>
        </p:sp>
      </p:grpSp>
      <p:sp>
        <p:nvSpPr>
          <p:cNvPr id="172" name="Oval 171"/>
          <p:cNvSpPr/>
          <p:nvPr/>
        </p:nvSpPr>
        <p:spPr>
          <a:xfrm>
            <a:off x="5310248" y="2340686"/>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US" sz="1200" b="1" i="0" u="none" strike="noStrike" kern="0" cap="none" spc="0" normalizeH="0" baseline="0" noProof="0" dirty="0" smtClean="0">
                <a:ln>
                  <a:noFill/>
                </a:ln>
                <a:solidFill>
                  <a:srgbClr val="FFFFFF"/>
                </a:solidFill>
                <a:effectLst/>
                <a:uLnTx/>
                <a:uFillTx/>
                <a:latin typeface="Calibri"/>
                <a:ea typeface="+mn-ea"/>
                <a:cs typeface="Arial Unicode MS" pitchFamily="34" charset="-128"/>
              </a:rPr>
              <a:t>3</a:t>
            </a:r>
          </a:p>
        </p:txBody>
      </p:sp>
      <p:sp>
        <p:nvSpPr>
          <p:cNvPr id="173" name="Oval 172"/>
          <p:cNvSpPr/>
          <p:nvPr/>
        </p:nvSpPr>
        <p:spPr>
          <a:xfrm>
            <a:off x="2649571" y="2117910"/>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US" sz="1200" b="1" i="0" u="none" strike="noStrike" kern="0" cap="none" spc="0" normalizeH="0" baseline="0" noProof="0" dirty="0" smtClean="0">
                <a:ln>
                  <a:noFill/>
                </a:ln>
                <a:solidFill>
                  <a:srgbClr val="FFFFFF"/>
                </a:solidFill>
                <a:effectLst/>
                <a:uLnTx/>
                <a:uFillTx/>
                <a:latin typeface="Calibri"/>
                <a:ea typeface="+mn-ea"/>
                <a:cs typeface="Arial Unicode MS" pitchFamily="34" charset="-128"/>
              </a:rPr>
              <a:t>4</a:t>
            </a:r>
          </a:p>
        </p:txBody>
      </p:sp>
      <p:sp>
        <p:nvSpPr>
          <p:cNvPr id="174" name="Oval 173"/>
          <p:cNvSpPr/>
          <p:nvPr/>
        </p:nvSpPr>
        <p:spPr>
          <a:xfrm>
            <a:off x="3957999" y="4287844"/>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US" sz="1200" b="1" i="0" u="none" strike="noStrike" kern="0" cap="none" spc="0" normalizeH="0" baseline="0" noProof="0" dirty="0" smtClean="0">
                <a:ln>
                  <a:noFill/>
                </a:ln>
                <a:solidFill>
                  <a:srgbClr val="FFFFFF"/>
                </a:solidFill>
                <a:effectLst/>
                <a:uLnTx/>
                <a:uFillTx/>
                <a:latin typeface="Calibri"/>
                <a:ea typeface="+mn-ea"/>
                <a:cs typeface="Arial Unicode MS" pitchFamily="34" charset="-128"/>
              </a:rPr>
              <a:t>5</a:t>
            </a:r>
          </a:p>
        </p:txBody>
      </p:sp>
      <p:sp>
        <p:nvSpPr>
          <p:cNvPr id="175" name="Oval 174"/>
          <p:cNvSpPr/>
          <p:nvPr/>
        </p:nvSpPr>
        <p:spPr>
          <a:xfrm>
            <a:off x="5677263" y="4304832"/>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US" sz="1200" b="1" i="0" u="none" strike="noStrike" kern="0" cap="none" spc="0" normalizeH="0" baseline="0" noProof="0" dirty="0" smtClean="0">
                <a:ln>
                  <a:noFill/>
                </a:ln>
                <a:solidFill>
                  <a:srgbClr val="FFFFFF"/>
                </a:solidFill>
                <a:effectLst/>
                <a:uLnTx/>
                <a:uFillTx/>
                <a:latin typeface="Calibri"/>
                <a:ea typeface="+mn-ea"/>
                <a:cs typeface="Arial Unicode MS" pitchFamily="34" charset="-128"/>
              </a:rPr>
              <a:t>6</a:t>
            </a:r>
          </a:p>
        </p:txBody>
      </p:sp>
      <p:sp>
        <p:nvSpPr>
          <p:cNvPr id="176" name="Oval 175"/>
          <p:cNvSpPr/>
          <p:nvPr/>
        </p:nvSpPr>
        <p:spPr>
          <a:xfrm>
            <a:off x="7419912" y="4303739"/>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US" sz="1200" b="1" i="0" u="none" strike="noStrike" kern="0" cap="none" spc="0" normalizeH="0" baseline="0" noProof="0" smtClean="0">
                <a:ln>
                  <a:noFill/>
                </a:ln>
                <a:solidFill>
                  <a:srgbClr val="FFFFFF"/>
                </a:solidFill>
                <a:effectLst/>
                <a:uLnTx/>
                <a:uFillTx/>
                <a:latin typeface="Calibri"/>
                <a:ea typeface="+mn-ea"/>
                <a:cs typeface="Arial Unicode MS" pitchFamily="34" charset="-128"/>
              </a:rPr>
              <a:t>8</a:t>
            </a:r>
            <a:endParaRPr kumimoji="0" lang="en-US" sz="1200" b="1"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nvGrpSpPr>
          <p:cNvPr id="49" name="Group 48"/>
          <p:cNvGrpSpPr/>
          <p:nvPr/>
        </p:nvGrpSpPr>
        <p:grpSpPr>
          <a:xfrm>
            <a:off x="295707" y="821133"/>
            <a:ext cx="3662292" cy="1976567"/>
            <a:chOff x="295707" y="821133"/>
            <a:chExt cx="3662292" cy="1976567"/>
          </a:xfrm>
        </p:grpSpPr>
        <p:cxnSp>
          <p:nvCxnSpPr>
            <p:cNvPr id="178" name="Straight Arrow Connector 177"/>
            <p:cNvCxnSpPr/>
            <p:nvPr/>
          </p:nvCxnSpPr>
          <p:spPr>
            <a:xfrm flipH="1">
              <a:off x="2800435" y="1863788"/>
              <a:ext cx="1157564" cy="0"/>
            </a:xfrm>
            <a:prstGeom prst="straightConnector1">
              <a:avLst/>
            </a:prstGeom>
            <a:noFill/>
            <a:ln w="6350">
              <a:solidFill>
                <a:schemeClr val="accent1"/>
              </a:solidFill>
              <a:tailEnd type="triangle" w="sm" len="med"/>
            </a:ln>
            <a:effectLst/>
          </p:spPr>
          <p:style>
            <a:lnRef idx="3">
              <a:schemeClr val="lt1"/>
            </a:lnRef>
            <a:fillRef idx="1">
              <a:schemeClr val="dk1"/>
            </a:fillRef>
            <a:effectRef idx="1">
              <a:schemeClr val="dk1"/>
            </a:effectRef>
            <a:fontRef idx="minor">
              <a:schemeClr val="lt1"/>
            </a:fontRef>
          </p:style>
        </p:cxnSp>
        <p:grpSp>
          <p:nvGrpSpPr>
            <p:cNvPr id="14" name="Group 13"/>
            <p:cNvGrpSpPr/>
            <p:nvPr/>
          </p:nvGrpSpPr>
          <p:grpSpPr>
            <a:xfrm>
              <a:off x="295707" y="821133"/>
              <a:ext cx="3625216" cy="1976567"/>
              <a:chOff x="46948" y="1174399"/>
              <a:chExt cx="3625216" cy="2632983"/>
            </a:xfrm>
          </p:grpSpPr>
          <p:pic>
            <p:nvPicPr>
              <p:cNvPr id="1051" name="Picture 27"/>
              <p:cNvPicPr>
                <a:picLocks noChangeArrowheads="1"/>
              </p:cNvPicPr>
              <p:nvPr/>
            </p:nvPicPr>
            <p:blipFill>
              <a:blip r:embed="rId1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6977" y="2360539"/>
                <a:ext cx="249269" cy="343171"/>
              </a:xfrm>
              <a:prstGeom prst="rect">
                <a:avLst/>
              </a:prstGeom>
              <a:noFill/>
              <a:ln w="3175">
                <a:noFill/>
              </a:ln>
              <a:extLst/>
            </p:spPr>
            <p:style>
              <a:lnRef idx="2">
                <a:schemeClr val="dk1">
                  <a:shade val="50000"/>
                </a:schemeClr>
              </a:lnRef>
              <a:fillRef idx="1">
                <a:schemeClr val="dk1"/>
              </a:fillRef>
              <a:effectRef idx="0">
                <a:schemeClr val="dk1"/>
              </a:effectRef>
              <a:fontRef idx="minor">
                <a:schemeClr val="lt1"/>
              </a:fontRef>
            </p:style>
          </p:pic>
          <p:pic>
            <p:nvPicPr>
              <p:cNvPr id="1048" name="Picture 24"/>
              <p:cNvPicPr>
                <a:picLocks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0509" y="2360539"/>
                <a:ext cx="261310" cy="343171"/>
              </a:xfrm>
              <a:prstGeom prst="rect">
                <a:avLst/>
              </a:prstGeom>
              <a:noFill/>
              <a:ln w="3175">
                <a:noFill/>
              </a:ln>
              <a:extLst/>
            </p:spPr>
            <p:style>
              <a:lnRef idx="2">
                <a:schemeClr val="dk1">
                  <a:shade val="50000"/>
                </a:schemeClr>
              </a:lnRef>
              <a:fillRef idx="1">
                <a:schemeClr val="dk1"/>
              </a:fillRef>
              <a:effectRef idx="0">
                <a:schemeClr val="dk1"/>
              </a:effectRef>
              <a:fontRef idx="minor">
                <a:schemeClr val="lt1"/>
              </a:fontRef>
            </p:style>
          </p:pic>
          <p:sp>
            <p:nvSpPr>
              <p:cNvPr id="69" name="TextBox 68"/>
              <p:cNvSpPr txBox="1"/>
              <p:nvPr/>
            </p:nvSpPr>
            <p:spPr>
              <a:xfrm>
                <a:off x="2514600" y="2303661"/>
                <a:ext cx="1157564" cy="25965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lnSpc>
                    <a:spcPct val="80000"/>
                  </a:lnSpc>
                </a:pPr>
                <a:r>
                  <a:rPr lang="en-US" sz="800" dirty="0" smtClean="0">
                    <a:solidFill>
                      <a:schemeClr val="accent1"/>
                    </a:solidFill>
                  </a:rPr>
                  <a:t>Run Initialize Process</a:t>
                </a:r>
                <a:endParaRPr lang="en-US" sz="800" dirty="0">
                  <a:solidFill>
                    <a:schemeClr val="accent1"/>
                  </a:solidFill>
                </a:endParaRPr>
              </a:p>
            </p:txBody>
          </p:sp>
          <p:sp>
            <p:nvSpPr>
              <p:cNvPr id="74" name="TextBox 73"/>
              <p:cNvSpPr txBox="1"/>
              <p:nvPr/>
            </p:nvSpPr>
            <p:spPr>
              <a:xfrm rot="20029614">
                <a:off x="764913" y="2764423"/>
                <a:ext cx="951151" cy="25965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lnSpc>
                    <a:spcPct val="80000"/>
                  </a:lnSpc>
                </a:pPr>
                <a:r>
                  <a:rPr lang="en-US" sz="800" dirty="0" smtClean="0">
                    <a:solidFill>
                      <a:schemeClr val="accent1"/>
                    </a:solidFill>
                  </a:rPr>
                  <a:t>Retrieve WAR</a:t>
                </a:r>
                <a:endParaRPr lang="en-US" sz="800" dirty="0">
                  <a:solidFill>
                    <a:schemeClr val="accent1"/>
                  </a:solidFill>
                </a:endParaRPr>
              </a:p>
            </p:txBody>
          </p:sp>
          <p:grpSp>
            <p:nvGrpSpPr>
              <p:cNvPr id="11" name="Group 10"/>
              <p:cNvGrpSpPr/>
              <p:nvPr/>
            </p:nvGrpSpPr>
            <p:grpSpPr>
              <a:xfrm>
                <a:off x="100354" y="2860188"/>
                <a:ext cx="734499" cy="947194"/>
                <a:chOff x="46891" y="2817656"/>
                <a:chExt cx="734499" cy="947194"/>
              </a:xfrm>
            </p:grpSpPr>
            <p:sp>
              <p:nvSpPr>
                <p:cNvPr id="16" name="TextBox 15"/>
                <p:cNvSpPr txBox="1"/>
                <p:nvPr/>
              </p:nvSpPr>
              <p:spPr>
                <a:xfrm>
                  <a:off x="46891" y="3379461"/>
                  <a:ext cx="734499" cy="38538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lnSpc>
                      <a:spcPct val="80000"/>
                    </a:lnSpc>
                  </a:pPr>
                  <a:r>
                    <a:rPr lang="en-US" sz="800" b="1" dirty="0" smtClean="0">
                      <a:solidFill>
                        <a:schemeClr val="bg1"/>
                      </a:solidFill>
                    </a:rPr>
                    <a:t>Network </a:t>
                  </a:r>
                  <a:br>
                    <a:rPr lang="en-US" sz="800" b="1" dirty="0" smtClean="0">
                      <a:solidFill>
                        <a:schemeClr val="bg1"/>
                      </a:solidFill>
                    </a:rPr>
                  </a:br>
                  <a:r>
                    <a:rPr lang="en-US" sz="800" b="1" dirty="0" smtClean="0">
                      <a:solidFill>
                        <a:schemeClr val="bg1"/>
                      </a:solidFill>
                    </a:rPr>
                    <a:t>Share</a:t>
                  </a:r>
                  <a:endParaRPr lang="en-US" sz="800" b="1" dirty="0">
                    <a:solidFill>
                      <a:schemeClr val="bg1"/>
                    </a:solidFill>
                  </a:endParaRPr>
                </a:p>
              </p:txBody>
            </p:sp>
            <p:pic>
              <p:nvPicPr>
                <p:cNvPr id="90" name="Picture 2" descr="http://screenshots.modemhelp.net/screenshots/Menu_Icons/Windows_XP/My_Network_Places--Properties_(NetworkShare).jpg"/>
                <p:cNvPicPr>
                  <a:picLocks noChangeAspect="1" noChangeArrowheads="1"/>
                </p:cNvPicPr>
                <p:nvPr/>
              </p:nvPicPr>
              <p:blipFill>
                <a:blip r:embed="rId15">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95883" y="2817656"/>
                  <a:ext cx="433109" cy="521371"/>
                </a:xfrm>
                <a:prstGeom prst="rect">
                  <a:avLst/>
                </a:prstGeom>
                <a:noFill/>
                <a:ln w="3175">
                  <a:noFill/>
                </a:ln>
                <a:extLst/>
              </p:spPr>
              <p:style>
                <a:lnRef idx="2">
                  <a:schemeClr val="dk1">
                    <a:shade val="50000"/>
                  </a:schemeClr>
                </a:lnRef>
                <a:fillRef idx="1">
                  <a:schemeClr val="dk1"/>
                </a:fillRef>
                <a:effectRef idx="0">
                  <a:schemeClr val="dk1"/>
                </a:effectRef>
                <a:fontRef idx="minor">
                  <a:schemeClr val="lt1"/>
                </a:fontRef>
              </p:style>
            </p:pic>
          </p:grpSp>
          <p:grpSp>
            <p:nvGrpSpPr>
              <p:cNvPr id="18" name="Group 17"/>
              <p:cNvGrpSpPr/>
              <p:nvPr/>
            </p:nvGrpSpPr>
            <p:grpSpPr>
              <a:xfrm>
                <a:off x="1752873" y="1710054"/>
                <a:ext cx="759362" cy="993655"/>
                <a:chOff x="1699708" y="1710054"/>
                <a:chExt cx="759362" cy="993655"/>
              </a:xfrm>
            </p:grpSpPr>
            <p:pic>
              <p:nvPicPr>
                <p:cNvPr id="1027" name="Picture 3"/>
                <p:cNvPicPr>
                  <a:picLocks noChangeArrowheads="1"/>
                </p:cNvPicPr>
                <p:nvPr/>
              </p:nvPicPr>
              <p:blipFill rotWithShape="1">
                <a:blip r:embed="rId17">
                  <a:extLst>
                    <a:ext uri="{28A0092B-C50C-407E-A947-70E740481C1C}">
                      <a14:useLocalDpi xmlns:a14="http://schemas.microsoft.com/office/drawing/2010/main" val="0"/>
                    </a:ext>
                  </a:extLst>
                </a:blip>
                <a:srcRect l="12745" t="26603" r="22690" b="11548"/>
                <a:stretch/>
              </p:blipFill>
              <p:spPr bwMode="auto">
                <a:xfrm>
                  <a:off x="1740483" y="2128242"/>
                  <a:ext cx="678809" cy="575467"/>
                </a:xfrm>
                <a:prstGeom prst="rect">
                  <a:avLst/>
                </a:prstGeom>
                <a:noFill/>
                <a:ln w="3175">
                  <a:solidFill>
                    <a:schemeClr val="tx1"/>
                  </a:solidFill>
                  <a:headEnd/>
                  <a:tailEnd/>
                </a:ln>
                <a:extLst/>
              </p:spPr>
              <p:style>
                <a:lnRef idx="2">
                  <a:schemeClr val="dk1">
                    <a:shade val="50000"/>
                  </a:schemeClr>
                </a:lnRef>
                <a:fillRef idx="1">
                  <a:schemeClr val="dk1"/>
                </a:fillRef>
                <a:effectRef idx="0">
                  <a:schemeClr val="dk1"/>
                </a:effectRef>
                <a:fontRef idx="minor">
                  <a:schemeClr val="lt1"/>
                </a:fontRef>
              </p:style>
            </p:pic>
            <p:sp>
              <p:nvSpPr>
                <p:cNvPr id="121" name="TextBox 120"/>
                <p:cNvSpPr txBox="1"/>
                <p:nvPr/>
              </p:nvSpPr>
              <p:spPr>
                <a:xfrm>
                  <a:off x="1699708" y="1710054"/>
                  <a:ext cx="759362" cy="41818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lnSpc>
                      <a:spcPct val="80000"/>
                    </a:lnSpc>
                  </a:pPr>
                  <a:r>
                    <a:rPr lang="en-US" sz="900" b="1" dirty="0" smtClean="0">
                      <a:solidFill>
                        <a:schemeClr val="bg1"/>
                      </a:solidFill>
                    </a:rPr>
                    <a:t>Retrieve</a:t>
                  </a:r>
                </a:p>
                <a:p>
                  <a:pPr algn="ctr">
                    <a:lnSpc>
                      <a:spcPct val="80000"/>
                    </a:lnSpc>
                  </a:pPr>
                  <a:r>
                    <a:rPr lang="en-US" sz="900" b="1" dirty="0" smtClean="0">
                      <a:solidFill>
                        <a:schemeClr val="bg1"/>
                      </a:solidFill>
                    </a:rPr>
                    <a:t>Artifacts</a:t>
                  </a:r>
                  <a:endParaRPr lang="en-US" sz="900" b="1" dirty="0">
                    <a:solidFill>
                      <a:schemeClr val="bg1"/>
                    </a:solidFill>
                  </a:endParaRPr>
                </a:p>
              </p:txBody>
            </p:sp>
          </p:grpSp>
          <p:pic>
            <p:nvPicPr>
              <p:cNvPr id="2052" name="Picture 4" descr="http://svn.apache.org/repos/asf/subversion/trunk/notes/logo/256-colour/subversion_logo-384x332.png"/>
              <p:cNvPicPr>
                <a:picLocks noChangeAspect="1" noChangeArrowheads="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945" y="1174399"/>
                <a:ext cx="927302" cy="1088282"/>
              </a:xfrm>
              <a:prstGeom prst="rect">
                <a:avLst/>
              </a:prstGeom>
              <a:ln>
                <a:noFill/>
              </a:ln>
              <a:extLst/>
            </p:spPr>
            <p:style>
              <a:lnRef idx="2">
                <a:schemeClr val="dk1">
                  <a:shade val="50000"/>
                </a:schemeClr>
              </a:lnRef>
              <a:fillRef idx="1">
                <a:schemeClr val="dk1"/>
              </a:fillRef>
              <a:effectRef idx="0">
                <a:schemeClr val="dk1"/>
              </a:effectRef>
              <a:fontRef idx="minor">
                <a:schemeClr val="lt1"/>
              </a:fontRef>
            </p:style>
          </p:pic>
          <p:pic>
            <p:nvPicPr>
              <p:cNvPr id="2054" name="Picture 6" descr="http://redcliffemarketinglabs.com.au/wp-content/uploads/2011/09/Java_logo.png"/>
              <p:cNvPicPr>
                <a:picLocks noChangeArrowheads="1"/>
              </p:cNvPicPr>
              <p:nvPr/>
            </p:nvPicPr>
            <p:blipFill>
              <a:blip r:embed="rId1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948" y="2360539"/>
                <a:ext cx="243759" cy="343170"/>
              </a:xfrm>
              <a:prstGeom prst="rect">
                <a:avLst/>
              </a:prstGeom>
              <a:noFill/>
              <a:ln w="3175">
                <a:noFill/>
              </a:ln>
              <a:extLst/>
            </p:spPr>
            <p:style>
              <a:lnRef idx="2">
                <a:schemeClr val="dk1">
                  <a:shade val="50000"/>
                </a:schemeClr>
              </a:lnRef>
              <a:fillRef idx="1">
                <a:schemeClr val="dk1"/>
              </a:fillRef>
              <a:effectRef idx="0">
                <a:schemeClr val="dk1"/>
              </a:effectRef>
              <a:fontRef idx="minor">
                <a:schemeClr val="lt1"/>
              </a:fontRef>
            </p:style>
          </p:pic>
          <p:sp>
            <p:nvSpPr>
              <p:cNvPr id="155" name="TextBox 154"/>
              <p:cNvSpPr txBox="1"/>
              <p:nvPr/>
            </p:nvSpPr>
            <p:spPr>
              <a:xfrm rot="2008308">
                <a:off x="1018628" y="1673046"/>
                <a:ext cx="735124" cy="38539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lnSpc>
                    <a:spcPct val="80000"/>
                  </a:lnSpc>
                </a:pPr>
                <a:r>
                  <a:rPr lang="en-US" sz="800" dirty="0" smtClean="0">
                    <a:solidFill>
                      <a:schemeClr val="accent1"/>
                    </a:solidFill>
                  </a:rPr>
                  <a:t>Retrieve SQL &amp; CFG</a:t>
                </a:r>
                <a:endParaRPr lang="en-US" sz="800" dirty="0">
                  <a:solidFill>
                    <a:schemeClr val="accent1"/>
                  </a:solidFill>
                </a:endParaRPr>
              </a:p>
            </p:txBody>
          </p:sp>
        </p:grpSp>
        <p:sp>
          <p:nvSpPr>
            <p:cNvPr id="170" name="Oval 169"/>
            <p:cNvSpPr/>
            <p:nvPr/>
          </p:nvSpPr>
          <p:spPr>
            <a:xfrm>
              <a:off x="2836226" y="1324370"/>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US" sz="1200" b="1" i="0" u="none" strike="noStrike" kern="0" cap="none" spc="0" normalizeH="0" baseline="0" noProof="0" dirty="0" smtClean="0">
                  <a:ln>
                    <a:noFill/>
                  </a:ln>
                  <a:solidFill>
                    <a:srgbClr val="FFFFFF"/>
                  </a:solidFill>
                  <a:effectLst/>
                  <a:uLnTx/>
                  <a:uFillTx/>
                  <a:latin typeface="Calibri"/>
                  <a:ea typeface="+mn-ea"/>
                  <a:cs typeface="Arial Unicode MS" pitchFamily="34" charset="-128"/>
                </a:rPr>
                <a:t>2</a:t>
              </a:r>
            </a:p>
          </p:txBody>
        </p:sp>
        <p:cxnSp>
          <p:nvCxnSpPr>
            <p:cNvPr id="13" name="Straight Arrow Connector 12"/>
            <p:cNvCxnSpPr>
              <a:stCxn id="90" idx="3"/>
            </p:cNvCxnSpPr>
            <p:nvPr/>
          </p:nvCxnSpPr>
          <p:spPr>
            <a:xfrm flipV="1">
              <a:off x="931214" y="1786334"/>
              <a:ext cx="1012413" cy="496008"/>
            </a:xfrm>
            <a:prstGeom prst="straightConnector1">
              <a:avLst/>
            </a:prstGeom>
            <a:noFill/>
            <a:ln w="6350">
              <a:solidFill>
                <a:schemeClr val="accent1"/>
              </a:solidFill>
              <a:tailEnd type="triangle" w="sm" len="med"/>
            </a:ln>
            <a:effectLst/>
          </p:spPr>
          <p:style>
            <a:lnRef idx="3">
              <a:schemeClr val="lt1"/>
            </a:lnRef>
            <a:fillRef idx="1">
              <a:schemeClr val="dk1"/>
            </a:fillRef>
            <a:effectRef idx="1">
              <a:schemeClr val="dk1"/>
            </a:effectRef>
            <a:fontRef idx="minor">
              <a:schemeClr val="lt1"/>
            </a:fontRef>
          </p:style>
        </p:cxnSp>
        <p:cxnSp>
          <p:nvCxnSpPr>
            <p:cNvPr id="177" name="Straight Arrow Connector 176"/>
            <p:cNvCxnSpPr>
              <a:stCxn id="2052" idx="3"/>
            </p:cNvCxnSpPr>
            <p:nvPr/>
          </p:nvCxnSpPr>
          <p:spPr>
            <a:xfrm>
              <a:off x="1225006" y="1229617"/>
              <a:ext cx="712166" cy="478848"/>
            </a:xfrm>
            <a:prstGeom prst="straightConnector1">
              <a:avLst/>
            </a:prstGeom>
            <a:noFill/>
            <a:ln w="6350">
              <a:solidFill>
                <a:schemeClr val="accent1"/>
              </a:solidFill>
              <a:tailEnd type="triangle" w="sm" len="med"/>
            </a:ln>
            <a:effectLst/>
          </p:spPr>
          <p:style>
            <a:lnRef idx="3">
              <a:schemeClr val="lt1"/>
            </a:lnRef>
            <a:fillRef idx="1">
              <a:schemeClr val="dk1"/>
            </a:fillRef>
            <a:effectRef idx="1">
              <a:schemeClr val="dk1"/>
            </a:effectRef>
            <a:fontRef idx="minor">
              <a:schemeClr val="lt1"/>
            </a:fontRef>
          </p:style>
        </p:cxnSp>
      </p:grpSp>
      <p:cxnSp>
        <p:nvCxnSpPr>
          <p:cNvPr id="180" name="Straight Arrow Connector 179"/>
          <p:cNvCxnSpPr/>
          <p:nvPr/>
        </p:nvCxnSpPr>
        <p:spPr>
          <a:xfrm flipH="1">
            <a:off x="2135913" y="2064678"/>
            <a:ext cx="2100131" cy="901387"/>
          </a:xfrm>
          <a:prstGeom prst="straightConnector1">
            <a:avLst/>
          </a:prstGeom>
          <a:noFill/>
          <a:ln w="6350">
            <a:solidFill>
              <a:schemeClr val="accent1"/>
            </a:solidFill>
            <a:tailEnd type="triangle" w="sm" len="med"/>
          </a:ln>
          <a:effectLst/>
        </p:spPr>
        <p:style>
          <a:lnRef idx="3">
            <a:schemeClr val="lt1"/>
          </a:lnRef>
          <a:fillRef idx="1">
            <a:schemeClr val="dk1"/>
          </a:fillRef>
          <a:effectRef idx="1">
            <a:schemeClr val="dk1"/>
          </a:effectRef>
          <a:fontRef idx="minor">
            <a:schemeClr val="lt1"/>
          </a:fontRef>
        </p:style>
      </p:cxnSp>
      <p:grpSp>
        <p:nvGrpSpPr>
          <p:cNvPr id="2" name="Group 1"/>
          <p:cNvGrpSpPr/>
          <p:nvPr/>
        </p:nvGrpSpPr>
        <p:grpSpPr>
          <a:xfrm>
            <a:off x="2970608" y="843056"/>
            <a:ext cx="2933825" cy="1239692"/>
            <a:chOff x="3039032" y="1376441"/>
            <a:chExt cx="2933825" cy="1651394"/>
          </a:xfrm>
        </p:grpSpPr>
        <p:grpSp>
          <p:nvGrpSpPr>
            <p:cNvPr id="53" name="Group 52"/>
            <p:cNvGrpSpPr/>
            <p:nvPr/>
          </p:nvGrpSpPr>
          <p:grpSpPr>
            <a:xfrm>
              <a:off x="3039032" y="1376441"/>
              <a:ext cx="2830205" cy="552522"/>
              <a:chOff x="2740891" y="1376438"/>
              <a:chExt cx="2830205" cy="552522"/>
            </a:xfrm>
          </p:grpSpPr>
          <p:sp>
            <p:nvSpPr>
              <p:cNvPr id="75" name="TextBox 74"/>
              <p:cNvSpPr txBox="1"/>
              <p:nvPr/>
            </p:nvSpPr>
            <p:spPr>
              <a:xfrm>
                <a:off x="2740891" y="1376438"/>
                <a:ext cx="658530" cy="457820"/>
              </a:xfrm>
              <a:prstGeom prst="rect">
                <a:avLst/>
              </a:prstGeom>
              <a:noFill/>
              <a:ln>
                <a:noFill/>
              </a:ln>
            </p:spPr>
            <p:txBody>
              <a:bodyPr wrap="square" rtlCol="0">
                <a:spAutoFit/>
              </a:bodyPr>
              <a:lstStyle/>
              <a:p>
                <a:pPr algn="ctr">
                  <a:lnSpc>
                    <a:spcPct val="80000"/>
                  </a:lnSpc>
                </a:pPr>
                <a:r>
                  <a:rPr lang="en-US" sz="1000" b="1" dirty="0" smtClean="0">
                    <a:solidFill>
                      <a:schemeClr val="accent1"/>
                    </a:solidFill>
                  </a:rPr>
                  <a:t>Create Release</a:t>
                </a:r>
                <a:endParaRPr lang="en-US" sz="1000" b="1" dirty="0">
                  <a:solidFill>
                    <a:schemeClr val="accent1"/>
                  </a:solidFill>
                </a:endParaRPr>
              </a:p>
            </p:txBody>
          </p:sp>
          <p:sp>
            <p:nvSpPr>
              <p:cNvPr id="116" name="TextBox 115"/>
              <p:cNvSpPr txBox="1"/>
              <p:nvPr/>
            </p:nvSpPr>
            <p:spPr>
              <a:xfrm>
                <a:off x="3749422" y="1618052"/>
                <a:ext cx="1821674" cy="310908"/>
              </a:xfrm>
              <a:prstGeom prst="rect">
                <a:avLst/>
              </a:prstGeom>
              <a:noFill/>
              <a:ln>
                <a:noFill/>
              </a:ln>
            </p:spPr>
            <p:txBody>
              <a:bodyPr wrap="square" rtlCol="0">
                <a:spAutoFit/>
              </a:bodyPr>
              <a:lstStyle/>
              <a:p>
                <a:pPr algn="ctr">
                  <a:lnSpc>
                    <a:spcPct val="80000"/>
                  </a:lnSpc>
                </a:pPr>
                <a:r>
                  <a:rPr lang="en-US" sz="1100" dirty="0" smtClean="0">
                    <a:solidFill>
                      <a:schemeClr val="bg1"/>
                    </a:solidFill>
                  </a:rPr>
                  <a:t>Release Operations Center</a:t>
                </a:r>
                <a:endParaRPr lang="en-US" sz="1100" dirty="0">
                  <a:solidFill>
                    <a:schemeClr val="bg1"/>
                  </a:solidFill>
                </a:endParaRPr>
              </a:p>
            </p:txBody>
          </p:sp>
        </p:grpSp>
        <p:pic>
          <p:nvPicPr>
            <p:cNvPr id="127" name="Picture 126"/>
            <p:cNvPicPr>
              <a:picLocks/>
            </p:cNvPicPr>
            <p:nvPr/>
          </p:nvPicPr>
          <p:blipFill>
            <a:blip r:embed="rId20"/>
            <a:stretch>
              <a:fillRect/>
            </a:stretch>
          </p:blipFill>
          <p:spPr>
            <a:xfrm>
              <a:off x="3973333" y="1924856"/>
              <a:ext cx="1999524" cy="1102979"/>
            </a:xfrm>
            <a:prstGeom prst="rect">
              <a:avLst/>
            </a:prstGeom>
          </p:spPr>
        </p:pic>
      </p:grpSp>
    </p:spTree>
    <p:extLst>
      <p:ext uri="{BB962C8B-B14F-4D97-AF65-F5344CB8AC3E}">
        <p14:creationId xmlns:p14="http://schemas.microsoft.com/office/powerpoint/2010/main" val="37340793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9"/>
                                        </p:tgtEl>
                                        <p:attrNameLst>
                                          <p:attrName>style.visibility</p:attrName>
                                        </p:attrNameLst>
                                      </p:cBhvr>
                                      <p:to>
                                        <p:strVal val="visible"/>
                                      </p:to>
                                    </p:set>
                                    <p:animEffect transition="in" filter="fade">
                                      <p:cBhvr>
                                        <p:cTn id="20" dur="500"/>
                                        <p:tgtEl>
                                          <p:spTgt spid="159"/>
                                        </p:tgtEl>
                                      </p:cBhvr>
                                    </p:animEffect>
                                  </p:childTnLst>
                                </p:cTn>
                              </p:par>
                              <p:par>
                                <p:cTn id="21" presetID="10"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9"/>
                                        </p:tgtEl>
                                        <p:attrNameLst>
                                          <p:attrName>style.visibility</p:attrName>
                                        </p:attrNameLst>
                                      </p:cBhvr>
                                      <p:to>
                                        <p:strVal val="visible"/>
                                      </p:to>
                                    </p:set>
                                    <p:animEffect transition="in" filter="fade">
                                      <p:cBhvr>
                                        <p:cTn id="38" dur="500"/>
                                        <p:tgtEl>
                                          <p:spTgt spid="1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0"/>
                                        </p:tgtEl>
                                        <p:attrNameLst>
                                          <p:attrName>style.visibility</p:attrName>
                                        </p:attrNameLst>
                                      </p:cBhvr>
                                      <p:to>
                                        <p:strVal val="visible"/>
                                      </p:to>
                                    </p:set>
                                    <p:animEffect transition="in" filter="fade">
                                      <p:cBhvr>
                                        <p:cTn id="41" dur="500"/>
                                        <p:tgtEl>
                                          <p:spTgt spid="16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6"/>
                                        </p:tgtEl>
                                        <p:attrNameLst>
                                          <p:attrName>style.visibility</p:attrName>
                                        </p:attrNameLst>
                                      </p:cBhvr>
                                      <p:to>
                                        <p:strVal val="visible"/>
                                      </p:to>
                                    </p:set>
                                    <p:animEffect transition="in" filter="fade">
                                      <p:cBhvr>
                                        <p:cTn id="44" dur="500"/>
                                        <p:tgtEl>
                                          <p:spTgt spid="156"/>
                                        </p:tgtEl>
                                      </p:cBhvr>
                                    </p:animEffect>
                                  </p:childTnLst>
                                </p:cTn>
                              </p:par>
                              <p:par>
                                <p:cTn id="45" presetID="10" presetClass="entr" presetSubtype="0" fill="hold" nodeType="withEffect">
                                  <p:stCondLst>
                                    <p:cond delay="0"/>
                                  </p:stCondLst>
                                  <p:childTnLst>
                                    <p:set>
                                      <p:cBhvr>
                                        <p:cTn id="46" dur="1" fill="hold">
                                          <p:stCondLst>
                                            <p:cond delay="0"/>
                                          </p:stCondLst>
                                        </p:cTn>
                                        <p:tgtEl>
                                          <p:spTgt spid="130"/>
                                        </p:tgtEl>
                                        <p:attrNameLst>
                                          <p:attrName>style.visibility</p:attrName>
                                        </p:attrNameLst>
                                      </p:cBhvr>
                                      <p:to>
                                        <p:strVal val="visible"/>
                                      </p:to>
                                    </p:set>
                                    <p:animEffect transition="in" filter="fade">
                                      <p:cBhvr>
                                        <p:cTn id="47" dur="500"/>
                                        <p:tgtEl>
                                          <p:spTgt spid="130"/>
                                        </p:tgtEl>
                                      </p:cBhvr>
                                    </p:animEffect>
                                  </p:childTnLst>
                                </p:cTn>
                              </p:par>
                              <p:par>
                                <p:cTn id="48" presetID="10" presetClass="entr" presetSubtype="0" fill="hold"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7"/>
                                        </p:tgtEl>
                                        <p:attrNameLst>
                                          <p:attrName>style.visibility</p:attrName>
                                        </p:attrNameLst>
                                      </p:cBhvr>
                                      <p:to>
                                        <p:strVal val="visible"/>
                                      </p:to>
                                    </p:set>
                                    <p:animEffect transition="in" filter="fade">
                                      <p:cBhvr>
                                        <p:cTn id="53" dur="500"/>
                                        <p:tgtEl>
                                          <p:spTgt spid="157"/>
                                        </p:tgtEl>
                                      </p:cBhvr>
                                    </p:animEffect>
                                  </p:childTnLst>
                                </p:cTn>
                              </p:par>
                              <p:par>
                                <p:cTn id="54" presetID="10" presetClass="entr" presetSubtype="0" fill="hold" nodeType="withEffect">
                                  <p:stCondLst>
                                    <p:cond delay="0"/>
                                  </p:stCondLst>
                                  <p:childTnLst>
                                    <p:set>
                                      <p:cBhvr>
                                        <p:cTn id="55" dur="1" fill="hold">
                                          <p:stCondLst>
                                            <p:cond delay="0"/>
                                          </p:stCondLst>
                                        </p:cTn>
                                        <p:tgtEl>
                                          <p:spTgt spid="180"/>
                                        </p:tgtEl>
                                        <p:attrNameLst>
                                          <p:attrName>style.visibility</p:attrName>
                                        </p:attrNameLst>
                                      </p:cBhvr>
                                      <p:to>
                                        <p:strVal val="visible"/>
                                      </p:to>
                                    </p:set>
                                    <p:animEffect transition="in" filter="fade">
                                      <p:cBhvr>
                                        <p:cTn id="56" dur="500"/>
                                        <p:tgtEl>
                                          <p:spTgt spid="18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fade">
                                      <p:cBhvr>
                                        <p:cTn id="59" dur="500"/>
                                        <p:tgtEl>
                                          <p:spTgt spid="8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3"/>
                                        </p:tgtEl>
                                        <p:attrNameLst>
                                          <p:attrName>style.visibility</p:attrName>
                                        </p:attrNameLst>
                                      </p:cBhvr>
                                      <p:to>
                                        <p:strVal val="visible"/>
                                      </p:to>
                                    </p:set>
                                    <p:animEffect transition="in" filter="fade">
                                      <p:cBhvr>
                                        <p:cTn id="62" dur="500"/>
                                        <p:tgtEl>
                                          <p:spTgt spid="17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fade">
                                      <p:cBhvr>
                                        <p:cTn id="73" dur="500"/>
                                        <p:tgtEl>
                                          <p:spTgt spid="15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4"/>
                                        </p:tgtEl>
                                        <p:attrNameLst>
                                          <p:attrName>style.visibility</p:attrName>
                                        </p:attrNameLst>
                                      </p:cBhvr>
                                      <p:to>
                                        <p:strVal val="visible"/>
                                      </p:to>
                                    </p:set>
                                    <p:animEffect transition="in" filter="fade">
                                      <p:cBhvr>
                                        <p:cTn id="76" dur="500"/>
                                        <p:tgtEl>
                                          <p:spTgt spid="17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500"/>
                                        <p:tgtEl>
                                          <p:spTgt spid="2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75"/>
                                        </p:tgtEl>
                                        <p:attrNameLst>
                                          <p:attrName>style.visibility</p:attrName>
                                        </p:attrNameLst>
                                      </p:cBhvr>
                                      <p:to>
                                        <p:strVal val="visible"/>
                                      </p:to>
                                    </p:set>
                                    <p:animEffect transition="in" filter="fade">
                                      <p:cBhvr>
                                        <p:cTn id="87" dur="500"/>
                                        <p:tgtEl>
                                          <p:spTgt spid="17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500"/>
                                        <p:tgtEl>
                                          <p:spTgt spid="2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76"/>
                                        </p:tgtEl>
                                        <p:attrNameLst>
                                          <p:attrName>style.visibility</p:attrName>
                                        </p:attrNameLst>
                                      </p:cBhvr>
                                      <p:to>
                                        <p:strVal val="visible"/>
                                      </p:to>
                                    </p:set>
                                    <p:animEffect transition="in" filter="fade">
                                      <p:cBhvr>
                                        <p:cTn id="100"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8" grpId="0" animBg="1"/>
      <p:bldP spid="81" grpId="0"/>
      <p:bldP spid="129" grpId="0" animBg="1"/>
      <p:bldP spid="160" grpId="0" animBg="1"/>
      <p:bldP spid="156" grpId="0" animBg="1"/>
      <p:bldP spid="157" grpId="0" animBg="1"/>
      <p:bldP spid="158" grpId="0" animBg="1"/>
      <p:bldP spid="161" grpId="0" animBg="1"/>
      <p:bldP spid="172" grpId="0" animBg="1"/>
      <p:bldP spid="173" grpId="0" animBg="1"/>
      <p:bldP spid="174" grpId="0" animBg="1"/>
      <p:bldP spid="175" grpId="0" animBg="1"/>
      <p:bldP spid="17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p:cNvSpPr/>
          <p:nvPr/>
        </p:nvSpPr>
        <p:spPr>
          <a:xfrm>
            <a:off x="460887" y="749242"/>
            <a:ext cx="8222227" cy="923716"/>
          </a:xfrm>
          <a:prstGeom prst="rect">
            <a:avLst/>
          </a:prstGeom>
          <a:solidFill>
            <a:schemeClr val="tx2"/>
          </a:solidFill>
        </p:spPr>
        <p:txBody>
          <a:bodyPr wrap="square" anchor="ctr">
            <a:noAutofit/>
          </a:bodyPr>
          <a:lstStyle/>
          <a:p>
            <a:pPr marL="0" lvl="1" algn="ctr">
              <a:lnSpc>
                <a:spcPct val="90000"/>
              </a:lnSpc>
              <a:spcAft>
                <a:spcPts val="1200"/>
              </a:spcAft>
              <a:buClr>
                <a:srgbClr val="0064AF"/>
              </a:buClr>
            </a:pPr>
            <a:r>
              <a:rPr lang="en-US" sz="2800" dirty="0" smtClean="0">
                <a:solidFill>
                  <a:schemeClr val="accent4"/>
                </a:solidFill>
              </a:rPr>
              <a:t>BROAD ECOSYSTEM INTEGRATION WITH OVER 1200+ ACTIONS AND 50 INTEGRATIONS AVAILABLE</a:t>
            </a:r>
            <a:endParaRPr lang="en-US" sz="2800" dirty="0">
              <a:solidFill>
                <a:schemeClr val="accent4"/>
              </a:solidFill>
            </a:endParaRPr>
          </a:p>
        </p:txBody>
      </p:sp>
      <p:sp>
        <p:nvSpPr>
          <p:cNvPr id="2" name="Title 1"/>
          <p:cNvSpPr>
            <a:spLocks noGrp="1"/>
          </p:cNvSpPr>
          <p:nvPr>
            <p:ph type="title"/>
          </p:nvPr>
        </p:nvSpPr>
        <p:spPr/>
        <p:txBody>
          <a:bodyPr/>
          <a:lstStyle/>
          <a:p>
            <a:r>
              <a:rPr lang="en-US" dirty="0" smtClean="0"/>
              <a:t>Enterprise Solution with strong ecosystem integrations</a:t>
            </a:r>
            <a:endParaRPr lang="en-US" dirty="0"/>
          </a:p>
        </p:txBody>
      </p:sp>
      <p:sp>
        <p:nvSpPr>
          <p:cNvPr id="16" name="Content Placeholder 1"/>
          <p:cNvSpPr txBox="1">
            <a:spLocks/>
          </p:cNvSpPr>
          <p:nvPr/>
        </p:nvSpPr>
        <p:spPr>
          <a:xfrm>
            <a:off x="464575" y="1796524"/>
            <a:ext cx="4031996" cy="2570414"/>
          </a:xfrm>
          <a:prstGeom prst="rect">
            <a:avLst/>
          </a:prstGeom>
        </p:spPr>
        <p:txBody>
          <a:bodyPr/>
          <a:lstStyle>
            <a:lvl1pPr marL="342900" indent="-342900" algn="l" defTabSz="457200" rtl="0" eaLnBrk="1" latinLnBrk="0" hangingPunct="1">
              <a:lnSpc>
                <a:spcPct val="110000"/>
              </a:lnSpc>
              <a:spcBef>
                <a:spcPts val="0"/>
              </a:spcBef>
              <a:spcAft>
                <a:spcPts val="1200"/>
              </a:spcAft>
              <a:buClr>
                <a:srgbClr val="0064AF"/>
              </a:buClr>
              <a:buFont typeface="Wingdings" charset="2"/>
              <a:buChar char="§"/>
              <a:defRPr sz="2400" b="0" kern="1200">
                <a:solidFill>
                  <a:schemeClr val="accent3"/>
                </a:solidFill>
                <a:latin typeface="+mn-lt"/>
                <a:ea typeface="+mn-ea"/>
                <a:cs typeface="+mn-cs"/>
              </a:defRPr>
            </a:lvl1pPr>
            <a:lvl2pPr marL="679450" indent="-285750" algn="l" defTabSz="457200" rtl="0" eaLnBrk="1" latinLnBrk="0" hangingPunct="1">
              <a:lnSpc>
                <a:spcPct val="110000"/>
              </a:lnSpc>
              <a:spcBef>
                <a:spcPts val="0"/>
              </a:spcBef>
              <a:spcAft>
                <a:spcPts val="1200"/>
              </a:spcAft>
              <a:buClr>
                <a:srgbClr val="0064AF"/>
              </a:buClr>
              <a:buFont typeface="Arial"/>
              <a:buChar char="–"/>
              <a:defRPr sz="2000" b="0" kern="1200">
                <a:solidFill>
                  <a:schemeClr val="accent3"/>
                </a:solidFill>
                <a:latin typeface="+mn-lt"/>
                <a:ea typeface="+mn-ea"/>
                <a:cs typeface="+mn-cs"/>
              </a:defRPr>
            </a:lvl2pPr>
            <a:lvl3pPr marL="977900" indent="-228600" algn="l" defTabSz="457200" rtl="0" eaLnBrk="1" latinLnBrk="0" hangingPunct="1">
              <a:lnSpc>
                <a:spcPct val="110000"/>
              </a:lnSpc>
              <a:spcBef>
                <a:spcPts val="0"/>
              </a:spcBef>
              <a:spcAft>
                <a:spcPts val="1200"/>
              </a:spcAft>
              <a:buClr>
                <a:srgbClr val="0064AF"/>
              </a:buClr>
              <a:buFont typeface="Wingdings" charset="2"/>
              <a:buChar char="§"/>
              <a:defRPr sz="1800" b="0" kern="1200">
                <a:solidFill>
                  <a:schemeClr val="accent3"/>
                </a:solidFill>
                <a:latin typeface="+mn-lt"/>
                <a:ea typeface="+mn-ea"/>
                <a:cs typeface="+mn-cs"/>
              </a:defRPr>
            </a:lvl3pPr>
            <a:lvl4pPr marL="1320800" marR="0" indent="-228600" algn="l" defTabSz="457200" rtl="0" eaLnBrk="1" fontAlgn="auto" latinLnBrk="0" hangingPunct="1">
              <a:lnSpc>
                <a:spcPct val="110000"/>
              </a:lnSpc>
              <a:spcBef>
                <a:spcPts val="0"/>
              </a:spcBef>
              <a:spcAft>
                <a:spcPts val="1200"/>
              </a:spcAft>
              <a:buClr>
                <a:srgbClr val="0064AF"/>
              </a:buClr>
              <a:buSzTx/>
              <a:buFont typeface="Arial"/>
              <a:buChar char="–"/>
              <a:tabLst/>
              <a:defRPr sz="1600" b="0" kern="1200">
                <a:solidFill>
                  <a:schemeClr val="accent3"/>
                </a:solidFill>
                <a:latin typeface="+mn-lt"/>
                <a:ea typeface="+mn-ea"/>
                <a:cs typeface="+mn-cs"/>
              </a:defRPr>
            </a:lvl4pPr>
            <a:lvl5pPr marL="1600200" indent="-228600" algn="l" defTabSz="457200" rtl="0" eaLnBrk="1" latinLnBrk="0" hangingPunct="1">
              <a:lnSpc>
                <a:spcPct val="110000"/>
              </a:lnSpc>
              <a:spcBef>
                <a:spcPts val="0"/>
              </a:spcBef>
              <a:spcAft>
                <a:spcPts val="1200"/>
              </a:spcAft>
              <a:buClr>
                <a:srgbClr val="0064AF"/>
              </a:buClr>
              <a:buFont typeface="Wingdings" charset="2"/>
              <a:buChar char="§"/>
              <a:tabLst/>
              <a:defRPr sz="1600" b="0" kern="1200" baseline="0">
                <a:solidFill>
                  <a:schemeClr val="accent3"/>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000" lvl="0" indent="-234000">
              <a:lnSpc>
                <a:spcPct val="100000"/>
              </a:lnSpc>
              <a:buClrTx/>
            </a:pPr>
            <a:r>
              <a:rPr lang="en-US" sz="1800" dirty="0">
                <a:solidFill>
                  <a:srgbClr val="FFFFFF"/>
                </a:solidFill>
              </a:rPr>
              <a:t>Integrations to many enterprise software solutions for IT Development, Operations and Service Management</a:t>
            </a:r>
          </a:p>
          <a:p>
            <a:pPr marL="234000" lvl="0" indent="-234000">
              <a:lnSpc>
                <a:spcPct val="100000"/>
              </a:lnSpc>
              <a:buClrTx/>
            </a:pPr>
            <a:r>
              <a:rPr lang="en-US" sz="1800" dirty="0" smtClean="0">
                <a:solidFill>
                  <a:srgbClr val="FFFFFF"/>
                </a:solidFill>
              </a:rPr>
              <a:t>Out-of-the-Box </a:t>
            </a:r>
            <a:r>
              <a:rPr lang="en-US" sz="1800" dirty="0">
                <a:solidFill>
                  <a:srgbClr val="FFFFFF"/>
                </a:solidFill>
              </a:rPr>
              <a:t>and ready to use with no scripting required</a:t>
            </a:r>
          </a:p>
          <a:p>
            <a:pPr marL="234000" lvl="0" indent="-234000">
              <a:lnSpc>
                <a:spcPct val="100000"/>
              </a:lnSpc>
              <a:buClrTx/>
            </a:pPr>
            <a:r>
              <a:rPr lang="en-US" sz="1800" dirty="0">
                <a:solidFill>
                  <a:srgbClr val="FFFFFF"/>
                </a:solidFill>
              </a:rPr>
              <a:t>Rapid Development Kit for quick, consistent integration code generation and packaging</a:t>
            </a: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552" y="1875900"/>
            <a:ext cx="4070248" cy="2491037"/>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9" name="Straight Connector 18"/>
          <p:cNvCxnSpPr/>
          <p:nvPr/>
        </p:nvCxnSpPr>
        <p:spPr>
          <a:xfrm>
            <a:off x="457200" y="749242"/>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57200" y="1672958"/>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054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Isosceles Triangle 26"/>
          <p:cNvSpPr/>
          <p:nvPr/>
        </p:nvSpPr>
        <p:spPr>
          <a:xfrm rot="16200000">
            <a:off x="3287829" y="1845256"/>
            <a:ext cx="3838194" cy="2499982"/>
          </a:xfrm>
          <a:prstGeom prst="triangle">
            <a:avLst>
              <a:gd name="adj" fmla="val 51438"/>
            </a:avLst>
          </a:prstGeom>
          <a:gradFill flip="none" rotWithShape="1">
            <a:gsLst>
              <a:gs pos="13000">
                <a:schemeClr val="accent1">
                  <a:alpha val="39000"/>
                </a:schemeClr>
              </a:gs>
              <a:gs pos="100000">
                <a:schemeClr val="bg1">
                  <a:lumMod val="95000"/>
                  <a:alpha val="0"/>
                </a:schemeClr>
              </a:gs>
            </a:gsLst>
            <a:lin ang="5400000" scaled="1"/>
            <a:tileRect/>
          </a:gradFill>
          <a:ln w="63500">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lstStyle/>
          <a:p>
            <a:pPr algn="ctr" defTabSz="608945"/>
            <a:endParaRPr lang="en-US" sz="2000" b="1" dirty="0">
              <a:solidFill>
                <a:schemeClr val="tx1">
                  <a:lumMod val="75000"/>
                  <a:lumOff val="25000"/>
                </a:schemeClr>
              </a:solidFill>
              <a:latin typeface="+mj-lt"/>
              <a:cs typeface="Calibri"/>
            </a:endParaRPr>
          </a:p>
        </p:txBody>
      </p:sp>
      <p:sp>
        <p:nvSpPr>
          <p:cNvPr id="4" name="Oval 3"/>
          <p:cNvSpPr/>
          <p:nvPr/>
        </p:nvSpPr>
        <p:spPr>
          <a:xfrm>
            <a:off x="494857" y="1385532"/>
            <a:ext cx="3419999" cy="3338236"/>
          </a:xfrm>
          <a:prstGeom prst="ellipse">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pic>
        <p:nvPicPr>
          <p:cNvPr id="53" name="Picture 52"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568" y="2485082"/>
            <a:ext cx="1605446" cy="993298"/>
          </a:xfrm>
          <a:prstGeom prst="rect">
            <a:avLst/>
          </a:prstGeom>
        </p:spPr>
      </p:pic>
      <p:sp>
        <p:nvSpPr>
          <p:cNvPr id="2" name="Title 1"/>
          <p:cNvSpPr>
            <a:spLocks noGrp="1"/>
          </p:cNvSpPr>
          <p:nvPr>
            <p:ph type="title"/>
          </p:nvPr>
        </p:nvSpPr>
        <p:spPr/>
        <p:txBody>
          <a:bodyPr/>
          <a:lstStyle/>
          <a:p>
            <a:r>
              <a:rPr lang="en-US" dirty="0" smtClean="0"/>
              <a:t>CA Cloud Manager Overview</a:t>
            </a:r>
            <a:endParaRPr lang="en-US" dirty="0"/>
          </a:p>
        </p:txBody>
      </p:sp>
      <p:sp>
        <p:nvSpPr>
          <p:cNvPr id="59" name="TextBox 58"/>
          <p:cNvSpPr txBox="1"/>
          <p:nvPr/>
        </p:nvSpPr>
        <p:spPr>
          <a:xfrm>
            <a:off x="377003" y="667638"/>
            <a:ext cx="8526572" cy="707886"/>
          </a:xfrm>
          <a:prstGeom prst="rect">
            <a:avLst/>
          </a:prstGeom>
          <a:noFill/>
        </p:spPr>
        <p:txBody>
          <a:bodyPr wrap="square" rtlCol="0">
            <a:spAutoFit/>
          </a:bodyPr>
          <a:lstStyle/>
          <a:p>
            <a:pPr defTabSz="914400"/>
            <a:r>
              <a:rPr lang="en-US" sz="2000" dirty="0">
                <a:solidFill>
                  <a:schemeClr val="bg1"/>
                </a:solidFill>
                <a:cs typeface="Calibri"/>
              </a:rPr>
              <a:t>A </a:t>
            </a:r>
            <a:r>
              <a:rPr lang="en-US" sz="2000" dirty="0" smtClean="0">
                <a:solidFill>
                  <a:schemeClr val="bg1"/>
                </a:solidFill>
                <a:cs typeface="Calibri"/>
              </a:rPr>
              <a:t>consolidated </a:t>
            </a:r>
            <a:r>
              <a:rPr lang="en-US" sz="2000" dirty="0">
                <a:solidFill>
                  <a:schemeClr val="bg1"/>
                </a:solidFill>
                <a:cs typeface="Calibri"/>
              </a:rPr>
              <a:t>platform to enable on-demand, self-service </a:t>
            </a:r>
            <a:r>
              <a:rPr lang="en-US" sz="2000" dirty="0" smtClean="0">
                <a:solidFill>
                  <a:schemeClr val="bg1"/>
                </a:solidFill>
                <a:cs typeface="Calibri"/>
              </a:rPr>
              <a:t>cloud platform provisioning and management.</a:t>
            </a:r>
            <a:endParaRPr lang="en-US" sz="2000" dirty="0">
              <a:solidFill>
                <a:schemeClr val="bg1"/>
              </a:solidFill>
              <a:cs typeface="Calibri"/>
            </a:endParaRPr>
          </a:p>
        </p:txBody>
      </p:sp>
      <p:grpSp>
        <p:nvGrpSpPr>
          <p:cNvPr id="35" name="Group 34"/>
          <p:cNvGrpSpPr/>
          <p:nvPr/>
        </p:nvGrpSpPr>
        <p:grpSpPr>
          <a:xfrm>
            <a:off x="597183" y="1490122"/>
            <a:ext cx="3200323" cy="3119798"/>
            <a:chOff x="-1160913" y="2083461"/>
            <a:chExt cx="2034230" cy="2057146"/>
          </a:xfrm>
        </p:grpSpPr>
        <p:sp>
          <p:nvSpPr>
            <p:cNvPr id="38" name="TextBox 37"/>
            <p:cNvSpPr txBox="1"/>
            <p:nvPr/>
          </p:nvSpPr>
          <p:spPr>
            <a:xfrm>
              <a:off x="-451153" y="2961322"/>
              <a:ext cx="623226" cy="345003"/>
            </a:xfrm>
            <a:prstGeom prst="rect">
              <a:avLst/>
            </a:prstGeom>
            <a:noFill/>
          </p:spPr>
          <p:txBody>
            <a:bodyPr wrap="none" rtlCol="0">
              <a:spAutoFit/>
            </a:bodyPr>
            <a:lstStyle/>
            <a:p>
              <a:r>
                <a:rPr lang="en-US" sz="1400" dirty="0" smtClean="0">
                  <a:solidFill>
                    <a:schemeClr val="accent1"/>
                  </a:solidFill>
                </a:rPr>
                <a:t>CA CLOUD</a:t>
              </a:r>
            </a:p>
            <a:p>
              <a:r>
                <a:rPr lang="en-US" sz="1400" dirty="0" smtClean="0">
                  <a:solidFill>
                    <a:schemeClr val="accent1"/>
                  </a:solidFill>
                </a:rPr>
                <a:t>MANAGER</a:t>
              </a:r>
              <a:endParaRPr lang="en-US" sz="1400" dirty="0">
                <a:solidFill>
                  <a:schemeClr val="accent1"/>
                </a:solidFill>
              </a:endParaRPr>
            </a:p>
          </p:txBody>
        </p:sp>
        <p:grpSp>
          <p:nvGrpSpPr>
            <p:cNvPr id="39" name="Group 38"/>
            <p:cNvGrpSpPr/>
            <p:nvPr/>
          </p:nvGrpSpPr>
          <p:grpSpPr>
            <a:xfrm>
              <a:off x="-1160913" y="2083461"/>
              <a:ext cx="2034230" cy="2057146"/>
              <a:chOff x="99508" y="2298756"/>
              <a:chExt cx="2034230" cy="2057146"/>
            </a:xfrm>
          </p:grpSpPr>
          <p:sp>
            <p:nvSpPr>
              <p:cNvPr id="44" name="Donut 43"/>
              <p:cNvSpPr/>
              <p:nvPr/>
            </p:nvSpPr>
            <p:spPr>
              <a:xfrm>
                <a:off x="124757" y="2335023"/>
                <a:ext cx="1995521" cy="1995521"/>
              </a:xfrm>
              <a:prstGeom prst="donut">
                <a:avLst>
                  <a:gd name="adj" fmla="val 17188"/>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2000" dirty="0" smtClean="0">
                  <a:solidFill>
                    <a:srgbClr val="FFFFFF"/>
                  </a:solidFill>
                  <a:cs typeface="Arial Unicode MS" pitchFamily="34" charset="-128"/>
                </a:endParaRPr>
              </a:p>
            </p:txBody>
          </p:sp>
          <p:sp>
            <p:nvSpPr>
              <p:cNvPr id="45" name="Chevron 44"/>
              <p:cNvSpPr/>
              <p:nvPr/>
            </p:nvSpPr>
            <p:spPr>
              <a:xfrm>
                <a:off x="991267" y="2298756"/>
                <a:ext cx="345248" cy="406708"/>
              </a:xfrm>
              <a:prstGeom prst="chevron">
                <a:avLst/>
              </a:prstGeom>
              <a:solidFill>
                <a:srgbClr val="19272C"/>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2000" dirty="0" smtClean="0">
                  <a:solidFill>
                    <a:srgbClr val="FFFFFF"/>
                  </a:solidFill>
                  <a:cs typeface="Arial Unicode MS" pitchFamily="34" charset="-128"/>
                </a:endParaRPr>
              </a:p>
            </p:txBody>
          </p:sp>
          <p:sp>
            <p:nvSpPr>
              <p:cNvPr id="46" name="Chevron 45"/>
              <p:cNvSpPr/>
              <p:nvPr/>
            </p:nvSpPr>
            <p:spPr>
              <a:xfrm flipH="1">
                <a:off x="943734" y="3949194"/>
                <a:ext cx="345248" cy="406708"/>
              </a:xfrm>
              <a:prstGeom prst="chevron">
                <a:avLst/>
              </a:prstGeom>
              <a:solidFill>
                <a:srgbClr val="19272C"/>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2000" dirty="0" smtClean="0">
                  <a:solidFill>
                    <a:srgbClr val="FFFFFF"/>
                  </a:solidFill>
                  <a:cs typeface="Arial Unicode MS" pitchFamily="34" charset="-128"/>
                </a:endParaRPr>
              </a:p>
            </p:txBody>
          </p:sp>
          <p:sp>
            <p:nvSpPr>
              <p:cNvPr id="47" name="Chevron 46"/>
              <p:cNvSpPr/>
              <p:nvPr/>
            </p:nvSpPr>
            <p:spPr>
              <a:xfrm rot="5400000" flipH="1">
                <a:off x="130238" y="3148588"/>
                <a:ext cx="345248" cy="406708"/>
              </a:xfrm>
              <a:prstGeom prst="chevron">
                <a:avLst/>
              </a:prstGeom>
              <a:solidFill>
                <a:srgbClr val="19272C"/>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2000" dirty="0" smtClean="0">
                  <a:solidFill>
                    <a:srgbClr val="FFFFFF"/>
                  </a:solidFill>
                  <a:cs typeface="Arial Unicode MS" pitchFamily="34" charset="-128"/>
                </a:endParaRPr>
              </a:p>
            </p:txBody>
          </p:sp>
          <p:sp>
            <p:nvSpPr>
              <p:cNvPr id="48" name="Chevron 47"/>
              <p:cNvSpPr/>
              <p:nvPr/>
            </p:nvSpPr>
            <p:spPr>
              <a:xfrm rot="16200000" flipH="1" flipV="1">
                <a:off x="1757760" y="3149641"/>
                <a:ext cx="345248" cy="406708"/>
              </a:xfrm>
              <a:prstGeom prst="chevron">
                <a:avLst/>
              </a:prstGeom>
              <a:solidFill>
                <a:srgbClr val="19272C"/>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2000" dirty="0" smtClean="0">
                  <a:solidFill>
                    <a:srgbClr val="FFFFFF"/>
                  </a:solidFill>
                  <a:cs typeface="Arial Unicode MS" pitchFamily="34" charset="-128"/>
                </a:endParaRPr>
              </a:p>
            </p:txBody>
          </p:sp>
        </p:grpSp>
        <p:sp>
          <p:nvSpPr>
            <p:cNvPr id="40" name="Rectangle 39"/>
            <p:cNvSpPr/>
            <p:nvPr/>
          </p:nvSpPr>
          <p:spPr>
            <a:xfrm rot="19003519">
              <a:off x="-947331" y="2424466"/>
              <a:ext cx="1114248" cy="849565"/>
            </a:xfrm>
            <a:prstGeom prst="rect">
              <a:avLst/>
            </a:prstGeom>
            <a:noFill/>
          </p:spPr>
          <p:txBody>
            <a:bodyPr wrap="none" lIns="91440" tIns="45720" rIns="91440" bIns="45720">
              <a:prstTxWarp prst="textArchUp">
                <a:avLst>
                  <a:gd name="adj" fmla="val 13505330"/>
                </a:avLst>
              </a:prstTxWarp>
              <a:spAutoFit/>
              <a:scene3d>
                <a:camera prst="orthographicFront"/>
                <a:lightRig rig="soft" dir="t">
                  <a:rot lat="0" lon="0" rev="10800000"/>
                </a:lightRig>
              </a:scene3d>
              <a:sp3d>
                <a:contourClr>
                  <a:srgbClr val="DDDDDD"/>
                </a:contourClr>
              </a:sp3d>
            </a:bodyPr>
            <a:lstStyle/>
            <a:p>
              <a:pPr algn="ctr"/>
              <a:r>
                <a:rPr lang="en-US" dirty="0" smtClean="0">
                  <a:ln w="10541" cmpd="sng">
                    <a:noFill/>
                    <a:prstDash val="solid"/>
                  </a:ln>
                  <a:solidFill>
                    <a:schemeClr val="bg2"/>
                  </a:solidFill>
                </a:rPr>
                <a:t>PROVISION</a:t>
              </a:r>
              <a:endParaRPr lang="en-US" spc="150" dirty="0">
                <a:ln w="10541" cmpd="sng">
                  <a:noFill/>
                  <a:prstDash val="solid"/>
                </a:ln>
                <a:solidFill>
                  <a:schemeClr val="bg2"/>
                </a:solidFill>
              </a:endParaRPr>
            </a:p>
          </p:txBody>
        </p:sp>
        <p:sp>
          <p:nvSpPr>
            <p:cNvPr id="41" name="Rectangle 40"/>
            <p:cNvSpPr/>
            <p:nvPr/>
          </p:nvSpPr>
          <p:spPr>
            <a:xfrm rot="2966048">
              <a:off x="-428618" y="2472434"/>
              <a:ext cx="1206454" cy="752902"/>
            </a:xfrm>
            <a:prstGeom prst="rect">
              <a:avLst/>
            </a:prstGeom>
            <a:noFill/>
          </p:spPr>
          <p:txBody>
            <a:bodyPr spcFirstLastPara="1" wrap="none" lIns="91440" tIns="45720" rIns="91440" bIns="45720" numCol="1">
              <a:prstTxWarp prst="textArchUp">
                <a:avLst>
                  <a:gd name="adj" fmla="val 14009526"/>
                </a:avLst>
              </a:prstTxWarp>
              <a:spAutoFit/>
              <a:scene3d>
                <a:camera prst="orthographicFront"/>
                <a:lightRig rig="soft" dir="t">
                  <a:rot lat="0" lon="0" rev="10800000"/>
                </a:lightRig>
              </a:scene3d>
              <a:sp3d>
                <a:contourClr>
                  <a:srgbClr val="DDDDDD"/>
                </a:contourClr>
              </a:sp3d>
            </a:bodyPr>
            <a:lstStyle/>
            <a:p>
              <a:pPr algn="ctr"/>
              <a:r>
                <a:rPr lang="en-US" dirty="0" smtClean="0">
                  <a:ln w="10541" cmpd="sng">
                    <a:noFill/>
                    <a:prstDash val="solid"/>
                  </a:ln>
                  <a:solidFill>
                    <a:schemeClr val="bg2"/>
                  </a:solidFill>
                </a:rPr>
                <a:t>SECURE</a:t>
              </a:r>
              <a:endParaRPr lang="en-US" dirty="0">
                <a:ln w="10541" cmpd="sng">
                  <a:noFill/>
                  <a:prstDash val="solid"/>
                </a:ln>
                <a:solidFill>
                  <a:schemeClr val="bg2"/>
                </a:solidFill>
              </a:endParaRPr>
            </a:p>
          </p:txBody>
        </p:sp>
        <p:sp>
          <p:nvSpPr>
            <p:cNvPr id="42" name="Rectangle 41"/>
            <p:cNvSpPr/>
            <p:nvPr/>
          </p:nvSpPr>
          <p:spPr>
            <a:xfrm rot="19092609">
              <a:off x="-129529" y="3478815"/>
              <a:ext cx="900038" cy="309351"/>
            </a:xfrm>
            <a:prstGeom prst="rect">
              <a:avLst/>
            </a:prstGeom>
            <a:noFill/>
          </p:spPr>
          <p:txBody>
            <a:bodyPr spcFirstLastPara="1" wrap="none" lIns="91440" tIns="45720" rIns="91440" bIns="45720" numCol="1">
              <a:prstTxWarp prst="textArchDown">
                <a:avLst>
                  <a:gd name="adj" fmla="val 2777539"/>
                </a:avLst>
              </a:prstTxWarp>
              <a:spAutoFit/>
              <a:scene3d>
                <a:camera prst="orthographicFront"/>
                <a:lightRig rig="soft" dir="t">
                  <a:rot lat="0" lon="0" rev="10800000"/>
                </a:lightRig>
              </a:scene3d>
              <a:sp3d>
                <a:contourClr>
                  <a:srgbClr val="DDDDDD"/>
                </a:contourClr>
              </a:sp3d>
            </a:bodyPr>
            <a:lstStyle/>
            <a:p>
              <a:pPr algn="ctr"/>
              <a:r>
                <a:rPr lang="en-US" sz="7200" dirty="0" smtClean="0">
                  <a:ln w="10541" cmpd="sng">
                    <a:noFill/>
                    <a:prstDash val="solid"/>
                  </a:ln>
                  <a:solidFill>
                    <a:schemeClr val="bg2"/>
                  </a:solidFill>
                </a:rPr>
                <a:t>GOVERN</a:t>
              </a:r>
              <a:endParaRPr lang="en-US" sz="7200" dirty="0">
                <a:ln w="10541" cmpd="sng">
                  <a:noFill/>
                  <a:prstDash val="solid"/>
                </a:ln>
                <a:solidFill>
                  <a:schemeClr val="bg2"/>
                </a:solidFill>
              </a:endParaRPr>
            </a:p>
          </p:txBody>
        </p:sp>
        <p:sp>
          <p:nvSpPr>
            <p:cNvPr id="43" name="Rectangle 42"/>
            <p:cNvSpPr/>
            <p:nvPr/>
          </p:nvSpPr>
          <p:spPr>
            <a:xfrm rot="2845150">
              <a:off x="-1113738" y="3418310"/>
              <a:ext cx="916701" cy="295872"/>
            </a:xfrm>
            <a:prstGeom prst="rect">
              <a:avLst/>
            </a:prstGeom>
            <a:noFill/>
          </p:spPr>
          <p:txBody>
            <a:bodyPr spcFirstLastPara="1" wrap="none" lIns="91440" tIns="45720" rIns="91440" bIns="45720" numCol="1">
              <a:prstTxWarp prst="textArchDown">
                <a:avLst>
                  <a:gd name="adj" fmla="val 2854431"/>
                </a:avLst>
              </a:prstTxWarp>
              <a:spAutoFit/>
              <a:scene3d>
                <a:camera prst="orthographicFront"/>
                <a:lightRig rig="soft" dir="t">
                  <a:rot lat="0" lon="0" rev="10800000"/>
                </a:lightRig>
              </a:scene3d>
              <a:sp3d>
                <a:contourClr>
                  <a:srgbClr val="DDDDDD"/>
                </a:contourClr>
              </a:sp3d>
            </a:bodyPr>
            <a:lstStyle/>
            <a:p>
              <a:pPr algn="ctr"/>
              <a:r>
                <a:rPr lang="en-US" sz="7200" dirty="0" smtClean="0">
                  <a:ln w="10541" cmpd="sng">
                    <a:noFill/>
                    <a:prstDash val="solid"/>
                  </a:ln>
                  <a:solidFill>
                    <a:schemeClr val="bg2"/>
                  </a:solidFill>
                </a:rPr>
                <a:t>MANAGE</a:t>
              </a:r>
              <a:endParaRPr lang="en-US" sz="7200" dirty="0">
                <a:ln w="10541" cmpd="sng">
                  <a:noFill/>
                  <a:prstDash val="solid"/>
                </a:ln>
                <a:solidFill>
                  <a:schemeClr val="bg2"/>
                </a:solidFill>
              </a:endParaRPr>
            </a:p>
          </p:txBody>
        </p:sp>
      </p:grpSp>
      <p:grpSp>
        <p:nvGrpSpPr>
          <p:cNvPr id="3" name="Group 2"/>
          <p:cNvGrpSpPr/>
          <p:nvPr/>
        </p:nvGrpSpPr>
        <p:grpSpPr>
          <a:xfrm>
            <a:off x="5919302" y="1050208"/>
            <a:ext cx="1921562" cy="3684822"/>
            <a:chOff x="5244326" y="1050208"/>
            <a:chExt cx="2230695" cy="4159399"/>
          </a:xfrm>
        </p:grpSpPr>
        <p:sp>
          <p:nvSpPr>
            <p:cNvPr id="30" name="TextBox 29"/>
            <p:cNvSpPr txBox="1"/>
            <p:nvPr/>
          </p:nvSpPr>
          <p:spPr>
            <a:xfrm>
              <a:off x="5244326" y="1871502"/>
              <a:ext cx="2161187" cy="347416"/>
            </a:xfrm>
            <a:prstGeom prst="rect">
              <a:avLst/>
            </a:prstGeom>
            <a:noFill/>
          </p:spPr>
          <p:txBody>
            <a:bodyPr wrap="square" rtlCol="0">
              <a:spAutoFit/>
            </a:bodyPr>
            <a:lstStyle>
              <a:defPPr>
                <a:defRPr lang="en-US"/>
              </a:defPPr>
              <a:lvl1pPr lvl="0">
                <a:spcBef>
                  <a:spcPct val="20000"/>
                </a:spcBef>
                <a:buClr>
                  <a:srgbClr val="8F52A2"/>
                </a:buClr>
                <a:defRPr sz="1600">
                  <a:solidFill>
                    <a:schemeClr val="tx1">
                      <a:lumMod val="75000"/>
                      <a:lumOff val="25000"/>
                    </a:schemeClr>
                  </a:solidFill>
                  <a:latin typeface="Calibri"/>
                  <a:cs typeface="Calibri"/>
                </a:defRPr>
              </a:lvl1pPr>
            </a:lstStyle>
            <a:p>
              <a:pPr algn="ctr"/>
              <a:r>
                <a:rPr lang="en-US" sz="1400" dirty="0"/>
                <a:t>Standardize Platforms</a:t>
              </a:r>
            </a:p>
          </p:txBody>
        </p:sp>
        <p:sp>
          <p:nvSpPr>
            <p:cNvPr id="31" name="TextBox 30"/>
            <p:cNvSpPr txBox="1"/>
            <p:nvPr/>
          </p:nvSpPr>
          <p:spPr>
            <a:xfrm>
              <a:off x="5354156" y="3308058"/>
              <a:ext cx="1863188" cy="590607"/>
            </a:xfrm>
            <a:prstGeom prst="rect">
              <a:avLst/>
            </a:prstGeom>
            <a:noFill/>
          </p:spPr>
          <p:txBody>
            <a:bodyPr wrap="square" rtlCol="0">
              <a:spAutoFit/>
            </a:bodyPr>
            <a:lstStyle>
              <a:defPPr>
                <a:defRPr lang="en-US"/>
              </a:defPPr>
              <a:lvl1pPr lvl="0">
                <a:spcBef>
                  <a:spcPct val="20000"/>
                </a:spcBef>
                <a:buClr>
                  <a:srgbClr val="8F52A2"/>
                </a:buClr>
                <a:defRPr sz="1600">
                  <a:solidFill>
                    <a:schemeClr val="tx1">
                      <a:lumMod val="75000"/>
                      <a:lumOff val="25000"/>
                    </a:schemeClr>
                  </a:solidFill>
                  <a:latin typeface="Calibri"/>
                  <a:cs typeface="Calibri"/>
                </a:defRPr>
              </a:lvl1pPr>
            </a:lstStyle>
            <a:p>
              <a:pPr algn="ctr"/>
              <a:r>
                <a:rPr lang="en-US" sz="1400" dirty="0" smtClean="0"/>
                <a:t>Environment as a Service</a:t>
              </a:r>
              <a:endParaRPr lang="en-US" sz="1400" dirty="0"/>
            </a:p>
          </p:txBody>
        </p:sp>
        <p:sp>
          <p:nvSpPr>
            <p:cNvPr id="33" name="TextBox 32"/>
            <p:cNvSpPr txBox="1"/>
            <p:nvPr/>
          </p:nvSpPr>
          <p:spPr>
            <a:xfrm>
              <a:off x="5653080" y="4862191"/>
              <a:ext cx="1821941" cy="347416"/>
            </a:xfrm>
            <a:prstGeom prst="rect">
              <a:avLst/>
            </a:prstGeom>
            <a:noFill/>
          </p:spPr>
          <p:txBody>
            <a:bodyPr wrap="square" rtlCol="0">
              <a:spAutoFit/>
            </a:bodyPr>
            <a:lstStyle>
              <a:defPPr>
                <a:defRPr lang="en-US"/>
              </a:defPPr>
              <a:lvl1pPr lvl="0">
                <a:spcBef>
                  <a:spcPct val="20000"/>
                </a:spcBef>
                <a:buClr>
                  <a:srgbClr val="8F52A2"/>
                </a:buClr>
                <a:defRPr sz="1600">
                  <a:solidFill>
                    <a:schemeClr val="tx1">
                      <a:lumMod val="75000"/>
                      <a:lumOff val="25000"/>
                    </a:schemeClr>
                  </a:solidFill>
                  <a:latin typeface="Calibri"/>
                  <a:cs typeface="Calibri"/>
                </a:defRPr>
              </a:lvl1pPr>
            </a:lstStyle>
            <a:p>
              <a:r>
                <a:rPr lang="en-US" sz="1400" dirty="0" smtClean="0"/>
                <a:t>Cloud</a:t>
              </a:r>
              <a:r>
                <a:rPr lang="ru-RU" sz="1400" dirty="0" smtClean="0"/>
                <a:t> </a:t>
              </a:r>
              <a:r>
                <a:rPr lang="en-US" sz="1400" dirty="0" smtClean="0"/>
                <a:t>Portability</a:t>
              </a:r>
              <a:endParaRPr lang="en-US" sz="1400" dirty="0"/>
            </a:p>
          </p:txBody>
        </p:sp>
        <p:pic>
          <p:nvPicPr>
            <p:cNvPr id="34" name="Picture 3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5704453" y="4020416"/>
              <a:ext cx="1162594" cy="826532"/>
            </a:xfrm>
            <a:prstGeom prst="rect">
              <a:avLst/>
            </a:prstGeom>
          </p:spPr>
        </p:pic>
        <p:pic>
          <p:nvPicPr>
            <p:cNvPr id="49" name="Picture 4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5871425" y="1050208"/>
              <a:ext cx="828651" cy="771462"/>
            </a:xfrm>
            <a:prstGeom prst="rect">
              <a:avLst/>
            </a:prstGeom>
          </p:spPr>
        </p:pic>
        <p:grpSp>
          <p:nvGrpSpPr>
            <p:cNvPr id="50" name="Group 49"/>
            <p:cNvGrpSpPr/>
            <p:nvPr/>
          </p:nvGrpSpPr>
          <p:grpSpPr>
            <a:xfrm>
              <a:off x="5722543" y="2342737"/>
              <a:ext cx="1208290" cy="1025499"/>
              <a:chOff x="4834334" y="4169226"/>
              <a:chExt cx="1482369" cy="1258115"/>
            </a:xfrm>
          </p:grpSpPr>
          <p:pic>
            <p:nvPicPr>
              <p:cNvPr id="51" name="Picture 50"/>
              <p:cNvPicPr>
                <a:picLocks noChangeAspect="1"/>
              </p:cNvPicPr>
              <p:nvPr/>
            </p:nvPicPr>
            <p:blipFill>
              <a:blip r:embed="rId6" cstate="print">
                <a:grayscl/>
                <a:extLst>
                  <a:ext uri="{28A0092B-C50C-407E-A947-70E740481C1C}">
                    <a14:useLocalDpi xmlns:a14="http://schemas.microsoft.com/office/drawing/2010/main"/>
                  </a:ext>
                </a:extLst>
              </a:blip>
              <a:stretch>
                <a:fillRect/>
              </a:stretch>
            </p:blipFill>
            <p:spPr>
              <a:xfrm>
                <a:off x="5063949" y="4169226"/>
                <a:ext cx="1252754" cy="922162"/>
              </a:xfrm>
              <a:prstGeom prst="rect">
                <a:avLst/>
              </a:prstGeom>
            </p:spPr>
          </p:pic>
          <p:pic>
            <p:nvPicPr>
              <p:cNvPr id="52" name="Picture 51"/>
              <p:cNvPicPr>
                <a:picLocks noChangeAspect="1"/>
              </p:cNvPicPr>
              <p:nvPr/>
            </p:nvPicPr>
            <p:blipFill>
              <a:blip r:embed="rId7" cstate="print">
                <a:grayscl/>
                <a:extLst>
                  <a:ext uri="{28A0092B-C50C-407E-A947-70E740481C1C}">
                    <a14:useLocalDpi xmlns:a14="http://schemas.microsoft.com/office/drawing/2010/main"/>
                  </a:ext>
                </a:extLst>
              </a:blip>
              <a:stretch>
                <a:fillRect/>
              </a:stretch>
            </p:blipFill>
            <p:spPr>
              <a:xfrm>
                <a:off x="4834334" y="4449765"/>
                <a:ext cx="777794" cy="977576"/>
              </a:xfrm>
              <a:prstGeom prst="rect">
                <a:avLst/>
              </a:prstGeom>
            </p:spPr>
          </p:pic>
        </p:grpSp>
      </p:grpSp>
    </p:spTree>
    <p:extLst>
      <p:ext uri="{BB962C8B-B14F-4D97-AF65-F5344CB8AC3E}">
        <p14:creationId xmlns:p14="http://schemas.microsoft.com/office/powerpoint/2010/main" val="262962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14"/>
          <p:cNvSpPr/>
          <p:nvPr/>
        </p:nvSpPr>
        <p:spPr>
          <a:xfrm>
            <a:off x="591833" y="819834"/>
            <a:ext cx="3969484" cy="3635998"/>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71" name="Rectangle 270"/>
          <p:cNvSpPr/>
          <p:nvPr/>
        </p:nvSpPr>
        <p:spPr>
          <a:xfrm>
            <a:off x="4748881" y="819834"/>
            <a:ext cx="3969484" cy="3635998"/>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 name="Title 1"/>
          <p:cNvSpPr>
            <a:spLocks noGrp="1"/>
          </p:cNvSpPr>
          <p:nvPr>
            <p:ph type="title"/>
          </p:nvPr>
        </p:nvSpPr>
        <p:spPr>
          <a:xfrm>
            <a:off x="457200" y="157884"/>
            <a:ext cx="8686800" cy="819273"/>
          </a:xfrm>
        </p:spPr>
        <p:txBody>
          <a:bodyPr>
            <a:noAutofit/>
          </a:bodyPr>
          <a:lstStyle/>
          <a:p>
            <a:r>
              <a:rPr lang="en-US" dirty="0" smtClean="0"/>
              <a:t>Policy-driven Governance Is An Enterprise  Requirement </a:t>
            </a:r>
            <a:endParaRPr lang="en-US" dirty="0"/>
          </a:p>
        </p:txBody>
      </p:sp>
      <p:grpSp>
        <p:nvGrpSpPr>
          <p:cNvPr id="127" name="Group 126"/>
          <p:cNvGrpSpPr/>
          <p:nvPr/>
        </p:nvGrpSpPr>
        <p:grpSpPr>
          <a:xfrm>
            <a:off x="620270" y="778027"/>
            <a:ext cx="3732081" cy="3606233"/>
            <a:chOff x="64128" y="1249935"/>
            <a:chExt cx="4404245" cy="4255738"/>
          </a:xfrm>
        </p:grpSpPr>
        <p:pic>
          <p:nvPicPr>
            <p:cNvPr id="128" name="Picture 127"/>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1788093" y="4555247"/>
              <a:ext cx="1107508" cy="702532"/>
            </a:xfrm>
            <a:prstGeom prst="rect">
              <a:avLst/>
            </a:prstGeom>
          </p:spPr>
        </p:pic>
        <p:pic>
          <p:nvPicPr>
            <p:cNvPr id="130" name="Picture 129"/>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58820" y="4520398"/>
              <a:ext cx="1107508" cy="702532"/>
            </a:xfrm>
            <a:prstGeom prst="rect">
              <a:avLst/>
            </a:prstGeom>
          </p:spPr>
        </p:pic>
        <p:pic>
          <p:nvPicPr>
            <p:cNvPr id="131" name="Picture 130"/>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106450" y="4520398"/>
              <a:ext cx="1107508" cy="702532"/>
            </a:xfrm>
            <a:prstGeom prst="rect">
              <a:avLst/>
            </a:prstGeom>
          </p:spPr>
        </p:pic>
        <p:sp>
          <p:nvSpPr>
            <p:cNvPr id="133" name="Content Placeholder 2"/>
            <p:cNvSpPr txBox="1">
              <a:spLocks/>
            </p:cNvSpPr>
            <p:nvPr/>
          </p:nvSpPr>
          <p:spPr bwMode="auto">
            <a:xfrm>
              <a:off x="640706" y="1249935"/>
              <a:ext cx="3159116" cy="340660"/>
            </a:xfrm>
            <a:prstGeom prst="rect">
              <a:avLst/>
            </a:prstGeom>
            <a:noFill/>
            <a:ln w="12700">
              <a:noFill/>
              <a:miter lim="800000"/>
              <a:headEnd/>
              <a:tailEnd/>
            </a:ln>
            <a:effectLst/>
          </p:spPr>
          <p:txBody>
            <a:bodyPr vert="horz" wrap="square" lIns="26768" tIns="26768" rIns="26768" bIns="26768" numCol="1" anchor="t" anchorCtr="0" compatLnSpc="1">
              <a:prstTxWarp prst="textNoShape">
                <a:avLst/>
              </a:prstTxWarp>
              <a:noAutofit/>
            </a:bodyPr>
            <a:lstStyle/>
            <a:p>
              <a:pPr marL="0" marR="0" lvl="0" indent="0" algn="ctr" defTabSz="914306" eaLnBrk="1" fontAlgn="auto" latinLnBrk="0" hangingPunct="1">
                <a:lnSpc>
                  <a:spcPct val="90000"/>
                </a:lnSpc>
                <a:spcBef>
                  <a:spcPts val="0"/>
                </a:spcBef>
                <a:spcAft>
                  <a:spcPts val="0"/>
                </a:spcAft>
                <a:buClr>
                  <a:srgbClr val="3F3F3F"/>
                </a:buClr>
                <a:buSzPct val="100000"/>
                <a:buFontTx/>
                <a:buNone/>
                <a:tabLst/>
                <a:defRPr/>
              </a:pPr>
              <a:r>
                <a:rPr kumimoji="0" lang="en-US" sz="1200" b="1" strike="noStrike" kern="0" cap="none" spc="0" normalizeH="0" baseline="0" noProof="0" dirty="0" smtClean="0">
                  <a:ln>
                    <a:noFill/>
                  </a:ln>
                  <a:solidFill>
                    <a:schemeClr val="accent4"/>
                  </a:solidFill>
                  <a:effectLst/>
                  <a:uLnTx/>
                  <a:uFillTx/>
                  <a:latin typeface="Calibri"/>
                  <a:cs typeface="Calibri"/>
                  <a:sym typeface="Calibri" charset="0"/>
                </a:rPr>
                <a:t>WITHOUT</a:t>
              </a:r>
              <a:r>
                <a:rPr kumimoji="0" lang="en-US" sz="1200" u="none" strike="noStrike" kern="0" cap="none" spc="0" normalizeH="0" baseline="0" noProof="0" dirty="0" smtClean="0">
                  <a:ln>
                    <a:noFill/>
                  </a:ln>
                  <a:solidFill>
                    <a:schemeClr val="accent4"/>
                  </a:solidFill>
                  <a:effectLst/>
                  <a:uLnTx/>
                  <a:uFillTx/>
                  <a:latin typeface="Calibri"/>
                  <a:cs typeface="Calibri"/>
                  <a:sym typeface="Calibri" charset="0"/>
                </a:rPr>
                <a:t> POLICIES</a:t>
              </a:r>
              <a:r>
                <a:rPr kumimoji="0" lang="en-US" sz="1200" b="1" u="none" strike="noStrike" kern="0" cap="none" spc="0" normalizeH="0" baseline="0" noProof="0" dirty="0" smtClean="0">
                  <a:ln>
                    <a:noFill/>
                  </a:ln>
                  <a:solidFill>
                    <a:schemeClr val="accent4"/>
                  </a:solidFill>
                  <a:effectLst/>
                  <a:uLnTx/>
                  <a:uFillTx/>
                  <a:latin typeface="Calibri"/>
                  <a:cs typeface="Calibri"/>
                  <a:sym typeface="Calibri" charset="0"/>
                </a:rPr>
                <a:t>:</a:t>
              </a:r>
            </a:p>
          </p:txBody>
        </p:sp>
        <p:grpSp>
          <p:nvGrpSpPr>
            <p:cNvPr id="134" name="Group 133"/>
            <p:cNvGrpSpPr/>
            <p:nvPr/>
          </p:nvGrpSpPr>
          <p:grpSpPr>
            <a:xfrm>
              <a:off x="64128" y="1728553"/>
              <a:ext cx="4404245" cy="2927298"/>
              <a:chOff x="64128" y="1882663"/>
              <a:chExt cx="4404245" cy="2927298"/>
            </a:xfrm>
          </p:grpSpPr>
          <p:sp>
            <p:nvSpPr>
              <p:cNvPr id="167" name="Content Placeholder 2"/>
              <p:cNvSpPr txBox="1">
                <a:spLocks/>
              </p:cNvSpPr>
              <p:nvPr/>
            </p:nvSpPr>
            <p:spPr>
              <a:xfrm>
                <a:off x="3068076" y="4087962"/>
                <a:ext cx="1371600" cy="309363"/>
              </a:xfrm>
              <a:prstGeom prst="rect">
                <a:avLst/>
              </a:prstGeom>
            </p:spPr>
            <p:txBody>
              <a:bodyPr lIns="91340" tIns="45671" rIns="91340" bIns="45671">
                <a:noAutofit/>
              </a:bodyPr>
              <a:lstStyle/>
              <a:p>
                <a:pPr marL="0" marR="0" lvl="0" indent="0" algn="ctr" defTabSz="456704" eaLnBrk="1" fontAlgn="auto" latinLnBrk="0" hangingPunct="1">
                  <a:lnSpc>
                    <a:spcPct val="100000"/>
                  </a:lnSpc>
                  <a:spcBef>
                    <a:spcPts val="0"/>
                  </a:spcBef>
                  <a:spcAft>
                    <a:spcPts val="0"/>
                  </a:spcAft>
                  <a:buClrTx/>
                  <a:buSzTx/>
                  <a:buFontTx/>
                  <a:buNone/>
                  <a:tabLst/>
                  <a:defRPr/>
                </a:pPr>
                <a:r>
                  <a:rPr kumimoji="0" lang="en-US" sz="1100" b="0" i="0" u="none" strike="noStrike" kern="0" cap="none" spc="-40" normalizeH="0" baseline="0" noProof="0" dirty="0" smtClean="0">
                    <a:ln>
                      <a:noFill/>
                    </a:ln>
                    <a:solidFill>
                      <a:schemeClr val="tx1">
                        <a:lumMod val="75000"/>
                        <a:lumOff val="25000"/>
                      </a:schemeClr>
                    </a:solidFill>
                    <a:effectLst/>
                    <a:uLnTx/>
                    <a:uFillTx/>
                    <a:latin typeface="Calibri"/>
                    <a:ea typeface="ＭＳ Ｐゴシック" pitchFamily="100" charset="-128"/>
                  </a:rPr>
                  <a:t>Approval Delays</a:t>
                </a:r>
                <a:endParaRPr kumimoji="0" lang="en-US" sz="1100" b="0" i="0" u="none" strike="noStrike" kern="0" cap="none" spc="-40" normalizeH="0" baseline="0" noProof="0" dirty="0">
                  <a:ln>
                    <a:noFill/>
                  </a:ln>
                  <a:solidFill>
                    <a:schemeClr val="tx1">
                      <a:lumMod val="75000"/>
                      <a:lumOff val="25000"/>
                    </a:schemeClr>
                  </a:solidFill>
                  <a:effectLst/>
                  <a:uLnTx/>
                  <a:uFillTx/>
                  <a:latin typeface="Calibri"/>
                  <a:ea typeface="ＭＳ Ｐゴシック" pitchFamily="100" charset="-128"/>
                </a:endParaRPr>
              </a:p>
            </p:txBody>
          </p:sp>
          <p:grpSp>
            <p:nvGrpSpPr>
              <p:cNvPr id="168" name="Group 167"/>
              <p:cNvGrpSpPr/>
              <p:nvPr/>
            </p:nvGrpSpPr>
            <p:grpSpPr>
              <a:xfrm>
                <a:off x="64128" y="1882663"/>
                <a:ext cx="4404245" cy="2927298"/>
                <a:chOff x="64128" y="1882663"/>
                <a:chExt cx="4404245" cy="2927298"/>
              </a:xfrm>
            </p:grpSpPr>
            <p:sp>
              <p:nvSpPr>
                <p:cNvPr id="169" name="Up Arrow 168"/>
                <p:cNvSpPr/>
                <p:nvPr/>
              </p:nvSpPr>
              <p:spPr>
                <a:xfrm rot="10800000">
                  <a:off x="550346" y="2200483"/>
                  <a:ext cx="364054" cy="864443"/>
                </a:xfrm>
                <a:prstGeom prst="upArrow">
                  <a:avLst>
                    <a:gd name="adj1" fmla="val 73530"/>
                    <a:gd name="adj2" fmla="val 55912"/>
                  </a:avLst>
                </a:prstGeom>
                <a:solidFill>
                  <a:schemeClr val="bg1">
                    <a:lumMod val="75000"/>
                  </a:scheme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tx1">
                        <a:lumMod val="75000"/>
                        <a:lumOff val="25000"/>
                      </a:schemeClr>
                    </a:solidFill>
                    <a:effectLst/>
                    <a:uLnTx/>
                    <a:uFillTx/>
                    <a:latin typeface="Calibri"/>
                    <a:ea typeface="+mn-ea"/>
                    <a:cs typeface="+mn-cs"/>
                  </a:endParaRPr>
                </a:p>
              </p:txBody>
            </p:sp>
            <p:sp>
              <p:nvSpPr>
                <p:cNvPr id="170" name="Up Arrow 169"/>
                <p:cNvSpPr/>
                <p:nvPr/>
              </p:nvSpPr>
              <p:spPr>
                <a:xfrm rot="13541405">
                  <a:off x="2336946" y="1647866"/>
                  <a:ext cx="364054" cy="3253560"/>
                </a:xfrm>
                <a:prstGeom prst="upArrow">
                  <a:avLst>
                    <a:gd name="adj1" fmla="val 73530"/>
                    <a:gd name="adj2" fmla="val 55912"/>
                  </a:avLst>
                </a:prstGeom>
                <a:solidFill>
                  <a:schemeClr val="bg1">
                    <a:lumMod val="75000"/>
                  </a:scheme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tx1">
                        <a:lumMod val="75000"/>
                        <a:lumOff val="25000"/>
                      </a:schemeClr>
                    </a:solidFill>
                    <a:effectLst/>
                    <a:uLnTx/>
                    <a:uFillTx/>
                    <a:latin typeface="Calibri"/>
                    <a:ea typeface="+mn-ea"/>
                    <a:cs typeface="+mn-cs"/>
                  </a:endParaRPr>
                </a:p>
              </p:txBody>
            </p:sp>
            <p:sp>
              <p:nvSpPr>
                <p:cNvPr id="171" name="Up Arrow 170"/>
                <p:cNvSpPr/>
                <p:nvPr/>
              </p:nvSpPr>
              <p:spPr>
                <a:xfrm rot="8768442">
                  <a:off x="2169233" y="1882663"/>
                  <a:ext cx="364054" cy="2767273"/>
                </a:xfrm>
                <a:prstGeom prst="upArrow">
                  <a:avLst>
                    <a:gd name="adj1" fmla="val 73530"/>
                    <a:gd name="adj2" fmla="val 55912"/>
                  </a:avLst>
                </a:prstGeom>
                <a:solidFill>
                  <a:schemeClr val="bg1">
                    <a:lumMod val="75000"/>
                  </a:schemeClr>
                </a:solidFill>
                <a:ln w="9525" cap="flat" cmpd="sng" algn="ctr">
                  <a:noFill/>
                  <a:prstDash val="solid"/>
                </a:ln>
                <a:effectLst/>
              </p:spPr>
              <p:txBody>
                <a:bodyPr rtlCol="0" anchor="ctr"/>
                <a:lstStyle/>
                <a:p>
                  <a:pPr algn="ctr" defTabSz="914400"/>
                  <a:endParaRPr lang="en-US" sz="1600" kern="0">
                    <a:solidFill>
                      <a:schemeClr val="tx1">
                        <a:lumMod val="75000"/>
                        <a:lumOff val="25000"/>
                      </a:schemeClr>
                    </a:solidFill>
                    <a:latin typeface="Calibri"/>
                  </a:endParaRPr>
                </a:p>
              </p:txBody>
            </p:sp>
            <p:sp>
              <p:nvSpPr>
                <p:cNvPr id="173" name="Up Arrow 172"/>
                <p:cNvSpPr/>
                <p:nvPr/>
              </p:nvSpPr>
              <p:spPr>
                <a:xfrm rot="8768442">
                  <a:off x="2870320" y="1985137"/>
                  <a:ext cx="364054" cy="1521682"/>
                </a:xfrm>
                <a:prstGeom prst="upArrow">
                  <a:avLst>
                    <a:gd name="adj1" fmla="val 73530"/>
                    <a:gd name="adj2" fmla="val 55912"/>
                  </a:avLst>
                </a:prstGeom>
                <a:solidFill>
                  <a:schemeClr val="bg1">
                    <a:lumMod val="75000"/>
                  </a:scheme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tx1">
                        <a:lumMod val="75000"/>
                        <a:lumOff val="25000"/>
                      </a:schemeClr>
                    </a:solidFill>
                    <a:effectLst/>
                    <a:uLnTx/>
                    <a:uFillTx/>
                    <a:latin typeface="Calibri"/>
                    <a:ea typeface="+mn-ea"/>
                    <a:cs typeface="+mn-cs"/>
                  </a:endParaRPr>
                </a:p>
              </p:txBody>
            </p:sp>
            <p:sp>
              <p:nvSpPr>
                <p:cNvPr id="177" name="Content Placeholder 2"/>
                <p:cNvSpPr txBox="1">
                  <a:spLocks/>
                </p:cNvSpPr>
                <p:nvPr/>
              </p:nvSpPr>
              <p:spPr>
                <a:xfrm>
                  <a:off x="1587107" y="4424196"/>
                  <a:ext cx="1371600" cy="309363"/>
                </a:xfrm>
                <a:prstGeom prst="rect">
                  <a:avLst/>
                </a:prstGeom>
              </p:spPr>
              <p:txBody>
                <a:bodyPr lIns="91340" tIns="45671" rIns="91340" bIns="45671">
                  <a:noAutofit/>
                </a:bodyPr>
                <a:lstStyle/>
                <a:p>
                  <a:pPr marL="0" marR="0" lvl="0" indent="0" algn="ctr" defTabSz="456704" eaLnBrk="1" fontAlgn="auto" latinLnBrk="0" hangingPunct="1">
                    <a:lnSpc>
                      <a:spcPct val="100000"/>
                    </a:lnSpc>
                    <a:spcBef>
                      <a:spcPts val="0"/>
                    </a:spcBef>
                    <a:spcAft>
                      <a:spcPts val="0"/>
                    </a:spcAft>
                    <a:buClrTx/>
                    <a:buSzTx/>
                    <a:buFontTx/>
                    <a:buNone/>
                    <a:tabLst/>
                    <a:defRPr/>
                  </a:pPr>
                  <a:r>
                    <a:rPr kumimoji="0" lang="en-US" sz="1100" b="0" i="0" u="none" strike="noStrike" kern="0" cap="none" spc="-40" normalizeH="0" baseline="0" noProof="0" dirty="0" smtClean="0">
                      <a:ln>
                        <a:noFill/>
                      </a:ln>
                      <a:solidFill>
                        <a:schemeClr val="tx1">
                          <a:lumMod val="75000"/>
                          <a:lumOff val="25000"/>
                        </a:schemeClr>
                      </a:solidFill>
                      <a:effectLst/>
                      <a:uLnTx/>
                      <a:uFillTx/>
                      <a:latin typeface="Calibri"/>
                      <a:ea typeface="ＭＳ Ｐゴシック" pitchFamily="100" charset="-128"/>
                    </a:rPr>
                    <a:t>No Audit Trail</a:t>
                  </a:r>
                  <a:endParaRPr kumimoji="0" lang="en-US" sz="1100" b="0" i="0" u="none" strike="noStrike" kern="0" cap="none" spc="-40" normalizeH="0" baseline="0" noProof="0" dirty="0">
                    <a:ln>
                      <a:noFill/>
                    </a:ln>
                    <a:solidFill>
                      <a:schemeClr val="tx1">
                        <a:lumMod val="75000"/>
                        <a:lumOff val="25000"/>
                      </a:schemeClr>
                    </a:solidFill>
                    <a:effectLst/>
                    <a:uLnTx/>
                    <a:uFillTx/>
                    <a:latin typeface="Calibri"/>
                    <a:ea typeface="ＭＳ Ｐゴシック" pitchFamily="100" charset="-128"/>
                  </a:endParaRPr>
                </a:p>
              </p:txBody>
            </p:sp>
            <p:sp>
              <p:nvSpPr>
                <p:cNvPr id="178" name="Content Placeholder 2"/>
                <p:cNvSpPr txBox="1">
                  <a:spLocks/>
                </p:cNvSpPr>
                <p:nvPr/>
              </p:nvSpPr>
              <p:spPr>
                <a:xfrm>
                  <a:off x="2734516" y="4428806"/>
                  <a:ext cx="1733857" cy="381155"/>
                </a:xfrm>
                <a:prstGeom prst="rect">
                  <a:avLst/>
                </a:prstGeom>
              </p:spPr>
              <p:txBody>
                <a:bodyPr lIns="91340" tIns="45671" rIns="91340" bIns="45671">
                  <a:noAutofit/>
                </a:bodyPr>
                <a:lstStyle/>
                <a:p>
                  <a:pPr marL="0" marR="0" lvl="0" indent="0" algn="ctr" defTabSz="456704" eaLnBrk="1" fontAlgn="auto" latinLnBrk="0" hangingPunct="1">
                    <a:lnSpc>
                      <a:spcPct val="100000"/>
                    </a:lnSpc>
                    <a:spcBef>
                      <a:spcPts val="0"/>
                    </a:spcBef>
                    <a:spcAft>
                      <a:spcPts val="0"/>
                    </a:spcAft>
                    <a:buClrTx/>
                    <a:buSzTx/>
                    <a:buFontTx/>
                    <a:buNone/>
                    <a:tabLst/>
                    <a:defRPr/>
                  </a:pPr>
                  <a:r>
                    <a:rPr kumimoji="0" lang="en-US" sz="1100" b="0" i="0" u="none" strike="noStrike" kern="0" cap="none" spc="-40" normalizeH="0" baseline="0" noProof="0" dirty="0">
                      <a:ln>
                        <a:noFill/>
                      </a:ln>
                      <a:solidFill>
                        <a:schemeClr val="tx1">
                          <a:lumMod val="75000"/>
                          <a:lumOff val="25000"/>
                        </a:schemeClr>
                      </a:solidFill>
                      <a:effectLst/>
                      <a:uLnTx/>
                      <a:uFillTx/>
                      <a:latin typeface="Calibri"/>
                      <a:ea typeface="ＭＳ Ｐゴシック" pitchFamily="100" charset="-128"/>
                    </a:rPr>
                    <a:t>Wrong Environment</a:t>
                  </a:r>
                </a:p>
              </p:txBody>
            </p:sp>
            <p:sp>
              <p:nvSpPr>
                <p:cNvPr id="181" name="Content Placeholder 2"/>
                <p:cNvSpPr txBox="1">
                  <a:spLocks/>
                </p:cNvSpPr>
                <p:nvPr/>
              </p:nvSpPr>
              <p:spPr>
                <a:xfrm>
                  <a:off x="292848" y="4424197"/>
                  <a:ext cx="1371600" cy="309363"/>
                </a:xfrm>
                <a:prstGeom prst="rect">
                  <a:avLst/>
                </a:prstGeom>
              </p:spPr>
              <p:txBody>
                <a:bodyPr lIns="91340" tIns="45671" rIns="91340" bIns="45671">
                  <a:noAutofit/>
                </a:bodyPr>
                <a:lstStyle/>
                <a:p>
                  <a:pPr marL="0" marR="0" lvl="0" indent="0" algn="ctr" defTabSz="456704" eaLnBrk="1" fontAlgn="auto" latinLnBrk="0" hangingPunct="1">
                    <a:lnSpc>
                      <a:spcPct val="100000"/>
                    </a:lnSpc>
                    <a:spcBef>
                      <a:spcPts val="0"/>
                    </a:spcBef>
                    <a:spcAft>
                      <a:spcPts val="0"/>
                    </a:spcAft>
                    <a:buClrTx/>
                    <a:buSzTx/>
                    <a:buFontTx/>
                    <a:buNone/>
                    <a:tabLst/>
                    <a:defRPr/>
                  </a:pPr>
                  <a:r>
                    <a:rPr kumimoji="0" lang="en-US" sz="1100" b="0" i="0" u="none" strike="noStrike" kern="0" cap="none" spc="-40" normalizeH="0" baseline="0" noProof="0" dirty="0" smtClean="0">
                      <a:ln>
                        <a:noFill/>
                      </a:ln>
                      <a:solidFill>
                        <a:schemeClr val="tx1">
                          <a:lumMod val="75000"/>
                          <a:lumOff val="25000"/>
                        </a:schemeClr>
                      </a:solidFill>
                      <a:effectLst/>
                      <a:uLnTx/>
                      <a:uFillTx/>
                      <a:latin typeface="Calibri"/>
                      <a:ea typeface="ＭＳ Ｐゴシック" pitchFamily="100" charset="-128"/>
                    </a:rPr>
                    <a:t>Unsecured Data</a:t>
                  </a:r>
                  <a:endParaRPr kumimoji="0" lang="en-US" sz="1100" b="0" i="0" u="none" strike="noStrike" kern="0" cap="none" spc="-40" normalizeH="0" baseline="0" noProof="0" dirty="0">
                    <a:ln>
                      <a:noFill/>
                    </a:ln>
                    <a:solidFill>
                      <a:schemeClr val="tx1">
                        <a:lumMod val="75000"/>
                        <a:lumOff val="25000"/>
                      </a:schemeClr>
                    </a:solidFill>
                    <a:effectLst/>
                    <a:uLnTx/>
                    <a:uFillTx/>
                    <a:latin typeface="Calibri"/>
                    <a:ea typeface="ＭＳ Ｐゴシック" pitchFamily="100" charset="-128"/>
                  </a:endParaRPr>
                </a:p>
              </p:txBody>
            </p:sp>
            <p:sp>
              <p:nvSpPr>
                <p:cNvPr id="182" name="Content Placeholder 2"/>
                <p:cNvSpPr txBox="1">
                  <a:spLocks/>
                </p:cNvSpPr>
                <p:nvPr/>
              </p:nvSpPr>
              <p:spPr>
                <a:xfrm>
                  <a:off x="64128" y="3877925"/>
                  <a:ext cx="1371600" cy="309363"/>
                </a:xfrm>
                <a:prstGeom prst="rect">
                  <a:avLst/>
                </a:prstGeom>
              </p:spPr>
              <p:txBody>
                <a:bodyPr lIns="91340" tIns="45671" rIns="91340" bIns="45671">
                  <a:noAutofit/>
                </a:bodyPr>
                <a:lstStyle/>
                <a:p>
                  <a:pPr marL="0" marR="0" lvl="0" indent="0" algn="ctr" defTabSz="456704" eaLnBrk="1" fontAlgn="auto" latinLnBrk="0" hangingPunct="1">
                    <a:lnSpc>
                      <a:spcPct val="100000"/>
                    </a:lnSpc>
                    <a:spcBef>
                      <a:spcPts val="0"/>
                    </a:spcBef>
                    <a:spcAft>
                      <a:spcPts val="0"/>
                    </a:spcAft>
                    <a:buClrTx/>
                    <a:buSzTx/>
                    <a:buFontTx/>
                    <a:buNone/>
                    <a:tabLst/>
                    <a:defRPr/>
                  </a:pPr>
                  <a:r>
                    <a:rPr kumimoji="0" lang="en-US" sz="1100" b="0" i="0" u="none" strike="noStrike" kern="0" cap="none" spc="-40" normalizeH="0" baseline="0" noProof="0" dirty="0" smtClean="0">
                      <a:ln>
                        <a:noFill/>
                      </a:ln>
                      <a:solidFill>
                        <a:schemeClr val="tx1">
                          <a:lumMod val="75000"/>
                          <a:lumOff val="25000"/>
                        </a:schemeClr>
                      </a:solidFill>
                      <a:effectLst/>
                      <a:uLnTx/>
                      <a:uFillTx/>
                      <a:latin typeface="Calibri"/>
                      <a:ea typeface="ＭＳ Ｐゴシック" pitchFamily="100" charset="-128"/>
                    </a:rPr>
                    <a:t>Wrong Permissions</a:t>
                  </a:r>
                  <a:endParaRPr kumimoji="0" lang="en-US" sz="1100" b="0" i="0" u="none" strike="noStrike" kern="0" cap="none" spc="-40" normalizeH="0" baseline="0" noProof="0" dirty="0">
                    <a:ln>
                      <a:noFill/>
                    </a:ln>
                    <a:solidFill>
                      <a:schemeClr val="tx1">
                        <a:lumMod val="75000"/>
                        <a:lumOff val="25000"/>
                      </a:schemeClr>
                    </a:solidFill>
                    <a:effectLst/>
                    <a:uLnTx/>
                    <a:uFillTx/>
                    <a:latin typeface="Calibri"/>
                    <a:ea typeface="ＭＳ Ｐゴシック" pitchFamily="100" charset="-128"/>
                  </a:endParaRPr>
                </a:p>
              </p:txBody>
            </p:sp>
            <p:grpSp>
              <p:nvGrpSpPr>
                <p:cNvPr id="183" name="Group 182"/>
                <p:cNvGrpSpPr/>
                <p:nvPr/>
              </p:nvGrpSpPr>
              <p:grpSpPr>
                <a:xfrm>
                  <a:off x="2988734" y="2726261"/>
                  <a:ext cx="389466" cy="364067"/>
                  <a:chOff x="4800600" y="3581400"/>
                  <a:chExt cx="389466" cy="364067"/>
                </a:xfrm>
              </p:grpSpPr>
              <p:sp>
                <p:nvSpPr>
                  <p:cNvPr id="230" name="Freeform 229"/>
                  <p:cNvSpPr/>
                  <p:nvPr/>
                </p:nvSpPr>
                <p:spPr>
                  <a:xfrm>
                    <a:off x="4800600" y="3589867"/>
                    <a:ext cx="372533" cy="355600"/>
                  </a:xfrm>
                  <a:custGeom>
                    <a:avLst/>
                    <a:gdLst>
                      <a:gd name="connsiteX0" fmla="*/ 0 w 372533"/>
                      <a:gd name="connsiteY0" fmla="*/ 245533 h 355600"/>
                      <a:gd name="connsiteX1" fmla="*/ 76200 w 372533"/>
                      <a:gd name="connsiteY1" fmla="*/ 237066 h 355600"/>
                      <a:gd name="connsiteX2" fmla="*/ 118533 w 372533"/>
                      <a:gd name="connsiteY2" fmla="*/ 194733 h 355600"/>
                      <a:gd name="connsiteX3" fmla="*/ 135467 w 372533"/>
                      <a:gd name="connsiteY3" fmla="*/ 177800 h 355600"/>
                      <a:gd name="connsiteX4" fmla="*/ 143933 w 372533"/>
                      <a:gd name="connsiteY4" fmla="*/ 143933 h 355600"/>
                      <a:gd name="connsiteX5" fmla="*/ 160867 w 372533"/>
                      <a:gd name="connsiteY5" fmla="*/ 76200 h 355600"/>
                      <a:gd name="connsiteX6" fmla="*/ 177800 w 372533"/>
                      <a:gd name="connsiteY6" fmla="*/ 50800 h 355600"/>
                      <a:gd name="connsiteX7" fmla="*/ 211667 w 372533"/>
                      <a:gd name="connsiteY7" fmla="*/ 16933 h 355600"/>
                      <a:gd name="connsiteX8" fmla="*/ 262467 w 372533"/>
                      <a:gd name="connsiteY8" fmla="*/ 0 h 355600"/>
                      <a:gd name="connsiteX9" fmla="*/ 330200 w 372533"/>
                      <a:gd name="connsiteY9" fmla="*/ 8466 h 355600"/>
                      <a:gd name="connsiteX10" fmla="*/ 338667 w 372533"/>
                      <a:gd name="connsiteY10" fmla="*/ 33866 h 355600"/>
                      <a:gd name="connsiteX11" fmla="*/ 355600 w 372533"/>
                      <a:gd name="connsiteY11" fmla="*/ 50800 h 355600"/>
                      <a:gd name="connsiteX12" fmla="*/ 372533 w 372533"/>
                      <a:gd name="connsiteY12" fmla="*/ 76200 h 355600"/>
                      <a:gd name="connsiteX13" fmla="*/ 347133 w 372533"/>
                      <a:gd name="connsiteY13" fmla="*/ 84666 h 355600"/>
                      <a:gd name="connsiteX14" fmla="*/ 304800 w 372533"/>
                      <a:gd name="connsiteY14" fmla="*/ 93133 h 355600"/>
                      <a:gd name="connsiteX15" fmla="*/ 270933 w 372533"/>
                      <a:gd name="connsiteY15" fmla="*/ 143933 h 355600"/>
                      <a:gd name="connsiteX16" fmla="*/ 245533 w 372533"/>
                      <a:gd name="connsiteY16" fmla="*/ 160866 h 355600"/>
                      <a:gd name="connsiteX17" fmla="*/ 228600 w 372533"/>
                      <a:gd name="connsiteY17" fmla="*/ 186266 h 355600"/>
                      <a:gd name="connsiteX18" fmla="*/ 211667 w 372533"/>
                      <a:gd name="connsiteY18" fmla="*/ 237066 h 355600"/>
                      <a:gd name="connsiteX19" fmla="*/ 203200 w 372533"/>
                      <a:gd name="connsiteY19" fmla="*/ 262466 h 355600"/>
                      <a:gd name="connsiteX20" fmla="*/ 194733 w 372533"/>
                      <a:gd name="connsiteY20" fmla="*/ 287866 h 355600"/>
                      <a:gd name="connsiteX21" fmla="*/ 186267 w 372533"/>
                      <a:gd name="connsiteY21" fmla="*/ 313266 h 355600"/>
                      <a:gd name="connsiteX22" fmla="*/ 110067 w 372533"/>
                      <a:gd name="connsiteY22" fmla="*/ 355600 h 355600"/>
                      <a:gd name="connsiteX23" fmla="*/ 67733 w 372533"/>
                      <a:gd name="connsiteY23" fmla="*/ 347133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33" h="355600">
                        <a:moveTo>
                          <a:pt x="0" y="245533"/>
                        </a:moveTo>
                        <a:cubicBezTo>
                          <a:pt x="25400" y="242711"/>
                          <a:pt x="51407" y="243264"/>
                          <a:pt x="76200" y="237066"/>
                        </a:cubicBezTo>
                        <a:cubicBezTo>
                          <a:pt x="101601" y="230716"/>
                          <a:pt x="104421" y="212373"/>
                          <a:pt x="118533" y="194733"/>
                        </a:cubicBezTo>
                        <a:cubicBezTo>
                          <a:pt x="123520" y="188500"/>
                          <a:pt x="129822" y="183444"/>
                          <a:pt x="135467" y="177800"/>
                        </a:cubicBezTo>
                        <a:cubicBezTo>
                          <a:pt x="138289" y="166511"/>
                          <a:pt x="141409" y="155292"/>
                          <a:pt x="143933" y="143933"/>
                        </a:cubicBezTo>
                        <a:cubicBezTo>
                          <a:pt x="147798" y="126542"/>
                          <a:pt x="151789" y="94356"/>
                          <a:pt x="160867" y="76200"/>
                        </a:cubicBezTo>
                        <a:cubicBezTo>
                          <a:pt x="165418" y="67099"/>
                          <a:pt x="171178" y="58526"/>
                          <a:pt x="177800" y="50800"/>
                        </a:cubicBezTo>
                        <a:cubicBezTo>
                          <a:pt x="188190" y="38678"/>
                          <a:pt x="196521" y="21982"/>
                          <a:pt x="211667" y="16933"/>
                        </a:cubicBezTo>
                        <a:lnTo>
                          <a:pt x="262467" y="0"/>
                        </a:lnTo>
                        <a:cubicBezTo>
                          <a:pt x="285045" y="2822"/>
                          <a:pt x="309408" y="-775"/>
                          <a:pt x="330200" y="8466"/>
                        </a:cubicBezTo>
                        <a:cubicBezTo>
                          <a:pt x="338356" y="12091"/>
                          <a:pt x="334075" y="26213"/>
                          <a:pt x="338667" y="33866"/>
                        </a:cubicBezTo>
                        <a:cubicBezTo>
                          <a:pt x="342774" y="40711"/>
                          <a:pt x="350613" y="44567"/>
                          <a:pt x="355600" y="50800"/>
                        </a:cubicBezTo>
                        <a:cubicBezTo>
                          <a:pt x="361957" y="58746"/>
                          <a:pt x="366889" y="67733"/>
                          <a:pt x="372533" y="76200"/>
                        </a:cubicBezTo>
                        <a:cubicBezTo>
                          <a:pt x="364066" y="79022"/>
                          <a:pt x="355791" y="82502"/>
                          <a:pt x="347133" y="84666"/>
                        </a:cubicBezTo>
                        <a:cubicBezTo>
                          <a:pt x="333172" y="88156"/>
                          <a:pt x="316159" y="84298"/>
                          <a:pt x="304800" y="93133"/>
                        </a:cubicBezTo>
                        <a:cubicBezTo>
                          <a:pt x="288736" y="105628"/>
                          <a:pt x="287866" y="132644"/>
                          <a:pt x="270933" y="143933"/>
                        </a:cubicBezTo>
                        <a:lnTo>
                          <a:pt x="245533" y="160866"/>
                        </a:lnTo>
                        <a:cubicBezTo>
                          <a:pt x="239889" y="169333"/>
                          <a:pt x="232733" y="176967"/>
                          <a:pt x="228600" y="186266"/>
                        </a:cubicBezTo>
                        <a:cubicBezTo>
                          <a:pt x="221351" y="202577"/>
                          <a:pt x="217311" y="220133"/>
                          <a:pt x="211667" y="237066"/>
                        </a:cubicBezTo>
                        <a:lnTo>
                          <a:pt x="203200" y="262466"/>
                        </a:lnTo>
                        <a:lnTo>
                          <a:pt x="194733" y="287866"/>
                        </a:lnTo>
                        <a:cubicBezTo>
                          <a:pt x="191911" y="296333"/>
                          <a:pt x="193693" y="308315"/>
                          <a:pt x="186267" y="313266"/>
                        </a:cubicBezTo>
                        <a:cubicBezTo>
                          <a:pt x="128041" y="352084"/>
                          <a:pt x="154774" y="340697"/>
                          <a:pt x="110067" y="355600"/>
                        </a:cubicBezTo>
                        <a:cubicBezTo>
                          <a:pt x="79312" y="345348"/>
                          <a:pt x="93592" y="347133"/>
                          <a:pt x="67733" y="347133"/>
                        </a:cubicBezTo>
                      </a:path>
                    </a:pathLst>
                  </a:custGeom>
                  <a:solidFill>
                    <a:srgbClr val="22343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tx1">
                          <a:lumMod val="75000"/>
                          <a:lumOff val="25000"/>
                        </a:schemeClr>
                      </a:solidFill>
                      <a:effectLst/>
                      <a:uLnTx/>
                      <a:uFillTx/>
                      <a:latin typeface="Calibri"/>
                      <a:ea typeface="+mn-ea"/>
                      <a:cs typeface="+mn-cs"/>
                    </a:endParaRPr>
                  </a:p>
                </p:txBody>
              </p:sp>
              <p:grpSp>
                <p:nvGrpSpPr>
                  <p:cNvPr id="231" name="Group 230"/>
                  <p:cNvGrpSpPr/>
                  <p:nvPr/>
                </p:nvGrpSpPr>
                <p:grpSpPr>
                  <a:xfrm>
                    <a:off x="4807111" y="3581400"/>
                    <a:ext cx="382955" cy="355600"/>
                    <a:chOff x="4715933" y="3581400"/>
                    <a:chExt cx="474134" cy="440266"/>
                  </a:xfrm>
                </p:grpSpPr>
                <p:cxnSp>
                  <p:nvCxnSpPr>
                    <p:cNvPr id="232" name="Curved Connector 231"/>
                    <p:cNvCxnSpPr/>
                    <p:nvPr/>
                  </p:nvCxnSpPr>
                  <p:spPr>
                    <a:xfrm flipV="1">
                      <a:off x="4715933" y="3581400"/>
                      <a:ext cx="381000" cy="321733"/>
                    </a:xfrm>
                    <a:prstGeom prst="curvedConnector3">
                      <a:avLst/>
                    </a:prstGeom>
                    <a:noFill/>
                    <a:ln w="57150" cap="rnd" cmpd="sng" algn="ctr">
                      <a:solidFill>
                        <a:schemeClr val="bg1">
                          <a:lumMod val="75000"/>
                        </a:schemeClr>
                      </a:solidFill>
                      <a:prstDash val="solid"/>
                    </a:ln>
                    <a:effectLst/>
                  </p:spPr>
                </p:cxnSp>
                <p:cxnSp>
                  <p:nvCxnSpPr>
                    <p:cNvPr id="233" name="Curved Connector 232"/>
                    <p:cNvCxnSpPr/>
                    <p:nvPr/>
                  </p:nvCxnSpPr>
                  <p:spPr>
                    <a:xfrm flipV="1">
                      <a:off x="4809067" y="3699933"/>
                      <a:ext cx="381000" cy="321733"/>
                    </a:xfrm>
                    <a:prstGeom prst="curvedConnector3">
                      <a:avLst/>
                    </a:prstGeom>
                    <a:noFill/>
                    <a:ln w="57150" cap="rnd" cmpd="sng" algn="ctr">
                      <a:solidFill>
                        <a:schemeClr val="bg1">
                          <a:lumMod val="75000"/>
                        </a:schemeClr>
                      </a:solidFill>
                      <a:prstDash val="solid"/>
                    </a:ln>
                    <a:effectLst/>
                  </p:spPr>
                </p:cxnSp>
              </p:grpSp>
            </p:grpSp>
            <p:grpSp>
              <p:nvGrpSpPr>
                <p:cNvPr id="184" name="Group 183"/>
                <p:cNvGrpSpPr/>
                <p:nvPr/>
              </p:nvGrpSpPr>
              <p:grpSpPr>
                <a:xfrm>
                  <a:off x="2472266" y="3564465"/>
                  <a:ext cx="389468" cy="364064"/>
                  <a:chOff x="4800600" y="3581403"/>
                  <a:chExt cx="389468" cy="364064"/>
                </a:xfrm>
              </p:grpSpPr>
              <p:sp>
                <p:nvSpPr>
                  <p:cNvPr id="226" name="Freeform 225"/>
                  <p:cNvSpPr/>
                  <p:nvPr/>
                </p:nvSpPr>
                <p:spPr>
                  <a:xfrm>
                    <a:off x="4800600" y="3589867"/>
                    <a:ext cx="372533" cy="355600"/>
                  </a:xfrm>
                  <a:custGeom>
                    <a:avLst/>
                    <a:gdLst>
                      <a:gd name="connsiteX0" fmla="*/ 0 w 372533"/>
                      <a:gd name="connsiteY0" fmla="*/ 245533 h 355600"/>
                      <a:gd name="connsiteX1" fmla="*/ 76200 w 372533"/>
                      <a:gd name="connsiteY1" fmla="*/ 237066 h 355600"/>
                      <a:gd name="connsiteX2" fmla="*/ 118533 w 372533"/>
                      <a:gd name="connsiteY2" fmla="*/ 194733 h 355600"/>
                      <a:gd name="connsiteX3" fmla="*/ 135467 w 372533"/>
                      <a:gd name="connsiteY3" fmla="*/ 177800 h 355600"/>
                      <a:gd name="connsiteX4" fmla="*/ 143933 w 372533"/>
                      <a:gd name="connsiteY4" fmla="*/ 143933 h 355600"/>
                      <a:gd name="connsiteX5" fmla="*/ 160867 w 372533"/>
                      <a:gd name="connsiteY5" fmla="*/ 76200 h 355600"/>
                      <a:gd name="connsiteX6" fmla="*/ 177800 w 372533"/>
                      <a:gd name="connsiteY6" fmla="*/ 50800 h 355600"/>
                      <a:gd name="connsiteX7" fmla="*/ 211667 w 372533"/>
                      <a:gd name="connsiteY7" fmla="*/ 16933 h 355600"/>
                      <a:gd name="connsiteX8" fmla="*/ 262467 w 372533"/>
                      <a:gd name="connsiteY8" fmla="*/ 0 h 355600"/>
                      <a:gd name="connsiteX9" fmla="*/ 330200 w 372533"/>
                      <a:gd name="connsiteY9" fmla="*/ 8466 h 355600"/>
                      <a:gd name="connsiteX10" fmla="*/ 338667 w 372533"/>
                      <a:gd name="connsiteY10" fmla="*/ 33866 h 355600"/>
                      <a:gd name="connsiteX11" fmla="*/ 355600 w 372533"/>
                      <a:gd name="connsiteY11" fmla="*/ 50800 h 355600"/>
                      <a:gd name="connsiteX12" fmla="*/ 372533 w 372533"/>
                      <a:gd name="connsiteY12" fmla="*/ 76200 h 355600"/>
                      <a:gd name="connsiteX13" fmla="*/ 347133 w 372533"/>
                      <a:gd name="connsiteY13" fmla="*/ 84666 h 355600"/>
                      <a:gd name="connsiteX14" fmla="*/ 304800 w 372533"/>
                      <a:gd name="connsiteY14" fmla="*/ 93133 h 355600"/>
                      <a:gd name="connsiteX15" fmla="*/ 270933 w 372533"/>
                      <a:gd name="connsiteY15" fmla="*/ 143933 h 355600"/>
                      <a:gd name="connsiteX16" fmla="*/ 245533 w 372533"/>
                      <a:gd name="connsiteY16" fmla="*/ 160866 h 355600"/>
                      <a:gd name="connsiteX17" fmla="*/ 228600 w 372533"/>
                      <a:gd name="connsiteY17" fmla="*/ 186266 h 355600"/>
                      <a:gd name="connsiteX18" fmla="*/ 211667 w 372533"/>
                      <a:gd name="connsiteY18" fmla="*/ 237066 h 355600"/>
                      <a:gd name="connsiteX19" fmla="*/ 203200 w 372533"/>
                      <a:gd name="connsiteY19" fmla="*/ 262466 h 355600"/>
                      <a:gd name="connsiteX20" fmla="*/ 194733 w 372533"/>
                      <a:gd name="connsiteY20" fmla="*/ 287866 h 355600"/>
                      <a:gd name="connsiteX21" fmla="*/ 186267 w 372533"/>
                      <a:gd name="connsiteY21" fmla="*/ 313266 h 355600"/>
                      <a:gd name="connsiteX22" fmla="*/ 110067 w 372533"/>
                      <a:gd name="connsiteY22" fmla="*/ 355600 h 355600"/>
                      <a:gd name="connsiteX23" fmla="*/ 67733 w 372533"/>
                      <a:gd name="connsiteY23" fmla="*/ 347133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33" h="355600">
                        <a:moveTo>
                          <a:pt x="0" y="245533"/>
                        </a:moveTo>
                        <a:cubicBezTo>
                          <a:pt x="25400" y="242711"/>
                          <a:pt x="51407" y="243264"/>
                          <a:pt x="76200" y="237066"/>
                        </a:cubicBezTo>
                        <a:cubicBezTo>
                          <a:pt x="101601" y="230716"/>
                          <a:pt x="104421" y="212373"/>
                          <a:pt x="118533" y="194733"/>
                        </a:cubicBezTo>
                        <a:cubicBezTo>
                          <a:pt x="123520" y="188500"/>
                          <a:pt x="129822" y="183444"/>
                          <a:pt x="135467" y="177800"/>
                        </a:cubicBezTo>
                        <a:cubicBezTo>
                          <a:pt x="138289" y="166511"/>
                          <a:pt x="141409" y="155292"/>
                          <a:pt x="143933" y="143933"/>
                        </a:cubicBezTo>
                        <a:cubicBezTo>
                          <a:pt x="147798" y="126542"/>
                          <a:pt x="151789" y="94356"/>
                          <a:pt x="160867" y="76200"/>
                        </a:cubicBezTo>
                        <a:cubicBezTo>
                          <a:pt x="165418" y="67099"/>
                          <a:pt x="171178" y="58526"/>
                          <a:pt x="177800" y="50800"/>
                        </a:cubicBezTo>
                        <a:cubicBezTo>
                          <a:pt x="188190" y="38678"/>
                          <a:pt x="196521" y="21982"/>
                          <a:pt x="211667" y="16933"/>
                        </a:cubicBezTo>
                        <a:lnTo>
                          <a:pt x="262467" y="0"/>
                        </a:lnTo>
                        <a:cubicBezTo>
                          <a:pt x="285045" y="2822"/>
                          <a:pt x="309408" y="-775"/>
                          <a:pt x="330200" y="8466"/>
                        </a:cubicBezTo>
                        <a:cubicBezTo>
                          <a:pt x="338356" y="12091"/>
                          <a:pt x="334075" y="26213"/>
                          <a:pt x="338667" y="33866"/>
                        </a:cubicBezTo>
                        <a:cubicBezTo>
                          <a:pt x="342774" y="40711"/>
                          <a:pt x="350613" y="44567"/>
                          <a:pt x="355600" y="50800"/>
                        </a:cubicBezTo>
                        <a:cubicBezTo>
                          <a:pt x="361957" y="58746"/>
                          <a:pt x="366889" y="67733"/>
                          <a:pt x="372533" y="76200"/>
                        </a:cubicBezTo>
                        <a:cubicBezTo>
                          <a:pt x="364066" y="79022"/>
                          <a:pt x="355791" y="82502"/>
                          <a:pt x="347133" y="84666"/>
                        </a:cubicBezTo>
                        <a:cubicBezTo>
                          <a:pt x="333172" y="88156"/>
                          <a:pt x="316159" y="84298"/>
                          <a:pt x="304800" y="93133"/>
                        </a:cubicBezTo>
                        <a:cubicBezTo>
                          <a:pt x="288736" y="105628"/>
                          <a:pt x="287866" y="132644"/>
                          <a:pt x="270933" y="143933"/>
                        </a:cubicBezTo>
                        <a:lnTo>
                          <a:pt x="245533" y="160866"/>
                        </a:lnTo>
                        <a:cubicBezTo>
                          <a:pt x="239889" y="169333"/>
                          <a:pt x="232733" y="176967"/>
                          <a:pt x="228600" y="186266"/>
                        </a:cubicBezTo>
                        <a:cubicBezTo>
                          <a:pt x="221351" y="202577"/>
                          <a:pt x="217311" y="220133"/>
                          <a:pt x="211667" y="237066"/>
                        </a:cubicBezTo>
                        <a:lnTo>
                          <a:pt x="203200" y="262466"/>
                        </a:lnTo>
                        <a:lnTo>
                          <a:pt x="194733" y="287866"/>
                        </a:lnTo>
                        <a:cubicBezTo>
                          <a:pt x="191911" y="296333"/>
                          <a:pt x="193693" y="308315"/>
                          <a:pt x="186267" y="313266"/>
                        </a:cubicBezTo>
                        <a:cubicBezTo>
                          <a:pt x="128041" y="352084"/>
                          <a:pt x="154774" y="340697"/>
                          <a:pt x="110067" y="355600"/>
                        </a:cubicBezTo>
                        <a:cubicBezTo>
                          <a:pt x="79312" y="345348"/>
                          <a:pt x="93592" y="347133"/>
                          <a:pt x="67733" y="347133"/>
                        </a:cubicBezTo>
                      </a:path>
                    </a:pathLst>
                  </a:custGeom>
                  <a:solidFill>
                    <a:schemeClr val="bg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tx1">
                          <a:lumMod val="75000"/>
                          <a:lumOff val="25000"/>
                        </a:schemeClr>
                      </a:solidFill>
                      <a:effectLst/>
                      <a:uLnTx/>
                      <a:uFillTx/>
                      <a:latin typeface="Calibri"/>
                      <a:ea typeface="+mn-ea"/>
                      <a:cs typeface="+mn-cs"/>
                    </a:endParaRPr>
                  </a:p>
                </p:txBody>
              </p:sp>
              <p:grpSp>
                <p:nvGrpSpPr>
                  <p:cNvPr id="227" name="Group 226"/>
                  <p:cNvGrpSpPr/>
                  <p:nvPr/>
                </p:nvGrpSpPr>
                <p:grpSpPr>
                  <a:xfrm>
                    <a:off x="4807106" y="3581403"/>
                    <a:ext cx="382962" cy="355601"/>
                    <a:chOff x="4715929" y="3581401"/>
                    <a:chExt cx="474143" cy="440267"/>
                  </a:xfrm>
                </p:grpSpPr>
                <p:cxnSp>
                  <p:nvCxnSpPr>
                    <p:cNvPr id="228" name="Curved Connector 227"/>
                    <p:cNvCxnSpPr/>
                    <p:nvPr/>
                  </p:nvCxnSpPr>
                  <p:spPr>
                    <a:xfrm flipV="1">
                      <a:off x="4715929" y="3581401"/>
                      <a:ext cx="381001" cy="321733"/>
                    </a:xfrm>
                    <a:prstGeom prst="curvedConnector3">
                      <a:avLst/>
                    </a:prstGeom>
                    <a:noFill/>
                    <a:ln w="57150" cap="rnd" cmpd="sng" algn="ctr">
                      <a:solidFill>
                        <a:schemeClr val="bg1">
                          <a:lumMod val="75000"/>
                        </a:schemeClr>
                      </a:solidFill>
                      <a:prstDash val="solid"/>
                    </a:ln>
                    <a:effectLst/>
                  </p:spPr>
                </p:cxnSp>
                <p:cxnSp>
                  <p:nvCxnSpPr>
                    <p:cNvPr id="229" name="Curved Connector 228"/>
                    <p:cNvCxnSpPr/>
                    <p:nvPr/>
                  </p:nvCxnSpPr>
                  <p:spPr>
                    <a:xfrm flipV="1">
                      <a:off x="4809070" y="3699935"/>
                      <a:ext cx="381002" cy="321733"/>
                    </a:xfrm>
                    <a:prstGeom prst="curvedConnector3">
                      <a:avLst/>
                    </a:prstGeom>
                    <a:noFill/>
                    <a:ln w="57150" cap="rnd" cmpd="sng" algn="ctr">
                      <a:solidFill>
                        <a:schemeClr val="bg1">
                          <a:lumMod val="75000"/>
                        </a:schemeClr>
                      </a:solidFill>
                      <a:prstDash val="solid"/>
                    </a:ln>
                    <a:effectLst/>
                  </p:spPr>
                </p:cxnSp>
              </p:grpSp>
            </p:grpSp>
            <p:grpSp>
              <p:nvGrpSpPr>
                <p:cNvPr id="203" name="Group 202"/>
                <p:cNvGrpSpPr/>
                <p:nvPr/>
              </p:nvGrpSpPr>
              <p:grpSpPr>
                <a:xfrm rot="5400000">
                  <a:off x="1811867" y="3598329"/>
                  <a:ext cx="389466" cy="364067"/>
                  <a:chOff x="4800600" y="3581400"/>
                  <a:chExt cx="389466" cy="364067"/>
                </a:xfrm>
              </p:grpSpPr>
              <p:sp>
                <p:nvSpPr>
                  <p:cNvPr id="222" name="Freeform 221"/>
                  <p:cNvSpPr/>
                  <p:nvPr/>
                </p:nvSpPr>
                <p:spPr>
                  <a:xfrm>
                    <a:off x="4800600" y="3589867"/>
                    <a:ext cx="372533" cy="355600"/>
                  </a:xfrm>
                  <a:custGeom>
                    <a:avLst/>
                    <a:gdLst>
                      <a:gd name="connsiteX0" fmla="*/ 0 w 372533"/>
                      <a:gd name="connsiteY0" fmla="*/ 245533 h 355600"/>
                      <a:gd name="connsiteX1" fmla="*/ 76200 w 372533"/>
                      <a:gd name="connsiteY1" fmla="*/ 237066 h 355600"/>
                      <a:gd name="connsiteX2" fmla="*/ 118533 w 372533"/>
                      <a:gd name="connsiteY2" fmla="*/ 194733 h 355600"/>
                      <a:gd name="connsiteX3" fmla="*/ 135467 w 372533"/>
                      <a:gd name="connsiteY3" fmla="*/ 177800 h 355600"/>
                      <a:gd name="connsiteX4" fmla="*/ 143933 w 372533"/>
                      <a:gd name="connsiteY4" fmla="*/ 143933 h 355600"/>
                      <a:gd name="connsiteX5" fmla="*/ 160867 w 372533"/>
                      <a:gd name="connsiteY5" fmla="*/ 76200 h 355600"/>
                      <a:gd name="connsiteX6" fmla="*/ 177800 w 372533"/>
                      <a:gd name="connsiteY6" fmla="*/ 50800 h 355600"/>
                      <a:gd name="connsiteX7" fmla="*/ 211667 w 372533"/>
                      <a:gd name="connsiteY7" fmla="*/ 16933 h 355600"/>
                      <a:gd name="connsiteX8" fmla="*/ 262467 w 372533"/>
                      <a:gd name="connsiteY8" fmla="*/ 0 h 355600"/>
                      <a:gd name="connsiteX9" fmla="*/ 330200 w 372533"/>
                      <a:gd name="connsiteY9" fmla="*/ 8466 h 355600"/>
                      <a:gd name="connsiteX10" fmla="*/ 338667 w 372533"/>
                      <a:gd name="connsiteY10" fmla="*/ 33866 h 355600"/>
                      <a:gd name="connsiteX11" fmla="*/ 355600 w 372533"/>
                      <a:gd name="connsiteY11" fmla="*/ 50800 h 355600"/>
                      <a:gd name="connsiteX12" fmla="*/ 372533 w 372533"/>
                      <a:gd name="connsiteY12" fmla="*/ 76200 h 355600"/>
                      <a:gd name="connsiteX13" fmla="*/ 347133 w 372533"/>
                      <a:gd name="connsiteY13" fmla="*/ 84666 h 355600"/>
                      <a:gd name="connsiteX14" fmla="*/ 304800 w 372533"/>
                      <a:gd name="connsiteY14" fmla="*/ 93133 h 355600"/>
                      <a:gd name="connsiteX15" fmla="*/ 270933 w 372533"/>
                      <a:gd name="connsiteY15" fmla="*/ 143933 h 355600"/>
                      <a:gd name="connsiteX16" fmla="*/ 245533 w 372533"/>
                      <a:gd name="connsiteY16" fmla="*/ 160866 h 355600"/>
                      <a:gd name="connsiteX17" fmla="*/ 228600 w 372533"/>
                      <a:gd name="connsiteY17" fmla="*/ 186266 h 355600"/>
                      <a:gd name="connsiteX18" fmla="*/ 211667 w 372533"/>
                      <a:gd name="connsiteY18" fmla="*/ 237066 h 355600"/>
                      <a:gd name="connsiteX19" fmla="*/ 203200 w 372533"/>
                      <a:gd name="connsiteY19" fmla="*/ 262466 h 355600"/>
                      <a:gd name="connsiteX20" fmla="*/ 194733 w 372533"/>
                      <a:gd name="connsiteY20" fmla="*/ 287866 h 355600"/>
                      <a:gd name="connsiteX21" fmla="*/ 186267 w 372533"/>
                      <a:gd name="connsiteY21" fmla="*/ 313266 h 355600"/>
                      <a:gd name="connsiteX22" fmla="*/ 110067 w 372533"/>
                      <a:gd name="connsiteY22" fmla="*/ 355600 h 355600"/>
                      <a:gd name="connsiteX23" fmla="*/ 67733 w 372533"/>
                      <a:gd name="connsiteY23" fmla="*/ 347133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33" h="355600">
                        <a:moveTo>
                          <a:pt x="0" y="245533"/>
                        </a:moveTo>
                        <a:cubicBezTo>
                          <a:pt x="25400" y="242711"/>
                          <a:pt x="51407" y="243264"/>
                          <a:pt x="76200" y="237066"/>
                        </a:cubicBezTo>
                        <a:cubicBezTo>
                          <a:pt x="101601" y="230716"/>
                          <a:pt x="104421" y="212373"/>
                          <a:pt x="118533" y="194733"/>
                        </a:cubicBezTo>
                        <a:cubicBezTo>
                          <a:pt x="123520" y="188500"/>
                          <a:pt x="129822" y="183444"/>
                          <a:pt x="135467" y="177800"/>
                        </a:cubicBezTo>
                        <a:cubicBezTo>
                          <a:pt x="138289" y="166511"/>
                          <a:pt x="141409" y="155292"/>
                          <a:pt x="143933" y="143933"/>
                        </a:cubicBezTo>
                        <a:cubicBezTo>
                          <a:pt x="147798" y="126542"/>
                          <a:pt x="151789" y="94356"/>
                          <a:pt x="160867" y="76200"/>
                        </a:cubicBezTo>
                        <a:cubicBezTo>
                          <a:pt x="165418" y="67099"/>
                          <a:pt x="171178" y="58526"/>
                          <a:pt x="177800" y="50800"/>
                        </a:cubicBezTo>
                        <a:cubicBezTo>
                          <a:pt x="188190" y="38678"/>
                          <a:pt x="196521" y="21982"/>
                          <a:pt x="211667" y="16933"/>
                        </a:cubicBezTo>
                        <a:lnTo>
                          <a:pt x="262467" y="0"/>
                        </a:lnTo>
                        <a:cubicBezTo>
                          <a:pt x="285045" y="2822"/>
                          <a:pt x="309408" y="-775"/>
                          <a:pt x="330200" y="8466"/>
                        </a:cubicBezTo>
                        <a:cubicBezTo>
                          <a:pt x="338356" y="12091"/>
                          <a:pt x="334075" y="26213"/>
                          <a:pt x="338667" y="33866"/>
                        </a:cubicBezTo>
                        <a:cubicBezTo>
                          <a:pt x="342774" y="40711"/>
                          <a:pt x="350613" y="44567"/>
                          <a:pt x="355600" y="50800"/>
                        </a:cubicBezTo>
                        <a:cubicBezTo>
                          <a:pt x="361957" y="58746"/>
                          <a:pt x="366889" y="67733"/>
                          <a:pt x="372533" y="76200"/>
                        </a:cubicBezTo>
                        <a:cubicBezTo>
                          <a:pt x="364066" y="79022"/>
                          <a:pt x="355791" y="82502"/>
                          <a:pt x="347133" y="84666"/>
                        </a:cubicBezTo>
                        <a:cubicBezTo>
                          <a:pt x="333172" y="88156"/>
                          <a:pt x="316159" y="84298"/>
                          <a:pt x="304800" y="93133"/>
                        </a:cubicBezTo>
                        <a:cubicBezTo>
                          <a:pt x="288736" y="105628"/>
                          <a:pt x="287866" y="132644"/>
                          <a:pt x="270933" y="143933"/>
                        </a:cubicBezTo>
                        <a:lnTo>
                          <a:pt x="245533" y="160866"/>
                        </a:lnTo>
                        <a:cubicBezTo>
                          <a:pt x="239889" y="169333"/>
                          <a:pt x="232733" y="176967"/>
                          <a:pt x="228600" y="186266"/>
                        </a:cubicBezTo>
                        <a:cubicBezTo>
                          <a:pt x="221351" y="202577"/>
                          <a:pt x="217311" y="220133"/>
                          <a:pt x="211667" y="237066"/>
                        </a:cubicBezTo>
                        <a:lnTo>
                          <a:pt x="203200" y="262466"/>
                        </a:lnTo>
                        <a:lnTo>
                          <a:pt x="194733" y="287866"/>
                        </a:lnTo>
                        <a:cubicBezTo>
                          <a:pt x="191911" y="296333"/>
                          <a:pt x="193693" y="308315"/>
                          <a:pt x="186267" y="313266"/>
                        </a:cubicBezTo>
                        <a:cubicBezTo>
                          <a:pt x="128041" y="352084"/>
                          <a:pt x="154774" y="340697"/>
                          <a:pt x="110067" y="355600"/>
                        </a:cubicBezTo>
                        <a:cubicBezTo>
                          <a:pt x="79312" y="345348"/>
                          <a:pt x="93592" y="347133"/>
                          <a:pt x="67733" y="347133"/>
                        </a:cubicBezTo>
                      </a:path>
                    </a:pathLst>
                  </a:custGeom>
                  <a:solidFill>
                    <a:schemeClr val="bg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tx1">
                          <a:lumMod val="75000"/>
                          <a:lumOff val="25000"/>
                        </a:schemeClr>
                      </a:solidFill>
                      <a:effectLst/>
                      <a:uLnTx/>
                      <a:uFillTx/>
                      <a:latin typeface="Calibri"/>
                      <a:ea typeface="+mn-ea"/>
                      <a:cs typeface="+mn-cs"/>
                    </a:endParaRPr>
                  </a:p>
                </p:txBody>
              </p:sp>
              <p:grpSp>
                <p:nvGrpSpPr>
                  <p:cNvPr id="223" name="Group 222"/>
                  <p:cNvGrpSpPr/>
                  <p:nvPr/>
                </p:nvGrpSpPr>
                <p:grpSpPr>
                  <a:xfrm>
                    <a:off x="4807111" y="3581400"/>
                    <a:ext cx="382955" cy="355600"/>
                    <a:chOff x="4715933" y="3581400"/>
                    <a:chExt cx="474134" cy="440266"/>
                  </a:xfrm>
                </p:grpSpPr>
                <p:cxnSp>
                  <p:nvCxnSpPr>
                    <p:cNvPr id="224" name="Curved Connector 223"/>
                    <p:cNvCxnSpPr/>
                    <p:nvPr/>
                  </p:nvCxnSpPr>
                  <p:spPr>
                    <a:xfrm flipV="1">
                      <a:off x="4715933" y="3581400"/>
                      <a:ext cx="381000" cy="321733"/>
                    </a:xfrm>
                    <a:prstGeom prst="curvedConnector3">
                      <a:avLst/>
                    </a:prstGeom>
                    <a:noFill/>
                    <a:ln w="57150" cap="rnd" cmpd="sng" algn="ctr">
                      <a:solidFill>
                        <a:schemeClr val="bg1">
                          <a:lumMod val="75000"/>
                        </a:schemeClr>
                      </a:solidFill>
                      <a:prstDash val="solid"/>
                    </a:ln>
                    <a:effectLst/>
                  </p:spPr>
                </p:cxnSp>
                <p:cxnSp>
                  <p:nvCxnSpPr>
                    <p:cNvPr id="225" name="Curved Connector 224"/>
                    <p:cNvCxnSpPr/>
                    <p:nvPr/>
                  </p:nvCxnSpPr>
                  <p:spPr>
                    <a:xfrm flipV="1">
                      <a:off x="4809067" y="3699933"/>
                      <a:ext cx="381000" cy="321733"/>
                    </a:xfrm>
                    <a:prstGeom prst="curvedConnector3">
                      <a:avLst/>
                    </a:prstGeom>
                    <a:noFill/>
                    <a:ln w="57150" cap="rnd" cmpd="sng" algn="ctr">
                      <a:solidFill>
                        <a:schemeClr val="bg1">
                          <a:lumMod val="75000"/>
                        </a:schemeClr>
                      </a:solidFill>
                      <a:prstDash val="solid"/>
                    </a:ln>
                    <a:effectLst/>
                  </p:spPr>
                </p:cxnSp>
              </p:grpSp>
            </p:grpSp>
            <p:grpSp>
              <p:nvGrpSpPr>
                <p:cNvPr id="217" name="Group 216"/>
                <p:cNvGrpSpPr/>
                <p:nvPr/>
              </p:nvGrpSpPr>
              <p:grpSpPr>
                <a:xfrm rot="2701812">
                  <a:off x="516470" y="2463787"/>
                  <a:ext cx="389463" cy="364075"/>
                  <a:chOff x="4800600" y="3581392"/>
                  <a:chExt cx="389463" cy="364075"/>
                </a:xfrm>
              </p:grpSpPr>
              <p:sp>
                <p:nvSpPr>
                  <p:cNvPr id="218" name="Freeform 217"/>
                  <p:cNvSpPr/>
                  <p:nvPr/>
                </p:nvSpPr>
                <p:spPr>
                  <a:xfrm>
                    <a:off x="4800600" y="3589867"/>
                    <a:ext cx="372533" cy="355600"/>
                  </a:xfrm>
                  <a:custGeom>
                    <a:avLst/>
                    <a:gdLst>
                      <a:gd name="connsiteX0" fmla="*/ 0 w 372533"/>
                      <a:gd name="connsiteY0" fmla="*/ 245533 h 355600"/>
                      <a:gd name="connsiteX1" fmla="*/ 76200 w 372533"/>
                      <a:gd name="connsiteY1" fmla="*/ 237066 h 355600"/>
                      <a:gd name="connsiteX2" fmla="*/ 118533 w 372533"/>
                      <a:gd name="connsiteY2" fmla="*/ 194733 h 355600"/>
                      <a:gd name="connsiteX3" fmla="*/ 135467 w 372533"/>
                      <a:gd name="connsiteY3" fmla="*/ 177800 h 355600"/>
                      <a:gd name="connsiteX4" fmla="*/ 143933 w 372533"/>
                      <a:gd name="connsiteY4" fmla="*/ 143933 h 355600"/>
                      <a:gd name="connsiteX5" fmla="*/ 160867 w 372533"/>
                      <a:gd name="connsiteY5" fmla="*/ 76200 h 355600"/>
                      <a:gd name="connsiteX6" fmla="*/ 177800 w 372533"/>
                      <a:gd name="connsiteY6" fmla="*/ 50800 h 355600"/>
                      <a:gd name="connsiteX7" fmla="*/ 211667 w 372533"/>
                      <a:gd name="connsiteY7" fmla="*/ 16933 h 355600"/>
                      <a:gd name="connsiteX8" fmla="*/ 262467 w 372533"/>
                      <a:gd name="connsiteY8" fmla="*/ 0 h 355600"/>
                      <a:gd name="connsiteX9" fmla="*/ 330200 w 372533"/>
                      <a:gd name="connsiteY9" fmla="*/ 8466 h 355600"/>
                      <a:gd name="connsiteX10" fmla="*/ 338667 w 372533"/>
                      <a:gd name="connsiteY10" fmla="*/ 33866 h 355600"/>
                      <a:gd name="connsiteX11" fmla="*/ 355600 w 372533"/>
                      <a:gd name="connsiteY11" fmla="*/ 50800 h 355600"/>
                      <a:gd name="connsiteX12" fmla="*/ 372533 w 372533"/>
                      <a:gd name="connsiteY12" fmla="*/ 76200 h 355600"/>
                      <a:gd name="connsiteX13" fmla="*/ 347133 w 372533"/>
                      <a:gd name="connsiteY13" fmla="*/ 84666 h 355600"/>
                      <a:gd name="connsiteX14" fmla="*/ 304800 w 372533"/>
                      <a:gd name="connsiteY14" fmla="*/ 93133 h 355600"/>
                      <a:gd name="connsiteX15" fmla="*/ 270933 w 372533"/>
                      <a:gd name="connsiteY15" fmla="*/ 143933 h 355600"/>
                      <a:gd name="connsiteX16" fmla="*/ 245533 w 372533"/>
                      <a:gd name="connsiteY16" fmla="*/ 160866 h 355600"/>
                      <a:gd name="connsiteX17" fmla="*/ 228600 w 372533"/>
                      <a:gd name="connsiteY17" fmla="*/ 186266 h 355600"/>
                      <a:gd name="connsiteX18" fmla="*/ 211667 w 372533"/>
                      <a:gd name="connsiteY18" fmla="*/ 237066 h 355600"/>
                      <a:gd name="connsiteX19" fmla="*/ 203200 w 372533"/>
                      <a:gd name="connsiteY19" fmla="*/ 262466 h 355600"/>
                      <a:gd name="connsiteX20" fmla="*/ 194733 w 372533"/>
                      <a:gd name="connsiteY20" fmla="*/ 287866 h 355600"/>
                      <a:gd name="connsiteX21" fmla="*/ 186267 w 372533"/>
                      <a:gd name="connsiteY21" fmla="*/ 313266 h 355600"/>
                      <a:gd name="connsiteX22" fmla="*/ 110067 w 372533"/>
                      <a:gd name="connsiteY22" fmla="*/ 355600 h 355600"/>
                      <a:gd name="connsiteX23" fmla="*/ 67733 w 372533"/>
                      <a:gd name="connsiteY23" fmla="*/ 347133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33" h="355600">
                        <a:moveTo>
                          <a:pt x="0" y="245533"/>
                        </a:moveTo>
                        <a:cubicBezTo>
                          <a:pt x="25400" y="242711"/>
                          <a:pt x="51407" y="243264"/>
                          <a:pt x="76200" y="237066"/>
                        </a:cubicBezTo>
                        <a:cubicBezTo>
                          <a:pt x="101601" y="230716"/>
                          <a:pt x="104421" y="212373"/>
                          <a:pt x="118533" y="194733"/>
                        </a:cubicBezTo>
                        <a:cubicBezTo>
                          <a:pt x="123520" y="188500"/>
                          <a:pt x="129822" y="183444"/>
                          <a:pt x="135467" y="177800"/>
                        </a:cubicBezTo>
                        <a:cubicBezTo>
                          <a:pt x="138289" y="166511"/>
                          <a:pt x="141409" y="155292"/>
                          <a:pt x="143933" y="143933"/>
                        </a:cubicBezTo>
                        <a:cubicBezTo>
                          <a:pt x="147798" y="126542"/>
                          <a:pt x="151789" y="94356"/>
                          <a:pt x="160867" y="76200"/>
                        </a:cubicBezTo>
                        <a:cubicBezTo>
                          <a:pt x="165418" y="67099"/>
                          <a:pt x="171178" y="58526"/>
                          <a:pt x="177800" y="50800"/>
                        </a:cubicBezTo>
                        <a:cubicBezTo>
                          <a:pt x="188190" y="38678"/>
                          <a:pt x="196521" y="21982"/>
                          <a:pt x="211667" y="16933"/>
                        </a:cubicBezTo>
                        <a:lnTo>
                          <a:pt x="262467" y="0"/>
                        </a:lnTo>
                        <a:cubicBezTo>
                          <a:pt x="285045" y="2822"/>
                          <a:pt x="309408" y="-775"/>
                          <a:pt x="330200" y="8466"/>
                        </a:cubicBezTo>
                        <a:cubicBezTo>
                          <a:pt x="338356" y="12091"/>
                          <a:pt x="334075" y="26213"/>
                          <a:pt x="338667" y="33866"/>
                        </a:cubicBezTo>
                        <a:cubicBezTo>
                          <a:pt x="342774" y="40711"/>
                          <a:pt x="350613" y="44567"/>
                          <a:pt x="355600" y="50800"/>
                        </a:cubicBezTo>
                        <a:cubicBezTo>
                          <a:pt x="361957" y="58746"/>
                          <a:pt x="366889" y="67733"/>
                          <a:pt x="372533" y="76200"/>
                        </a:cubicBezTo>
                        <a:cubicBezTo>
                          <a:pt x="364066" y="79022"/>
                          <a:pt x="355791" y="82502"/>
                          <a:pt x="347133" y="84666"/>
                        </a:cubicBezTo>
                        <a:cubicBezTo>
                          <a:pt x="333172" y="88156"/>
                          <a:pt x="316159" y="84298"/>
                          <a:pt x="304800" y="93133"/>
                        </a:cubicBezTo>
                        <a:cubicBezTo>
                          <a:pt x="288736" y="105628"/>
                          <a:pt x="287866" y="132644"/>
                          <a:pt x="270933" y="143933"/>
                        </a:cubicBezTo>
                        <a:lnTo>
                          <a:pt x="245533" y="160866"/>
                        </a:lnTo>
                        <a:cubicBezTo>
                          <a:pt x="239889" y="169333"/>
                          <a:pt x="232733" y="176967"/>
                          <a:pt x="228600" y="186266"/>
                        </a:cubicBezTo>
                        <a:cubicBezTo>
                          <a:pt x="221351" y="202577"/>
                          <a:pt x="217311" y="220133"/>
                          <a:pt x="211667" y="237066"/>
                        </a:cubicBezTo>
                        <a:lnTo>
                          <a:pt x="203200" y="262466"/>
                        </a:lnTo>
                        <a:lnTo>
                          <a:pt x="194733" y="287866"/>
                        </a:lnTo>
                        <a:cubicBezTo>
                          <a:pt x="191911" y="296333"/>
                          <a:pt x="193693" y="308315"/>
                          <a:pt x="186267" y="313266"/>
                        </a:cubicBezTo>
                        <a:cubicBezTo>
                          <a:pt x="128041" y="352084"/>
                          <a:pt x="154774" y="340697"/>
                          <a:pt x="110067" y="355600"/>
                        </a:cubicBezTo>
                        <a:cubicBezTo>
                          <a:pt x="79312" y="345348"/>
                          <a:pt x="93592" y="347133"/>
                          <a:pt x="67733" y="347133"/>
                        </a:cubicBezTo>
                      </a:path>
                    </a:pathLst>
                  </a:custGeom>
                  <a:solidFill>
                    <a:schemeClr val="bg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tx1">
                          <a:lumMod val="75000"/>
                          <a:lumOff val="25000"/>
                        </a:schemeClr>
                      </a:solidFill>
                      <a:effectLst/>
                      <a:uLnTx/>
                      <a:uFillTx/>
                      <a:latin typeface="Calibri"/>
                      <a:ea typeface="+mn-ea"/>
                      <a:cs typeface="+mn-cs"/>
                    </a:endParaRPr>
                  </a:p>
                </p:txBody>
              </p:sp>
              <p:grpSp>
                <p:nvGrpSpPr>
                  <p:cNvPr id="219" name="Group 218"/>
                  <p:cNvGrpSpPr/>
                  <p:nvPr/>
                </p:nvGrpSpPr>
                <p:grpSpPr>
                  <a:xfrm>
                    <a:off x="4807110" y="3581392"/>
                    <a:ext cx="382953" cy="355600"/>
                    <a:chOff x="4715935" y="3581399"/>
                    <a:chExt cx="474132" cy="440267"/>
                  </a:xfrm>
                </p:grpSpPr>
                <p:cxnSp>
                  <p:nvCxnSpPr>
                    <p:cNvPr id="220" name="Curved Connector 219"/>
                    <p:cNvCxnSpPr/>
                    <p:nvPr/>
                  </p:nvCxnSpPr>
                  <p:spPr>
                    <a:xfrm flipV="1">
                      <a:off x="4715935" y="3581399"/>
                      <a:ext cx="381000" cy="321735"/>
                    </a:xfrm>
                    <a:prstGeom prst="curvedConnector3">
                      <a:avLst/>
                    </a:prstGeom>
                    <a:noFill/>
                    <a:ln w="57150" cap="rnd" cmpd="sng" algn="ctr">
                      <a:solidFill>
                        <a:schemeClr val="bg1">
                          <a:lumMod val="75000"/>
                        </a:schemeClr>
                      </a:solidFill>
                      <a:prstDash val="solid"/>
                    </a:ln>
                    <a:effectLst/>
                  </p:spPr>
                </p:cxnSp>
                <p:cxnSp>
                  <p:nvCxnSpPr>
                    <p:cNvPr id="221" name="Curved Connector 220"/>
                    <p:cNvCxnSpPr/>
                    <p:nvPr/>
                  </p:nvCxnSpPr>
                  <p:spPr>
                    <a:xfrm flipV="1">
                      <a:off x="4809067" y="3699933"/>
                      <a:ext cx="381000" cy="321733"/>
                    </a:xfrm>
                    <a:prstGeom prst="curvedConnector3">
                      <a:avLst/>
                    </a:prstGeom>
                    <a:noFill/>
                    <a:ln w="57150" cap="rnd" cmpd="sng" algn="ctr">
                      <a:solidFill>
                        <a:schemeClr val="bg1">
                          <a:lumMod val="75000"/>
                        </a:schemeClr>
                      </a:solidFill>
                      <a:prstDash val="solid"/>
                    </a:ln>
                    <a:effectLst/>
                  </p:spPr>
                </p:cxnSp>
              </p:grpSp>
            </p:grpSp>
          </p:grpSp>
        </p:grpSp>
        <p:pic>
          <p:nvPicPr>
            <p:cNvPr id="138" name="Picture 137"/>
            <p:cNvPicPr>
              <a:picLocks noChangeAspect="1"/>
            </p:cNvPicPr>
            <p:nvPr/>
          </p:nvPicPr>
          <p:blipFill>
            <a:blip r:embed="rId4" cstate="print">
              <a:grayscl/>
              <a:extLst>
                <a:ext uri="{28A0092B-C50C-407E-A947-70E740481C1C}">
                  <a14:useLocalDpi xmlns:a14="http://schemas.microsoft.com/office/drawing/2010/main"/>
                </a:ext>
              </a:extLst>
            </a:blip>
            <a:stretch>
              <a:fillRect/>
            </a:stretch>
          </p:blipFill>
          <p:spPr>
            <a:xfrm>
              <a:off x="2387082" y="1587583"/>
              <a:ext cx="529841" cy="558358"/>
            </a:xfrm>
            <a:prstGeom prst="rect">
              <a:avLst/>
            </a:prstGeom>
          </p:spPr>
        </p:pic>
        <p:pic>
          <p:nvPicPr>
            <p:cNvPr id="139" name="Picture 13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546605" y="1548827"/>
              <a:ext cx="401738" cy="597114"/>
            </a:xfrm>
            <a:prstGeom prst="rect">
              <a:avLst/>
            </a:prstGeom>
          </p:spPr>
        </p:pic>
        <p:pic>
          <p:nvPicPr>
            <p:cNvPr id="140" name="Picture 139"/>
            <p:cNvPicPr>
              <a:picLocks noChangeAspect="1"/>
            </p:cNvPicPr>
            <p:nvPr/>
          </p:nvPicPr>
          <p:blipFill>
            <a:blip r:embed="rId6" cstate="print">
              <a:grayscl/>
              <a:extLst>
                <a:ext uri="{28A0092B-C50C-407E-A947-70E740481C1C}">
                  <a14:useLocalDpi xmlns:a14="http://schemas.microsoft.com/office/drawing/2010/main"/>
                </a:ext>
              </a:extLst>
            </a:blip>
            <a:stretch>
              <a:fillRect/>
            </a:stretch>
          </p:blipFill>
          <p:spPr>
            <a:xfrm>
              <a:off x="1425536" y="1555501"/>
              <a:ext cx="532886" cy="605389"/>
            </a:xfrm>
            <a:prstGeom prst="rect">
              <a:avLst/>
            </a:prstGeom>
          </p:spPr>
        </p:pic>
        <p:pic>
          <p:nvPicPr>
            <p:cNvPr id="141" name="Picture 14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553007" y="1548827"/>
              <a:ext cx="401738" cy="597114"/>
            </a:xfrm>
            <a:prstGeom prst="rect">
              <a:avLst/>
            </a:prstGeom>
          </p:spPr>
        </p:pic>
        <p:pic>
          <p:nvPicPr>
            <p:cNvPr id="142" name="Picture 141"/>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700539" y="4825549"/>
              <a:ext cx="557122" cy="548559"/>
            </a:xfrm>
            <a:prstGeom prst="rect">
              <a:avLst/>
            </a:prstGeom>
          </p:spPr>
        </p:pic>
        <p:pic>
          <p:nvPicPr>
            <p:cNvPr id="143" name="Picture 142"/>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575942" y="3018629"/>
              <a:ext cx="528170" cy="703084"/>
            </a:xfrm>
            <a:prstGeom prst="rect">
              <a:avLst/>
            </a:prstGeom>
          </p:spPr>
        </p:pic>
        <p:pic>
          <p:nvPicPr>
            <p:cNvPr id="144" name="Picture 143"/>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290078" y="4891971"/>
              <a:ext cx="687251" cy="435948"/>
            </a:xfrm>
            <a:prstGeom prst="rect">
              <a:avLst/>
            </a:prstGeom>
          </p:spPr>
        </p:pic>
        <p:grpSp>
          <p:nvGrpSpPr>
            <p:cNvPr id="145" name="Group 144"/>
            <p:cNvGrpSpPr/>
            <p:nvPr/>
          </p:nvGrpSpPr>
          <p:grpSpPr>
            <a:xfrm>
              <a:off x="3280578" y="4774050"/>
              <a:ext cx="719388" cy="731623"/>
              <a:chOff x="258227" y="828188"/>
              <a:chExt cx="601947" cy="609937"/>
            </a:xfrm>
          </p:grpSpPr>
          <p:sp>
            <p:nvSpPr>
              <p:cNvPr id="165" name="Oval 164"/>
              <p:cNvSpPr/>
              <p:nvPr/>
            </p:nvSpPr>
            <p:spPr>
              <a:xfrm>
                <a:off x="258227" y="828188"/>
                <a:ext cx="601947" cy="609937"/>
              </a:xfrm>
              <a:prstGeom prst="ellipse">
                <a:avLst/>
              </a:prstGeom>
              <a:noFill/>
              <a:ln w="381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400" dirty="0" smtClean="0">
                  <a:solidFill>
                    <a:srgbClr val="FFFFFF"/>
                  </a:solidFill>
                  <a:cs typeface="Arial Unicode MS" pitchFamily="34" charset="-128"/>
                </a:endParaRPr>
              </a:p>
            </p:txBody>
          </p:sp>
          <p:cxnSp>
            <p:nvCxnSpPr>
              <p:cNvPr id="166" name="Straight Connector 165"/>
              <p:cNvCxnSpPr>
                <a:stCxn id="165" idx="7"/>
                <a:endCxn id="165" idx="3"/>
              </p:cNvCxnSpPr>
              <p:nvPr/>
            </p:nvCxnSpPr>
            <p:spPr>
              <a:xfrm flipH="1">
                <a:off x="346380" y="917511"/>
                <a:ext cx="425641" cy="43129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622082" y="4774050"/>
              <a:ext cx="719388" cy="731623"/>
              <a:chOff x="258227" y="828188"/>
              <a:chExt cx="601947" cy="609937"/>
            </a:xfrm>
          </p:grpSpPr>
          <p:sp>
            <p:nvSpPr>
              <p:cNvPr id="162" name="Oval 161"/>
              <p:cNvSpPr/>
              <p:nvPr/>
            </p:nvSpPr>
            <p:spPr>
              <a:xfrm>
                <a:off x="258227" y="828188"/>
                <a:ext cx="601947" cy="609937"/>
              </a:xfrm>
              <a:prstGeom prst="ellipse">
                <a:avLst/>
              </a:prstGeom>
              <a:noFill/>
              <a:ln w="381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400" dirty="0" smtClean="0">
                  <a:solidFill>
                    <a:srgbClr val="FFFFFF"/>
                  </a:solidFill>
                  <a:cs typeface="Arial Unicode MS" pitchFamily="34" charset="-128"/>
                </a:endParaRPr>
              </a:p>
            </p:txBody>
          </p:sp>
          <p:cxnSp>
            <p:nvCxnSpPr>
              <p:cNvPr id="163" name="Straight Connector 162"/>
              <p:cNvCxnSpPr>
                <a:stCxn id="162" idx="7"/>
                <a:endCxn id="162" idx="3"/>
              </p:cNvCxnSpPr>
              <p:nvPr/>
            </p:nvCxnSpPr>
            <p:spPr>
              <a:xfrm flipH="1">
                <a:off x="346380" y="917511"/>
                <a:ext cx="425641" cy="43129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pic>
          <p:nvPicPr>
            <p:cNvPr id="147" name="Picture 146"/>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2026950" y="4868776"/>
              <a:ext cx="524471" cy="529182"/>
            </a:xfrm>
            <a:prstGeom prst="rect">
              <a:avLst/>
            </a:prstGeom>
          </p:spPr>
        </p:pic>
        <p:grpSp>
          <p:nvGrpSpPr>
            <p:cNvPr id="148" name="Group 147"/>
            <p:cNvGrpSpPr/>
            <p:nvPr/>
          </p:nvGrpSpPr>
          <p:grpSpPr>
            <a:xfrm>
              <a:off x="1937385" y="4774050"/>
              <a:ext cx="719388" cy="731623"/>
              <a:chOff x="258227" y="828188"/>
              <a:chExt cx="601947" cy="609937"/>
            </a:xfrm>
          </p:grpSpPr>
          <p:sp>
            <p:nvSpPr>
              <p:cNvPr id="156" name="Oval 155"/>
              <p:cNvSpPr/>
              <p:nvPr/>
            </p:nvSpPr>
            <p:spPr>
              <a:xfrm>
                <a:off x="258227" y="828188"/>
                <a:ext cx="601947" cy="609937"/>
              </a:xfrm>
              <a:prstGeom prst="ellipse">
                <a:avLst/>
              </a:prstGeom>
              <a:noFill/>
              <a:ln w="381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400" dirty="0" smtClean="0">
                  <a:solidFill>
                    <a:srgbClr val="FFFFFF"/>
                  </a:solidFill>
                  <a:cs typeface="Arial Unicode MS" pitchFamily="34" charset="-128"/>
                </a:endParaRPr>
              </a:p>
            </p:txBody>
          </p:sp>
          <p:cxnSp>
            <p:nvCxnSpPr>
              <p:cNvPr id="157" name="Straight Connector 156"/>
              <p:cNvCxnSpPr>
                <a:stCxn id="156" idx="7"/>
                <a:endCxn id="156" idx="3"/>
              </p:cNvCxnSpPr>
              <p:nvPr/>
            </p:nvCxnSpPr>
            <p:spPr>
              <a:xfrm flipH="1">
                <a:off x="346380" y="917511"/>
                <a:ext cx="425641" cy="43129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grpSp>
          <p:nvGrpSpPr>
            <p:cNvPr id="149" name="Group 148"/>
            <p:cNvGrpSpPr/>
            <p:nvPr/>
          </p:nvGrpSpPr>
          <p:grpSpPr>
            <a:xfrm>
              <a:off x="357435" y="2990090"/>
              <a:ext cx="719388" cy="731623"/>
              <a:chOff x="258227" y="828188"/>
              <a:chExt cx="601947" cy="609937"/>
            </a:xfrm>
          </p:grpSpPr>
          <p:sp>
            <p:nvSpPr>
              <p:cNvPr id="154" name="Oval 153"/>
              <p:cNvSpPr/>
              <p:nvPr/>
            </p:nvSpPr>
            <p:spPr>
              <a:xfrm>
                <a:off x="258227" y="828188"/>
                <a:ext cx="601947" cy="609937"/>
              </a:xfrm>
              <a:prstGeom prst="ellipse">
                <a:avLst/>
              </a:prstGeom>
              <a:noFill/>
              <a:ln w="381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400" dirty="0" smtClean="0">
                  <a:solidFill>
                    <a:srgbClr val="FFFFFF"/>
                  </a:solidFill>
                  <a:cs typeface="Arial Unicode MS" pitchFamily="34" charset="-128"/>
                </a:endParaRPr>
              </a:p>
            </p:txBody>
          </p:sp>
          <p:cxnSp>
            <p:nvCxnSpPr>
              <p:cNvPr id="155" name="Straight Connector 154"/>
              <p:cNvCxnSpPr>
                <a:stCxn id="154" idx="7"/>
                <a:endCxn id="154" idx="3"/>
              </p:cNvCxnSpPr>
              <p:nvPr/>
            </p:nvCxnSpPr>
            <p:spPr>
              <a:xfrm flipH="1">
                <a:off x="346380" y="917511"/>
                <a:ext cx="425641" cy="43129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pic>
          <p:nvPicPr>
            <p:cNvPr id="150" name="Picture 149"/>
            <p:cNvPicPr>
              <a:picLocks noChangeAspect="1"/>
            </p:cNvPicPr>
            <p:nvPr/>
          </p:nvPicPr>
          <p:blipFill>
            <a:blip r:embed="rId10" cstate="print">
              <a:grayscl/>
              <a:extLst>
                <a:ext uri="{28A0092B-C50C-407E-A947-70E740481C1C}">
                  <a14:useLocalDpi xmlns:a14="http://schemas.microsoft.com/office/drawing/2010/main"/>
                </a:ext>
              </a:extLst>
            </a:blip>
            <a:stretch>
              <a:fillRect/>
            </a:stretch>
          </p:blipFill>
          <p:spPr>
            <a:xfrm>
              <a:off x="3474512" y="3309851"/>
              <a:ext cx="533672" cy="546230"/>
            </a:xfrm>
            <a:prstGeom prst="rect">
              <a:avLst/>
            </a:prstGeom>
          </p:spPr>
        </p:pic>
        <p:grpSp>
          <p:nvGrpSpPr>
            <p:cNvPr id="151" name="Group 150"/>
            <p:cNvGrpSpPr/>
            <p:nvPr/>
          </p:nvGrpSpPr>
          <p:grpSpPr>
            <a:xfrm>
              <a:off x="3374231" y="3189502"/>
              <a:ext cx="719388" cy="731623"/>
              <a:chOff x="258227" y="828188"/>
              <a:chExt cx="601947" cy="609937"/>
            </a:xfrm>
          </p:grpSpPr>
          <p:sp>
            <p:nvSpPr>
              <p:cNvPr id="152" name="Oval 151"/>
              <p:cNvSpPr/>
              <p:nvPr/>
            </p:nvSpPr>
            <p:spPr>
              <a:xfrm>
                <a:off x="258227" y="828188"/>
                <a:ext cx="601947" cy="609937"/>
              </a:xfrm>
              <a:prstGeom prst="ellipse">
                <a:avLst/>
              </a:prstGeom>
              <a:noFill/>
              <a:ln w="381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400" dirty="0" smtClean="0">
                  <a:solidFill>
                    <a:srgbClr val="FFFFFF"/>
                  </a:solidFill>
                  <a:cs typeface="Arial Unicode MS" pitchFamily="34" charset="-128"/>
                </a:endParaRPr>
              </a:p>
            </p:txBody>
          </p:sp>
          <p:cxnSp>
            <p:nvCxnSpPr>
              <p:cNvPr id="153" name="Straight Connector 152"/>
              <p:cNvCxnSpPr>
                <a:stCxn id="152" idx="7"/>
                <a:endCxn id="152" idx="3"/>
              </p:cNvCxnSpPr>
              <p:nvPr/>
            </p:nvCxnSpPr>
            <p:spPr>
              <a:xfrm flipH="1">
                <a:off x="346380" y="917511"/>
                <a:ext cx="425641" cy="43129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234" name="Group 233"/>
          <p:cNvGrpSpPr/>
          <p:nvPr/>
        </p:nvGrpSpPr>
        <p:grpSpPr>
          <a:xfrm>
            <a:off x="4829689" y="789583"/>
            <a:ext cx="3904543" cy="3924776"/>
            <a:chOff x="4454559" y="1278293"/>
            <a:chExt cx="4607771" cy="4631650"/>
          </a:xfrm>
        </p:grpSpPr>
        <p:grpSp>
          <p:nvGrpSpPr>
            <p:cNvPr id="235" name="Group 234"/>
            <p:cNvGrpSpPr/>
            <p:nvPr/>
          </p:nvGrpSpPr>
          <p:grpSpPr>
            <a:xfrm>
              <a:off x="4454559" y="1278293"/>
              <a:ext cx="4607771" cy="4631650"/>
              <a:chOff x="4454559" y="1278293"/>
              <a:chExt cx="4607771" cy="4631650"/>
            </a:xfrm>
          </p:grpSpPr>
          <p:sp>
            <p:nvSpPr>
              <p:cNvPr id="239" name="Isosceles Triangle 238"/>
              <p:cNvSpPr/>
              <p:nvPr/>
            </p:nvSpPr>
            <p:spPr>
              <a:xfrm>
                <a:off x="4574483" y="3325710"/>
                <a:ext cx="3827097" cy="1369327"/>
              </a:xfrm>
              <a:prstGeom prst="triangle">
                <a:avLst>
                  <a:gd name="adj" fmla="val 48360"/>
                </a:avLst>
              </a:prstGeom>
              <a:gradFill flip="none" rotWithShape="1">
                <a:gsLst>
                  <a:gs pos="13000">
                    <a:schemeClr val="accent1">
                      <a:alpha val="39000"/>
                    </a:schemeClr>
                  </a:gs>
                  <a:gs pos="100000">
                    <a:schemeClr val="bg1">
                      <a:lumMod val="95000"/>
                      <a:alpha val="0"/>
                    </a:schemeClr>
                  </a:gs>
                </a:gsLst>
                <a:lin ang="5400000" scaled="1"/>
                <a:tileRect/>
              </a:gradFill>
              <a:ln w="63500">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lstStyle/>
              <a:p>
                <a:pPr algn="ctr" defTabSz="608945"/>
                <a:endParaRPr lang="en-US" sz="2000" b="1" dirty="0">
                  <a:solidFill>
                    <a:schemeClr val="tx1">
                      <a:lumMod val="75000"/>
                      <a:lumOff val="25000"/>
                    </a:schemeClr>
                  </a:solidFill>
                  <a:latin typeface="+mj-lt"/>
                  <a:cs typeface="Calibri"/>
                </a:endParaRPr>
              </a:p>
            </p:txBody>
          </p:sp>
          <p:sp>
            <p:nvSpPr>
              <p:cNvPr id="240" name="Isosceles Triangle 239"/>
              <p:cNvSpPr/>
              <p:nvPr/>
            </p:nvSpPr>
            <p:spPr>
              <a:xfrm rot="10800000">
                <a:off x="4720887" y="2364446"/>
                <a:ext cx="3827097" cy="1369327"/>
              </a:xfrm>
              <a:prstGeom prst="triangle">
                <a:avLst>
                  <a:gd name="adj" fmla="val 56838"/>
                </a:avLst>
              </a:prstGeom>
              <a:gradFill flip="none" rotWithShape="1">
                <a:gsLst>
                  <a:gs pos="13000">
                    <a:schemeClr val="accent1">
                      <a:alpha val="39000"/>
                    </a:schemeClr>
                  </a:gs>
                  <a:gs pos="100000">
                    <a:schemeClr val="bg1">
                      <a:lumMod val="95000"/>
                      <a:alpha val="0"/>
                    </a:schemeClr>
                  </a:gs>
                </a:gsLst>
                <a:lin ang="5400000" scaled="1"/>
                <a:tileRect/>
              </a:gradFill>
              <a:ln w="63500">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lstStyle/>
              <a:p>
                <a:pPr algn="ctr" defTabSz="608945"/>
                <a:endParaRPr lang="en-US" sz="2000" b="1" dirty="0">
                  <a:solidFill>
                    <a:schemeClr val="tx1">
                      <a:lumMod val="75000"/>
                      <a:lumOff val="25000"/>
                    </a:schemeClr>
                  </a:solidFill>
                  <a:latin typeface="+mj-lt"/>
                  <a:cs typeface="Calibri"/>
                </a:endParaRPr>
              </a:p>
            </p:txBody>
          </p:sp>
          <p:sp>
            <p:nvSpPr>
              <p:cNvPr id="241" name="Content Placeholder 2"/>
              <p:cNvSpPr txBox="1">
                <a:spLocks/>
              </p:cNvSpPr>
              <p:nvPr/>
            </p:nvSpPr>
            <p:spPr bwMode="auto">
              <a:xfrm>
                <a:off x="4454559" y="1278293"/>
                <a:ext cx="4603762" cy="646418"/>
              </a:xfrm>
              <a:prstGeom prst="rect">
                <a:avLst/>
              </a:prstGeom>
              <a:noFill/>
              <a:ln w="12700">
                <a:noFill/>
                <a:miter lim="800000"/>
                <a:headEnd/>
                <a:tailEnd/>
              </a:ln>
              <a:effectLst/>
            </p:spPr>
            <p:txBody>
              <a:bodyPr vert="horz" wrap="square" lIns="26768" tIns="26768" rIns="26768" bIns="26768" numCol="1" anchor="t" anchorCtr="0" compatLnSpc="1">
                <a:prstTxWarp prst="textNoShape">
                  <a:avLst/>
                </a:prstTxWarp>
                <a:noAutofit/>
              </a:bodyPr>
              <a:lstStyle/>
              <a:p>
                <a:pPr marL="0" marR="0" lvl="0" indent="0" algn="ctr" defTabSz="914306" eaLnBrk="1" fontAlgn="auto" latinLnBrk="0" hangingPunct="1">
                  <a:lnSpc>
                    <a:spcPct val="90000"/>
                  </a:lnSpc>
                  <a:spcBef>
                    <a:spcPts val="0"/>
                  </a:spcBef>
                  <a:spcAft>
                    <a:spcPts val="0"/>
                  </a:spcAft>
                  <a:buClr>
                    <a:srgbClr val="3F3F3F"/>
                  </a:buClr>
                  <a:buSzPct val="100000"/>
                  <a:buFontTx/>
                  <a:buNone/>
                  <a:tabLst/>
                  <a:defRPr/>
                </a:pPr>
                <a:r>
                  <a:rPr kumimoji="0" lang="en-US" sz="1200" b="1" strike="noStrike" kern="0" cap="none" spc="0" normalizeH="0" baseline="0" noProof="0" dirty="0" smtClean="0">
                    <a:ln>
                      <a:noFill/>
                    </a:ln>
                    <a:solidFill>
                      <a:srgbClr val="FFC91C"/>
                    </a:solidFill>
                    <a:effectLst/>
                    <a:uLnTx/>
                    <a:uFillTx/>
                    <a:latin typeface="Calibri"/>
                    <a:cs typeface="Calibri"/>
                    <a:sym typeface="Calibri" charset="0"/>
                  </a:rPr>
                  <a:t>WITH</a:t>
                </a:r>
                <a:r>
                  <a:rPr kumimoji="0" lang="en-US" sz="1200" strike="noStrike" kern="0" cap="none" spc="0" normalizeH="0" baseline="0" noProof="0" dirty="0" smtClean="0">
                    <a:ln>
                      <a:noFill/>
                    </a:ln>
                    <a:solidFill>
                      <a:srgbClr val="FFC91C"/>
                    </a:solidFill>
                    <a:effectLst/>
                    <a:uLnTx/>
                    <a:uFillTx/>
                    <a:latin typeface="Calibri"/>
                    <a:cs typeface="Calibri"/>
                    <a:sym typeface="Calibri" charset="0"/>
                  </a:rPr>
                  <a:t> POLICY-DRIVEN GOVERNANCE AND ORCHESTRATION</a:t>
                </a:r>
                <a:endParaRPr kumimoji="0" lang="en-US" sz="1200" strike="noStrike" kern="0" cap="none" spc="0" normalizeH="0" baseline="0" noProof="0" dirty="0">
                  <a:ln>
                    <a:noFill/>
                  </a:ln>
                  <a:solidFill>
                    <a:srgbClr val="FFC91C"/>
                  </a:solidFill>
                  <a:effectLst/>
                  <a:uLnTx/>
                  <a:uFillTx/>
                  <a:latin typeface="Calibri"/>
                  <a:cs typeface="Calibri"/>
                  <a:sym typeface="Calibri" charset="0"/>
                </a:endParaRPr>
              </a:p>
            </p:txBody>
          </p:sp>
          <p:grpSp>
            <p:nvGrpSpPr>
              <p:cNvPr id="242" name="Group 241"/>
              <p:cNvGrpSpPr/>
              <p:nvPr/>
            </p:nvGrpSpPr>
            <p:grpSpPr>
              <a:xfrm>
                <a:off x="5058171" y="2611920"/>
                <a:ext cx="4004159" cy="3298023"/>
                <a:chOff x="5058171" y="2766030"/>
                <a:chExt cx="4004159" cy="3298023"/>
              </a:xfrm>
            </p:grpSpPr>
            <p:sp>
              <p:nvSpPr>
                <p:cNvPr id="263" name="Content Placeholder 2"/>
                <p:cNvSpPr txBox="1">
                  <a:spLocks/>
                </p:cNvSpPr>
                <p:nvPr/>
              </p:nvSpPr>
              <p:spPr>
                <a:xfrm>
                  <a:off x="5058171" y="5698827"/>
                  <a:ext cx="3129250" cy="365226"/>
                </a:xfrm>
                <a:prstGeom prst="rect">
                  <a:avLst/>
                </a:prstGeom>
              </p:spPr>
              <p:txBody>
                <a:bodyPr lIns="91383" tIns="45692" rIns="91383" bIns="45692">
                  <a:noAutofit/>
                </a:bodyPr>
                <a:lstStyle/>
                <a:p>
                  <a:pPr marL="0" marR="0" lvl="1" indent="0" defTabSz="456917" eaLnBrk="1" fontAlgn="auto" latinLnBrk="0" hangingPunct="1">
                    <a:lnSpc>
                      <a:spcPts val="1580"/>
                    </a:lnSpc>
                    <a:spcBef>
                      <a:spcPts val="0"/>
                    </a:spcBef>
                    <a:spcAft>
                      <a:spcPts val="0"/>
                    </a:spcAft>
                    <a:buClrTx/>
                    <a:buSzTx/>
                    <a:buFontTx/>
                    <a:buNone/>
                    <a:tabLst/>
                    <a:defRPr/>
                  </a:pPr>
                  <a:r>
                    <a:rPr kumimoji="0" lang="en-US" sz="1200" u="none" strike="noStrike" kern="0" cap="none" spc="-40" normalizeH="0" baseline="0" noProof="0" dirty="0" smtClean="0">
                      <a:ln>
                        <a:noFill/>
                      </a:ln>
                      <a:solidFill>
                        <a:schemeClr val="tx1">
                          <a:lumMod val="75000"/>
                          <a:lumOff val="25000"/>
                        </a:schemeClr>
                      </a:solidFill>
                      <a:effectLst/>
                      <a:uLnTx/>
                      <a:uFillTx/>
                      <a:latin typeface="Calibri"/>
                      <a:ea typeface="ＭＳ Ｐゴシック" pitchFamily="100" charset="-128"/>
                      <a:cs typeface="Calibri"/>
                    </a:rPr>
                    <a:t>Policies optimize placement of workloads</a:t>
                  </a:r>
                </a:p>
              </p:txBody>
            </p:sp>
            <p:sp>
              <p:nvSpPr>
                <p:cNvPr id="264" name="Content Placeholder 2"/>
                <p:cNvSpPr txBox="1">
                  <a:spLocks/>
                </p:cNvSpPr>
                <p:nvPr/>
              </p:nvSpPr>
              <p:spPr>
                <a:xfrm>
                  <a:off x="7957852" y="4019147"/>
                  <a:ext cx="1104478" cy="746225"/>
                </a:xfrm>
                <a:prstGeom prst="rect">
                  <a:avLst/>
                </a:prstGeom>
              </p:spPr>
              <p:txBody>
                <a:bodyPr lIns="91383" tIns="45692" rIns="91383" bIns="45692">
                  <a:noAutofit/>
                </a:bodyPr>
                <a:lstStyle/>
                <a:p>
                  <a:pPr marL="0" marR="0" lvl="1" indent="0" defTabSz="456917" eaLnBrk="1" fontAlgn="auto" latinLnBrk="0" hangingPunct="1">
                    <a:lnSpc>
                      <a:spcPct val="90000"/>
                    </a:lnSpc>
                    <a:spcBef>
                      <a:spcPts val="0"/>
                    </a:spcBef>
                    <a:spcAft>
                      <a:spcPts val="0"/>
                    </a:spcAft>
                    <a:buClrTx/>
                    <a:buSzTx/>
                    <a:buFontTx/>
                    <a:buNone/>
                    <a:tabLst/>
                    <a:defRPr/>
                  </a:pPr>
                  <a:r>
                    <a:rPr kumimoji="0" lang="en-US" sz="1100" u="none" strike="noStrike" kern="0" cap="none" spc="-40" normalizeH="0" baseline="0" noProof="0" dirty="0" smtClean="0">
                      <a:ln>
                        <a:noFill/>
                      </a:ln>
                      <a:solidFill>
                        <a:schemeClr val="tx1">
                          <a:lumMod val="75000"/>
                          <a:lumOff val="25000"/>
                        </a:schemeClr>
                      </a:solidFill>
                      <a:effectLst/>
                      <a:uLnTx/>
                      <a:uFillTx/>
                      <a:latin typeface="Calibri"/>
                      <a:ea typeface="ＭＳ Ｐゴシック" pitchFamily="100" charset="-128"/>
                      <a:cs typeface="Calibri"/>
                    </a:rPr>
                    <a:t>Policies control access to self-service resources</a:t>
                  </a:r>
                </a:p>
              </p:txBody>
            </p:sp>
            <p:pic>
              <p:nvPicPr>
                <p:cNvPr id="265" name="Picture 8" descr="http://kmassada.files.wordpress.com/2009/03/eclipse.png"/>
                <p:cNvPicPr>
                  <a:picLocks noChangeAspect="1" noChangeArrowheads="1"/>
                </p:cNvPicPr>
                <p:nvPr/>
              </p:nvPicPr>
              <p:blipFill>
                <a:blip r:embed="rId11" cstate="print"/>
                <a:srcRect/>
                <a:stretch>
                  <a:fillRect/>
                </a:stretch>
              </p:blipFill>
              <p:spPr bwMode="auto">
                <a:xfrm>
                  <a:off x="8413257" y="3472158"/>
                  <a:ext cx="453656" cy="453656"/>
                </a:xfrm>
                <a:prstGeom prst="rect">
                  <a:avLst/>
                </a:prstGeom>
                <a:noFill/>
              </p:spPr>
            </p:pic>
            <p:pic>
              <p:nvPicPr>
                <p:cNvPr id="266" name="Picture 265" descr="LampLogo.png"/>
                <p:cNvPicPr>
                  <a:picLocks noChangeAspect="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8044791" y="2766030"/>
                  <a:ext cx="711686" cy="351367"/>
                </a:xfrm>
                <a:prstGeom prst="rect">
                  <a:avLst/>
                </a:prstGeom>
                <a:noFill/>
                <a:ln>
                  <a:noFill/>
                </a:ln>
              </p:spPr>
            </p:pic>
            <p:pic>
              <p:nvPicPr>
                <p:cNvPr id="267" name="Picture 14" descr="http://www.satnam.com/images/websphere_logo.gif"/>
                <p:cNvPicPr>
                  <a:picLocks noChangeAspect="1" noChangeArrowheads="1"/>
                </p:cNvPicPr>
                <p:nvPr/>
              </p:nvPicPr>
              <p:blipFill rotWithShape="1">
                <a:blip r:embed="rId14" cstate="print"/>
                <a:srcRect l="2265" t="5045" r="9730" b="43059"/>
                <a:stretch/>
              </p:blipFill>
              <p:spPr bwMode="auto">
                <a:xfrm>
                  <a:off x="7971360" y="3182361"/>
                  <a:ext cx="880533" cy="254000"/>
                </a:xfrm>
                <a:prstGeom prst="rect">
                  <a:avLst/>
                </a:prstGeom>
                <a:noFill/>
                <a:ln>
                  <a:noFill/>
                </a:ln>
              </p:spPr>
            </p:pic>
          </p:grpSp>
          <p:pic>
            <p:nvPicPr>
              <p:cNvPr id="243" name="Picture 242"/>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723878" y="4630460"/>
                <a:ext cx="1174668" cy="745134"/>
              </a:xfrm>
              <a:prstGeom prst="rect">
                <a:avLst/>
              </a:prstGeom>
            </p:spPr>
          </p:pic>
          <p:pic>
            <p:nvPicPr>
              <p:cNvPr id="244" name="Picture 243"/>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4979245" y="4771835"/>
                <a:ext cx="557122" cy="548559"/>
              </a:xfrm>
              <a:prstGeom prst="rect">
                <a:avLst/>
              </a:prstGeom>
            </p:spPr>
          </p:pic>
          <p:pic>
            <p:nvPicPr>
              <p:cNvPr id="245" name="Picture 24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5925983" y="4582785"/>
                <a:ext cx="1174668" cy="745134"/>
              </a:xfrm>
              <a:prstGeom prst="rect">
                <a:avLst/>
              </a:prstGeom>
            </p:spPr>
          </p:pic>
          <p:pic>
            <p:nvPicPr>
              <p:cNvPr id="246" name="Picture 245"/>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6260376" y="4691594"/>
                <a:ext cx="524471" cy="529182"/>
              </a:xfrm>
              <a:prstGeom prst="rect">
                <a:avLst/>
              </a:prstGeom>
            </p:spPr>
          </p:pic>
          <p:pic>
            <p:nvPicPr>
              <p:cNvPr id="247" name="Picture 246"/>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7162225" y="4568146"/>
                <a:ext cx="1174668" cy="745134"/>
              </a:xfrm>
              <a:prstGeom prst="rect">
                <a:avLst/>
              </a:prstGeom>
            </p:spPr>
          </p:pic>
          <p:pic>
            <p:nvPicPr>
              <p:cNvPr id="248" name="Picture 247"/>
              <p:cNvPicPr>
                <a:picLocks noChangeAspect="1"/>
              </p:cNvPicPr>
              <p:nvPr/>
            </p:nvPicPr>
            <p:blipFill>
              <a:blip r:embed="rId15" cstate="print">
                <a:grayscl/>
                <a:extLst>
                  <a:ext uri="{28A0092B-C50C-407E-A947-70E740481C1C}">
                    <a14:useLocalDpi xmlns:a14="http://schemas.microsoft.com/office/drawing/2010/main"/>
                  </a:ext>
                </a:extLst>
              </a:blip>
              <a:stretch>
                <a:fillRect/>
              </a:stretch>
            </p:blipFill>
            <p:spPr>
              <a:xfrm>
                <a:off x="5932762" y="5085592"/>
                <a:ext cx="498342" cy="420476"/>
              </a:xfrm>
              <a:prstGeom prst="rect">
                <a:avLst/>
              </a:prstGeom>
            </p:spPr>
          </p:pic>
          <p:pic>
            <p:nvPicPr>
              <p:cNvPr id="249" name="Picture 248"/>
              <p:cNvPicPr>
                <a:picLocks noChangeAspect="1"/>
              </p:cNvPicPr>
              <p:nvPr/>
            </p:nvPicPr>
            <p:blipFill>
              <a:blip r:embed="rId15" cstate="print">
                <a:grayscl/>
                <a:extLst>
                  <a:ext uri="{28A0092B-C50C-407E-A947-70E740481C1C}">
                    <a14:useLocalDpi xmlns:a14="http://schemas.microsoft.com/office/drawing/2010/main"/>
                  </a:ext>
                </a:extLst>
              </a:blip>
              <a:stretch>
                <a:fillRect/>
              </a:stretch>
            </p:blipFill>
            <p:spPr>
              <a:xfrm>
                <a:off x="7123786" y="5029301"/>
                <a:ext cx="498342" cy="420476"/>
              </a:xfrm>
              <a:prstGeom prst="rect">
                <a:avLst/>
              </a:prstGeom>
            </p:spPr>
          </p:pic>
          <p:pic>
            <p:nvPicPr>
              <p:cNvPr id="250" name="Picture 249" descr="Constraints.png"/>
              <p:cNvPicPr>
                <a:picLocks noChangeAspect="1"/>
              </p:cNvPicPr>
              <p:nvPr/>
            </p:nvPicPr>
            <p:blipFill>
              <a:blip r:embed="rId16">
                <a:grayscl/>
                <a:extLst>
                  <a:ext uri="{28A0092B-C50C-407E-A947-70E740481C1C}">
                    <a14:useLocalDpi xmlns:a14="http://schemas.microsoft.com/office/drawing/2010/main" val="0"/>
                  </a:ext>
                </a:extLst>
              </a:blip>
              <a:stretch>
                <a:fillRect/>
              </a:stretch>
            </p:blipFill>
            <p:spPr>
              <a:xfrm>
                <a:off x="7495978" y="4695867"/>
                <a:ext cx="443133" cy="481811"/>
              </a:xfrm>
              <a:prstGeom prst="rect">
                <a:avLst/>
              </a:prstGeom>
            </p:spPr>
          </p:pic>
          <p:pic>
            <p:nvPicPr>
              <p:cNvPr id="251" name="Picture 25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909474" y="1718709"/>
                <a:ext cx="401738" cy="597114"/>
              </a:xfrm>
              <a:prstGeom prst="rect">
                <a:avLst/>
              </a:prstGeom>
            </p:spPr>
          </p:pic>
          <p:pic>
            <p:nvPicPr>
              <p:cNvPr id="252" name="Picture 251"/>
              <p:cNvPicPr>
                <a:picLocks noChangeAspect="1"/>
              </p:cNvPicPr>
              <p:nvPr/>
            </p:nvPicPr>
            <p:blipFill>
              <a:blip r:embed="rId6" cstate="print">
                <a:grayscl/>
                <a:extLst>
                  <a:ext uri="{28A0092B-C50C-407E-A947-70E740481C1C}">
                    <a14:useLocalDpi xmlns:a14="http://schemas.microsoft.com/office/drawing/2010/main"/>
                  </a:ext>
                </a:extLst>
              </a:blip>
              <a:stretch>
                <a:fillRect/>
              </a:stretch>
            </p:blipFill>
            <p:spPr>
              <a:xfrm>
                <a:off x="5774748" y="1721371"/>
                <a:ext cx="532886" cy="605389"/>
              </a:xfrm>
              <a:prstGeom prst="rect">
                <a:avLst/>
              </a:prstGeom>
            </p:spPr>
          </p:pic>
          <p:pic>
            <p:nvPicPr>
              <p:cNvPr id="253" name="Picture 252"/>
              <p:cNvPicPr>
                <a:picLocks noChangeAspect="1"/>
              </p:cNvPicPr>
              <p:nvPr/>
            </p:nvPicPr>
            <p:blipFill>
              <a:blip r:embed="rId4" cstate="print">
                <a:grayscl/>
                <a:extLst>
                  <a:ext uri="{28A0092B-C50C-407E-A947-70E740481C1C}">
                    <a14:useLocalDpi xmlns:a14="http://schemas.microsoft.com/office/drawing/2010/main"/>
                  </a:ext>
                </a:extLst>
              </a:blip>
              <a:stretch>
                <a:fillRect/>
              </a:stretch>
            </p:blipFill>
            <p:spPr>
              <a:xfrm>
                <a:off x="6832399" y="1716183"/>
                <a:ext cx="529841" cy="558358"/>
              </a:xfrm>
              <a:prstGeom prst="rect">
                <a:avLst/>
              </a:prstGeom>
            </p:spPr>
          </p:pic>
          <p:pic>
            <p:nvPicPr>
              <p:cNvPr id="254" name="Picture 25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873753" y="1697415"/>
                <a:ext cx="401738" cy="597114"/>
              </a:xfrm>
              <a:prstGeom prst="rect">
                <a:avLst/>
              </a:prstGeom>
            </p:spPr>
          </p:pic>
          <p:pic>
            <p:nvPicPr>
              <p:cNvPr id="255" name="Picture 254"/>
              <p:cNvPicPr>
                <a:picLocks noChangeAspect="1"/>
              </p:cNvPicPr>
              <p:nvPr/>
            </p:nvPicPr>
            <p:blipFill>
              <a:blip r:embed="rId17" cstate="print">
                <a:grayscl/>
                <a:extLst>
                  <a:ext uri="{28A0092B-C50C-407E-A947-70E740481C1C}">
                    <a14:useLocalDpi xmlns:a14="http://schemas.microsoft.com/office/drawing/2010/main"/>
                  </a:ext>
                </a:extLst>
              </a:blip>
              <a:stretch>
                <a:fillRect/>
              </a:stretch>
            </p:blipFill>
            <p:spPr>
              <a:xfrm>
                <a:off x="7936732" y="3335439"/>
                <a:ext cx="453172" cy="444498"/>
              </a:xfrm>
              <a:prstGeom prst="rect">
                <a:avLst/>
              </a:prstGeom>
            </p:spPr>
          </p:pic>
          <p:grpSp>
            <p:nvGrpSpPr>
              <p:cNvPr id="256" name="Group 255"/>
              <p:cNvGrpSpPr/>
              <p:nvPr/>
            </p:nvGrpSpPr>
            <p:grpSpPr>
              <a:xfrm>
                <a:off x="5237679" y="3256266"/>
                <a:ext cx="2406178" cy="551459"/>
                <a:chOff x="3006415" y="2572890"/>
                <a:chExt cx="2406178" cy="551459"/>
              </a:xfrm>
            </p:grpSpPr>
            <p:sp>
              <p:nvSpPr>
                <p:cNvPr id="260" name="Rectangle 259"/>
                <p:cNvSpPr/>
                <p:nvPr/>
              </p:nvSpPr>
              <p:spPr>
                <a:xfrm>
                  <a:off x="3006415" y="2579536"/>
                  <a:ext cx="2406178" cy="544813"/>
                </a:xfrm>
                <a:prstGeom prst="rect">
                  <a:avLst/>
                </a:prstGeom>
                <a:solidFill>
                  <a:schemeClr val="tx2"/>
                </a:solidFill>
              </p:spPr>
              <p:txBody>
                <a:bodyPr wrap="square">
                  <a:spAutoFit/>
                </a:bodyPr>
                <a:lstStyle/>
                <a:p>
                  <a:pPr algn="ctr"/>
                  <a:r>
                    <a:rPr lang="en-US" sz="1200" dirty="0" smtClean="0">
                      <a:solidFill>
                        <a:schemeClr val="accent1"/>
                      </a:solidFill>
                    </a:rPr>
                    <a:t>GOVERNANCE AND LIFECYCLE MANAGEMENT</a:t>
                  </a:r>
                  <a:endParaRPr lang="en-US" sz="1200" dirty="0">
                    <a:solidFill>
                      <a:schemeClr val="accent1"/>
                    </a:solidFill>
                  </a:endParaRPr>
                </a:p>
              </p:txBody>
            </p:sp>
            <p:sp>
              <p:nvSpPr>
                <p:cNvPr id="268" name="Rectangular Callout 267"/>
                <p:cNvSpPr/>
                <p:nvPr/>
              </p:nvSpPr>
              <p:spPr>
                <a:xfrm rot="16200000" flipV="1">
                  <a:off x="4205249" y="1510796"/>
                  <a:ext cx="0" cy="2124187"/>
                </a:xfrm>
                <a:custGeom>
                  <a:avLst/>
                  <a:gdLst>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0 h 1740210"/>
                    <a:gd name="connsiteX5" fmla="*/ 45719 w 45719"/>
                    <a:gd name="connsiteY5" fmla="*/ 290035 h 1740210"/>
                    <a:gd name="connsiteX6" fmla="*/ 45719 w 45719"/>
                    <a:gd name="connsiteY6" fmla="*/ 290035 h 1740210"/>
                    <a:gd name="connsiteX7" fmla="*/ 45719 w 45719"/>
                    <a:gd name="connsiteY7" fmla="*/ 725088 h 1740210"/>
                    <a:gd name="connsiteX8" fmla="*/ 45719 w 45719"/>
                    <a:gd name="connsiteY8" fmla="*/ 1740210 h 1740210"/>
                    <a:gd name="connsiteX9" fmla="*/ 38099 w 45719"/>
                    <a:gd name="connsiteY9" fmla="*/ 1740210 h 1740210"/>
                    <a:gd name="connsiteX10" fmla="*/ 26669 w 45719"/>
                    <a:gd name="connsiteY10" fmla="*/ 1740210 h 1740210"/>
                    <a:gd name="connsiteX11" fmla="*/ 26669 w 45719"/>
                    <a:gd name="connsiteY11" fmla="*/ 1740210 h 1740210"/>
                    <a:gd name="connsiteX12" fmla="*/ 0 w 45719"/>
                    <a:gd name="connsiteY12" fmla="*/ 1740210 h 1740210"/>
                    <a:gd name="connsiteX13" fmla="*/ 0 w 45719"/>
                    <a:gd name="connsiteY13" fmla="*/ 725088 h 1740210"/>
                    <a:gd name="connsiteX14" fmla="*/ 0 w 45719"/>
                    <a:gd name="connsiteY14" fmla="*/ 290035 h 1740210"/>
                    <a:gd name="connsiteX15" fmla="*/ 0 w 45719"/>
                    <a:gd name="connsiteY15" fmla="*/ 290035 h 1740210"/>
                    <a:gd name="connsiteX16" fmla="*/ 0 w 45719"/>
                    <a:gd name="connsiteY16" fmla="*/ 0 h 1740210"/>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290035 h 1740210"/>
                    <a:gd name="connsiteX5" fmla="*/ 45719 w 45719"/>
                    <a:gd name="connsiteY5" fmla="*/ 290035 h 1740210"/>
                    <a:gd name="connsiteX6" fmla="*/ 45719 w 45719"/>
                    <a:gd name="connsiteY6" fmla="*/ 725088 h 1740210"/>
                    <a:gd name="connsiteX7" fmla="*/ 45719 w 45719"/>
                    <a:gd name="connsiteY7" fmla="*/ 1740210 h 1740210"/>
                    <a:gd name="connsiteX8" fmla="*/ 38099 w 45719"/>
                    <a:gd name="connsiteY8" fmla="*/ 1740210 h 1740210"/>
                    <a:gd name="connsiteX9" fmla="*/ 26669 w 45719"/>
                    <a:gd name="connsiteY9" fmla="*/ 1740210 h 1740210"/>
                    <a:gd name="connsiteX10" fmla="*/ 26669 w 45719"/>
                    <a:gd name="connsiteY10" fmla="*/ 1740210 h 1740210"/>
                    <a:gd name="connsiteX11" fmla="*/ 0 w 45719"/>
                    <a:gd name="connsiteY11" fmla="*/ 1740210 h 1740210"/>
                    <a:gd name="connsiteX12" fmla="*/ 0 w 45719"/>
                    <a:gd name="connsiteY12" fmla="*/ 725088 h 1740210"/>
                    <a:gd name="connsiteX13" fmla="*/ 0 w 45719"/>
                    <a:gd name="connsiteY13" fmla="*/ 290035 h 1740210"/>
                    <a:gd name="connsiteX14" fmla="*/ 0 w 45719"/>
                    <a:gd name="connsiteY14" fmla="*/ 290035 h 1740210"/>
                    <a:gd name="connsiteX15" fmla="*/ 0 w 45719"/>
                    <a:gd name="connsiteY15" fmla="*/ 0 h 1740210"/>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290035 h 1740210"/>
                    <a:gd name="connsiteX5" fmla="*/ 45719 w 45719"/>
                    <a:gd name="connsiteY5" fmla="*/ 725088 h 1740210"/>
                    <a:gd name="connsiteX6" fmla="*/ 45719 w 45719"/>
                    <a:gd name="connsiteY6" fmla="*/ 1740210 h 1740210"/>
                    <a:gd name="connsiteX7" fmla="*/ 38099 w 45719"/>
                    <a:gd name="connsiteY7" fmla="*/ 1740210 h 1740210"/>
                    <a:gd name="connsiteX8" fmla="*/ 26669 w 45719"/>
                    <a:gd name="connsiteY8" fmla="*/ 1740210 h 1740210"/>
                    <a:gd name="connsiteX9" fmla="*/ 26669 w 45719"/>
                    <a:gd name="connsiteY9" fmla="*/ 1740210 h 1740210"/>
                    <a:gd name="connsiteX10" fmla="*/ 0 w 45719"/>
                    <a:gd name="connsiteY10" fmla="*/ 1740210 h 1740210"/>
                    <a:gd name="connsiteX11" fmla="*/ 0 w 45719"/>
                    <a:gd name="connsiteY11" fmla="*/ 725088 h 1740210"/>
                    <a:gd name="connsiteX12" fmla="*/ 0 w 45719"/>
                    <a:gd name="connsiteY12" fmla="*/ 290035 h 1740210"/>
                    <a:gd name="connsiteX13" fmla="*/ 0 w 45719"/>
                    <a:gd name="connsiteY13" fmla="*/ 290035 h 1740210"/>
                    <a:gd name="connsiteX14" fmla="*/ 0 w 45719"/>
                    <a:gd name="connsiteY14" fmla="*/ 0 h 1740210"/>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725088 h 1740210"/>
                    <a:gd name="connsiteX5" fmla="*/ 45719 w 45719"/>
                    <a:gd name="connsiteY5" fmla="*/ 1740210 h 1740210"/>
                    <a:gd name="connsiteX6" fmla="*/ 38099 w 45719"/>
                    <a:gd name="connsiteY6" fmla="*/ 1740210 h 1740210"/>
                    <a:gd name="connsiteX7" fmla="*/ 26669 w 45719"/>
                    <a:gd name="connsiteY7" fmla="*/ 1740210 h 1740210"/>
                    <a:gd name="connsiteX8" fmla="*/ 26669 w 45719"/>
                    <a:gd name="connsiteY8" fmla="*/ 1740210 h 1740210"/>
                    <a:gd name="connsiteX9" fmla="*/ 0 w 45719"/>
                    <a:gd name="connsiteY9" fmla="*/ 1740210 h 1740210"/>
                    <a:gd name="connsiteX10" fmla="*/ 0 w 45719"/>
                    <a:gd name="connsiteY10" fmla="*/ 725088 h 1740210"/>
                    <a:gd name="connsiteX11" fmla="*/ 0 w 45719"/>
                    <a:gd name="connsiteY11" fmla="*/ 290035 h 1740210"/>
                    <a:gd name="connsiteX12" fmla="*/ 0 w 45719"/>
                    <a:gd name="connsiteY12" fmla="*/ 290035 h 1740210"/>
                    <a:gd name="connsiteX13" fmla="*/ 0 w 45719"/>
                    <a:gd name="connsiteY13" fmla="*/ 0 h 1740210"/>
                    <a:gd name="connsiteX0" fmla="*/ 0 w 45719"/>
                    <a:gd name="connsiteY0" fmla="*/ 0 h 1740210"/>
                    <a:gd name="connsiteX1" fmla="*/ 26669 w 45719"/>
                    <a:gd name="connsiteY1" fmla="*/ 0 h 1740210"/>
                    <a:gd name="connsiteX2" fmla="*/ 23362 w 45719"/>
                    <a:gd name="connsiteY2" fmla="*/ 0 h 1740210"/>
                    <a:gd name="connsiteX3" fmla="*/ 45719 w 45719"/>
                    <a:gd name="connsiteY3" fmla="*/ 725088 h 1740210"/>
                    <a:gd name="connsiteX4" fmla="*/ 45719 w 45719"/>
                    <a:gd name="connsiteY4" fmla="*/ 1740210 h 1740210"/>
                    <a:gd name="connsiteX5" fmla="*/ 38099 w 45719"/>
                    <a:gd name="connsiteY5" fmla="*/ 1740210 h 1740210"/>
                    <a:gd name="connsiteX6" fmla="*/ 26669 w 45719"/>
                    <a:gd name="connsiteY6" fmla="*/ 1740210 h 1740210"/>
                    <a:gd name="connsiteX7" fmla="*/ 26669 w 45719"/>
                    <a:gd name="connsiteY7" fmla="*/ 1740210 h 1740210"/>
                    <a:gd name="connsiteX8" fmla="*/ 0 w 45719"/>
                    <a:gd name="connsiteY8" fmla="*/ 1740210 h 1740210"/>
                    <a:gd name="connsiteX9" fmla="*/ 0 w 45719"/>
                    <a:gd name="connsiteY9" fmla="*/ 725088 h 1740210"/>
                    <a:gd name="connsiteX10" fmla="*/ 0 w 45719"/>
                    <a:gd name="connsiteY10" fmla="*/ 290035 h 1740210"/>
                    <a:gd name="connsiteX11" fmla="*/ 0 w 45719"/>
                    <a:gd name="connsiteY11" fmla="*/ 290035 h 1740210"/>
                    <a:gd name="connsiteX12" fmla="*/ 0 w 45719"/>
                    <a:gd name="connsiteY12" fmla="*/ 0 h 1740210"/>
                    <a:gd name="connsiteX0" fmla="*/ 0 w 45719"/>
                    <a:gd name="connsiteY0" fmla="*/ 0 h 1740210"/>
                    <a:gd name="connsiteX1" fmla="*/ 26669 w 45719"/>
                    <a:gd name="connsiteY1" fmla="*/ 0 h 1740210"/>
                    <a:gd name="connsiteX2" fmla="*/ 45719 w 45719"/>
                    <a:gd name="connsiteY2" fmla="*/ 725088 h 1740210"/>
                    <a:gd name="connsiteX3" fmla="*/ 45719 w 45719"/>
                    <a:gd name="connsiteY3" fmla="*/ 1740210 h 1740210"/>
                    <a:gd name="connsiteX4" fmla="*/ 38099 w 45719"/>
                    <a:gd name="connsiteY4" fmla="*/ 1740210 h 1740210"/>
                    <a:gd name="connsiteX5" fmla="*/ 26669 w 45719"/>
                    <a:gd name="connsiteY5" fmla="*/ 1740210 h 1740210"/>
                    <a:gd name="connsiteX6" fmla="*/ 26669 w 45719"/>
                    <a:gd name="connsiteY6" fmla="*/ 1740210 h 1740210"/>
                    <a:gd name="connsiteX7" fmla="*/ 0 w 45719"/>
                    <a:gd name="connsiteY7" fmla="*/ 1740210 h 1740210"/>
                    <a:gd name="connsiteX8" fmla="*/ 0 w 45719"/>
                    <a:gd name="connsiteY8" fmla="*/ 725088 h 1740210"/>
                    <a:gd name="connsiteX9" fmla="*/ 0 w 45719"/>
                    <a:gd name="connsiteY9" fmla="*/ 290035 h 1740210"/>
                    <a:gd name="connsiteX10" fmla="*/ 0 w 45719"/>
                    <a:gd name="connsiteY10" fmla="*/ 290035 h 1740210"/>
                    <a:gd name="connsiteX11" fmla="*/ 0 w 45719"/>
                    <a:gd name="connsiteY11" fmla="*/ 0 h 1740210"/>
                    <a:gd name="connsiteX0" fmla="*/ 0 w 45719"/>
                    <a:gd name="connsiteY0" fmla="*/ 0 h 1740210"/>
                    <a:gd name="connsiteX1" fmla="*/ 45719 w 45719"/>
                    <a:gd name="connsiteY1" fmla="*/ 725088 h 1740210"/>
                    <a:gd name="connsiteX2" fmla="*/ 45719 w 45719"/>
                    <a:gd name="connsiteY2" fmla="*/ 1740210 h 1740210"/>
                    <a:gd name="connsiteX3" fmla="*/ 38099 w 45719"/>
                    <a:gd name="connsiteY3" fmla="*/ 1740210 h 1740210"/>
                    <a:gd name="connsiteX4" fmla="*/ 26669 w 45719"/>
                    <a:gd name="connsiteY4" fmla="*/ 1740210 h 1740210"/>
                    <a:gd name="connsiteX5" fmla="*/ 26669 w 45719"/>
                    <a:gd name="connsiteY5" fmla="*/ 1740210 h 1740210"/>
                    <a:gd name="connsiteX6" fmla="*/ 0 w 45719"/>
                    <a:gd name="connsiteY6" fmla="*/ 1740210 h 1740210"/>
                    <a:gd name="connsiteX7" fmla="*/ 0 w 45719"/>
                    <a:gd name="connsiteY7" fmla="*/ 725088 h 1740210"/>
                    <a:gd name="connsiteX8" fmla="*/ 0 w 45719"/>
                    <a:gd name="connsiteY8" fmla="*/ 290035 h 1740210"/>
                    <a:gd name="connsiteX9" fmla="*/ 0 w 45719"/>
                    <a:gd name="connsiteY9" fmla="*/ 290035 h 1740210"/>
                    <a:gd name="connsiteX10" fmla="*/ 0 w 45719"/>
                    <a:gd name="connsiteY10" fmla="*/ 0 h 1740210"/>
                    <a:gd name="connsiteX0" fmla="*/ 45719 w 137159"/>
                    <a:gd name="connsiteY0" fmla="*/ 725088 h 1740210"/>
                    <a:gd name="connsiteX1" fmla="*/ 45719 w 137159"/>
                    <a:gd name="connsiteY1" fmla="*/ 1740210 h 1740210"/>
                    <a:gd name="connsiteX2" fmla="*/ 38099 w 137159"/>
                    <a:gd name="connsiteY2" fmla="*/ 1740210 h 1740210"/>
                    <a:gd name="connsiteX3" fmla="*/ 26669 w 137159"/>
                    <a:gd name="connsiteY3" fmla="*/ 1740210 h 1740210"/>
                    <a:gd name="connsiteX4" fmla="*/ 26669 w 137159"/>
                    <a:gd name="connsiteY4" fmla="*/ 1740210 h 1740210"/>
                    <a:gd name="connsiteX5" fmla="*/ 0 w 137159"/>
                    <a:gd name="connsiteY5" fmla="*/ 1740210 h 1740210"/>
                    <a:gd name="connsiteX6" fmla="*/ 0 w 137159"/>
                    <a:gd name="connsiteY6" fmla="*/ 725088 h 1740210"/>
                    <a:gd name="connsiteX7" fmla="*/ 0 w 137159"/>
                    <a:gd name="connsiteY7" fmla="*/ 290035 h 1740210"/>
                    <a:gd name="connsiteX8" fmla="*/ 0 w 137159"/>
                    <a:gd name="connsiteY8" fmla="*/ 290035 h 1740210"/>
                    <a:gd name="connsiteX9" fmla="*/ 0 w 137159"/>
                    <a:gd name="connsiteY9" fmla="*/ 0 h 1740210"/>
                    <a:gd name="connsiteX10" fmla="*/ 137159 w 137159"/>
                    <a:gd name="connsiteY10" fmla="*/ 816528 h 1740210"/>
                    <a:gd name="connsiteX0" fmla="*/ 45719 w 45719"/>
                    <a:gd name="connsiteY0" fmla="*/ 725088 h 1740210"/>
                    <a:gd name="connsiteX1" fmla="*/ 45719 w 45719"/>
                    <a:gd name="connsiteY1" fmla="*/ 1740210 h 1740210"/>
                    <a:gd name="connsiteX2" fmla="*/ 38099 w 45719"/>
                    <a:gd name="connsiteY2" fmla="*/ 1740210 h 1740210"/>
                    <a:gd name="connsiteX3" fmla="*/ 26669 w 45719"/>
                    <a:gd name="connsiteY3" fmla="*/ 1740210 h 1740210"/>
                    <a:gd name="connsiteX4" fmla="*/ 26669 w 45719"/>
                    <a:gd name="connsiteY4" fmla="*/ 1740210 h 1740210"/>
                    <a:gd name="connsiteX5" fmla="*/ 0 w 45719"/>
                    <a:gd name="connsiteY5" fmla="*/ 1740210 h 1740210"/>
                    <a:gd name="connsiteX6" fmla="*/ 0 w 45719"/>
                    <a:gd name="connsiteY6" fmla="*/ 725088 h 1740210"/>
                    <a:gd name="connsiteX7" fmla="*/ 0 w 45719"/>
                    <a:gd name="connsiteY7" fmla="*/ 290035 h 1740210"/>
                    <a:gd name="connsiteX8" fmla="*/ 0 w 45719"/>
                    <a:gd name="connsiteY8" fmla="*/ 290035 h 1740210"/>
                    <a:gd name="connsiteX9" fmla="*/ 0 w 45719"/>
                    <a:gd name="connsiteY9" fmla="*/ 0 h 1740210"/>
                    <a:gd name="connsiteX0" fmla="*/ 45719 w 45719"/>
                    <a:gd name="connsiteY0" fmla="*/ 1740210 h 1740210"/>
                    <a:gd name="connsiteX1" fmla="*/ 38099 w 45719"/>
                    <a:gd name="connsiteY1" fmla="*/ 1740210 h 1740210"/>
                    <a:gd name="connsiteX2" fmla="*/ 26669 w 45719"/>
                    <a:gd name="connsiteY2" fmla="*/ 1740210 h 1740210"/>
                    <a:gd name="connsiteX3" fmla="*/ 26669 w 45719"/>
                    <a:gd name="connsiteY3" fmla="*/ 1740210 h 1740210"/>
                    <a:gd name="connsiteX4" fmla="*/ 0 w 45719"/>
                    <a:gd name="connsiteY4" fmla="*/ 1740210 h 1740210"/>
                    <a:gd name="connsiteX5" fmla="*/ 0 w 45719"/>
                    <a:gd name="connsiteY5" fmla="*/ 725088 h 1740210"/>
                    <a:gd name="connsiteX6" fmla="*/ 0 w 45719"/>
                    <a:gd name="connsiteY6" fmla="*/ 290035 h 1740210"/>
                    <a:gd name="connsiteX7" fmla="*/ 0 w 45719"/>
                    <a:gd name="connsiteY7" fmla="*/ 290035 h 1740210"/>
                    <a:gd name="connsiteX8" fmla="*/ 0 w 45719"/>
                    <a:gd name="connsiteY8" fmla="*/ 0 h 1740210"/>
                    <a:gd name="connsiteX0" fmla="*/ 45719 w 45719"/>
                    <a:gd name="connsiteY0" fmla="*/ 1740210 h 1740210"/>
                    <a:gd name="connsiteX1" fmla="*/ 26669 w 45719"/>
                    <a:gd name="connsiteY1" fmla="*/ 1740210 h 1740210"/>
                    <a:gd name="connsiteX2" fmla="*/ 26669 w 45719"/>
                    <a:gd name="connsiteY2" fmla="*/ 1740210 h 1740210"/>
                    <a:gd name="connsiteX3" fmla="*/ 0 w 45719"/>
                    <a:gd name="connsiteY3" fmla="*/ 1740210 h 1740210"/>
                    <a:gd name="connsiteX4" fmla="*/ 0 w 45719"/>
                    <a:gd name="connsiteY4" fmla="*/ 725088 h 1740210"/>
                    <a:gd name="connsiteX5" fmla="*/ 0 w 45719"/>
                    <a:gd name="connsiteY5" fmla="*/ 290035 h 1740210"/>
                    <a:gd name="connsiteX6" fmla="*/ 0 w 45719"/>
                    <a:gd name="connsiteY6" fmla="*/ 290035 h 1740210"/>
                    <a:gd name="connsiteX7" fmla="*/ 0 w 45719"/>
                    <a:gd name="connsiteY7" fmla="*/ 0 h 1740210"/>
                    <a:gd name="connsiteX0" fmla="*/ 26669 w 26669"/>
                    <a:gd name="connsiteY0" fmla="*/ 1740210 h 1740210"/>
                    <a:gd name="connsiteX1" fmla="*/ 26669 w 26669"/>
                    <a:gd name="connsiteY1" fmla="*/ 1740210 h 1740210"/>
                    <a:gd name="connsiteX2" fmla="*/ 0 w 26669"/>
                    <a:gd name="connsiteY2" fmla="*/ 1740210 h 1740210"/>
                    <a:gd name="connsiteX3" fmla="*/ 0 w 26669"/>
                    <a:gd name="connsiteY3" fmla="*/ 725088 h 1740210"/>
                    <a:gd name="connsiteX4" fmla="*/ 0 w 26669"/>
                    <a:gd name="connsiteY4" fmla="*/ 290035 h 1740210"/>
                    <a:gd name="connsiteX5" fmla="*/ 0 w 26669"/>
                    <a:gd name="connsiteY5" fmla="*/ 290035 h 1740210"/>
                    <a:gd name="connsiteX6" fmla="*/ 0 w 26669"/>
                    <a:gd name="connsiteY6" fmla="*/ 0 h 1740210"/>
                    <a:gd name="connsiteX0" fmla="*/ 26669 w 26669"/>
                    <a:gd name="connsiteY0" fmla="*/ 1740210 h 1740210"/>
                    <a:gd name="connsiteX1" fmla="*/ 0 w 26669"/>
                    <a:gd name="connsiteY1" fmla="*/ 1740210 h 1740210"/>
                    <a:gd name="connsiteX2" fmla="*/ 0 w 26669"/>
                    <a:gd name="connsiteY2" fmla="*/ 725088 h 1740210"/>
                    <a:gd name="connsiteX3" fmla="*/ 0 w 26669"/>
                    <a:gd name="connsiteY3" fmla="*/ 290035 h 1740210"/>
                    <a:gd name="connsiteX4" fmla="*/ 0 w 26669"/>
                    <a:gd name="connsiteY4" fmla="*/ 290035 h 1740210"/>
                    <a:gd name="connsiteX5" fmla="*/ 0 w 26669"/>
                    <a:gd name="connsiteY5" fmla="*/ 0 h 1740210"/>
                    <a:gd name="connsiteX0" fmla="*/ 0 w 0"/>
                    <a:gd name="connsiteY0" fmla="*/ 1740210 h 1740210"/>
                    <a:gd name="connsiteX1" fmla="*/ 0 w 0"/>
                    <a:gd name="connsiteY1" fmla="*/ 725088 h 1740210"/>
                    <a:gd name="connsiteX2" fmla="*/ 0 w 0"/>
                    <a:gd name="connsiteY2" fmla="*/ 290035 h 1740210"/>
                    <a:gd name="connsiteX3" fmla="*/ 0 w 0"/>
                    <a:gd name="connsiteY3" fmla="*/ 290035 h 1740210"/>
                    <a:gd name="connsiteX4" fmla="*/ 0 w 0"/>
                    <a:gd name="connsiteY4" fmla="*/ 0 h 17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1740210">
                      <a:moveTo>
                        <a:pt x="0" y="1740210"/>
                      </a:moveTo>
                      <a:lnTo>
                        <a:pt x="0" y="725088"/>
                      </a:lnTo>
                      <a:lnTo>
                        <a:pt x="0" y="290035"/>
                      </a:lnTo>
                      <a:lnTo>
                        <a:pt x="0" y="290035"/>
                      </a:lnTo>
                      <a:lnTo>
                        <a:pt x="0" y="0"/>
                      </a:lnTo>
                    </a:path>
                  </a:pathLst>
                </a:custGeom>
                <a:no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sp>
              <p:nvSpPr>
                <p:cNvPr id="270" name="Rectangular Callout 267"/>
                <p:cNvSpPr/>
                <p:nvPr/>
              </p:nvSpPr>
              <p:spPr>
                <a:xfrm rot="16200000" flipV="1">
                  <a:off x="4205249" y="2061809"/>
                  <a:ext cx="0" cy="2124187"/>
                </a:xfrm>
                <a:custGeom>
                  <a:avLst/>
                  <a:gdLst>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0 h 1740210"/>
                    <a:gd name="connsiteX5" fmla="*/ 45719 w 45719"/>
                    <a:gd name="connsiteY5" fmla="*/ 290035 h 1740210"/>
                    <a:gd name="connsiteX6" fmla="*/ 45719 w 45719"/>
                    <a:gd name="connsiteY6" fmla="*/ 290035 h 1740210"/>
                    <a:gd name="connsiteX7" fmla="*/ 45719 w 45719"/>
                    <a:gd name="connsiteY7" fmla="*/ 725088 h 1740210"/>
                    <a:gd name="connsiteX8" fmla="*/ 45719 w 45719"/>
                    <a:gd name="connsiteY8" fmla="*/ 1740210 h 1740210"/>
                    <a:gd name="connsiteX9" fmla="*/ 38099 w 45719"/>
                    <a:gd name="connsiteY9" fmla="*/ 1740210 h 1740210"/>
                    <a:gd name="connsiteX10" fmla="*/ 26669 w 45719"/>
                    <a:gd name="connsiteY10" fmla="*/ 1740210 h 1740210"/>
                    <a:gd name="connsiteX11" fmla="*/ 26669 w 45719"/>
                    <a:gd name="connsiteY11" fmla="*/ 1740210 h 1740210"/>
                    <a:gd name="connsiteX12" fmla="*/ 0 w 45719"/>
                    <a:gd name="connsiteY12" fmla="*/ 1740210 h 1740210"/>
                    <a:gd name="connsiteX13" fmla="*/ 0 w 45719"/>
                    <a:gd name="connsiteY13" fmla="*/ 725088 h 1740210"/>
                    <a:gd name="connsiteX14" fmla="*/ 0 w 45719"/>
                    <a:gd name="connsiteY14" fmla="*/ 290035 h 1740210"/>
                    <a:gd name="connsiteX15" fmla="*/ 0 w 45719"/>
                    <a:gd name="connsiteY15" fmla="*/ 290035 h 1740210"/>
                    <a:gd name="connsiteX16" fmla="*/ 0 w 45719"/>
                    <a:gd name="connsiteY16" fmla="*/ 0 h 1740210"/>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290035 h 1740210"/>
                    <a:gd name="connsiteX5" fmla="*/ 45719 w 45719"/>
                    <a:gd name="connsiteY5" fmla="*/ 290035 h 1740210"/>
                    <a:gd name="connsiteX6" fmla="*/ 45719 w 45719"/>
                    <a:gd name="connsiteY6" fmla="*/ 725088 h 1740210"/>
                    <a:gd name="connsiteX7" fmla="*/ 45719 w 45719"/>
                    <a:gd name="connsiteY7" fmla="*/ 1740210 h 1740210"/>
                    <a:gd name="connsiteX8" fmla="*/ 38099 w 45719"/>
                    <a:gd name="connsiteY8" fmla="*/ 1740210 h 1740210"/>
                    <a:gd name="connsiteX9" fmla="*/ 26669 w 45719"/>
                    <a:gd name="connsiteY9" fmla="*/ 1740210 h 1740210"/>
                    <a:gd name="connsiteX10" fmla="*/ 26669 w 45719"/>
                    <a:gd name="connsiteY10" fmla="*/ 1740210 h 1740210"/>
                    <a:gd name="connsiteX11" fmla="*/ 0 w 45719"/>
                    <a:gd name="connsiteY11" fmla="*/ 1740210 h 1740210"/>
                    <a:gd name="connsiteX12" fmla="*/ 0 w 45719"/>
                    <a:gd name="connsiteY12" fmla="*/ 725088 h 1740210"/>
                    <a:gd name="connsiteX13" fmla="*/ 0 w 45719"/>
                    <a:gd name="connsiteY13" fmla="*/ 290035 h 1740210"/>
                    <a:gd name="connsiteX14" fmla="*/ 0 w 45719"/>
                    <a:gd name="connsiteY14" fmla="*/ 290035 h 1740210"/>
                    <a:gd name="connsiteX15" fmla="*/ 0 w 45719"/>
                    <a:gd name="connsiteY15" fmla="*/ 0 h 1740210"/>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290035 h 1740210"/>
                    <a:gd name="connsiteX5" fmla="*/ 45719 w 45719"/>
                    <a:gd name="connsiteY5" fmla="*/ 725088 h 1740210"/>
                    <a:gd name="connsiteX6" fmla="*/ 45719 w 45719"/>
                    <a:gd name="connsiteY6" fmla="*/ 1740210 h 1740210"/>
                    <a:gd name="connsiteX7" fmla="*/ 38099 w 45719"/>
                    <a:gd name="connsiteY7" fmla="*/ 1740210 h 1740210"/>
                    <a:gd name="connsiteX8" fmla="*/ 26669 w 45719"/>
                    <a:gd name="connsiteY8" fmla="*/ 1740210 h 1740210"/>
                    <a:gd name="connsiteX9" fmla="*/ 26669 w 45719"/>
                    <a:gd name="connsiteY9" fmla="*/ 1740210 h 1740210"/>
                    <a:gd name="connsiteX10" fmla="*/ 0 w 45719"/>
                    <a:gd name="connsiteY10" fmla="*/ 1740210 h 1740210"/>
                    <a:gd name="connsiteX11" fmla="*/ 0 w 45719"/>
                    <a:gd name="connsiteY11" fmla="*/ 725088 h 1740210"/>
                    <a:gd name="connsiteX12" fmla="*/ 0 w 45719"/>
                    <a:gd name="connsiteY12" fmla="*/ 290035 h 1740210"/>
                    <a:gd name="connsiteX13" fmla="*/ 0 w 45719"/>
                    <a:gd name="connsiteY13" fmla="*/ 290035 h 1740210"/>
                    <a:gd name="connsiteX14" fmla="*/ 0 w 45719"/>
                    <a:gd name="connsiteY14" fmla="*/ 0 h 1740210"/>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725088 h 1740210"/>
                    <a:gd name="connsiteX5" fmla="*/ 45719 w 45719"/>
                    <a:gd name="connsiteY5" fmla="*/ 1740210 h 1740210"/>
                    <a:gd name="connsiteX6" fmla="*/ 38099 w 45719"/>
                    <a:gd name="connsiteY6" fmla="*/ 1740210 h 1740210"/>
                    <a:gd name="connsiteX7" fmla="*/ 26669 w 45719"/>
                    <a:gd name="connsiteY7" fmla="*/ 1740210 h 1740210"/>
                    <a:gd name="connsiteX8" fmla="*/ 26669 w 45719"/>
                    <a:gd name="connsiteY8" fmla="*/ 1740210 h 1740210"/>
                    <a:gd name="connsiteX9" fmla="*/ 0 w 45719"/>
                    <a:gd name="connsiteY9" fmla="*/ 1740210 h 1740210"/>
                    <a:gd name="connsiteX10" fmla="*/ 0 w 45719"/>
                    <a:gd name="connsiteY10" fmla="*/ 725088 h 1740210"/>
                    <a:gd name="connsiteX11" fmla="*/ 0 w 45719"/>
                    <a:gd name="connsiteY11" fmla="*/ 290035 h 1740210"/>
                    <a:gd name="connsiteX12" fmla="*/ 0 w 45719"/>
                    <a:gd name="connsiteY12" fmla="*/ 290035 h 1740210"/>
                    <a:gd name="connsiteX13" fmla="*/ 0 w 45719"/>
                    <a:gd name="connsiteY13" fmla="*/ 0 h 1740210"/>
                    <a:gd name="connsiteX0" fmla="*/ 0 w 45719"/>
                    <a:gd name="connsiteY0" fmla="*/ 0 h 1740210"/>
                    <a:gd name="connsiteX1" fmla="*/ 26669 w 45719"/>
                    <a:gd name="connsiteY1" fmla="*/ 0 h 1740210"/>
                    <a:gd name="connsiteX2" fmla="*/ 23362 w 45719"/>
                    <a:gd name="connsiteY2" fmla="*/ 0 h 1740210"/>
                    <a:gd name="connsiteX3" fmla="*/ 45719 w 45719"/>
                    <a:gd name="connsiteY3" fmla="*/ 725088 h 1740210"/>
                    <a:gd name="connsiteX4" fmla="*/ 45719 w 45719"/>
                    <a:gd name="connsiteY4" fmla="*/ 1740210 h 1740210"/>
                    <a:gd name="connsiteX5" fmla="*/ 38099 w 45719"/>
                    <a:gd name="connsiteY5" fmla="*/ 1740210 h 1740210"/>
                    <a:gd name="connsiteX6" fmla="*/ 26669 w 45719"/>
                    <a:gd name="connsiteY6" fmla="*/ 1740210 h 1740210"/>
                    <a:gd name="connsiteX7" fmla="*/ 26669 w 45719"/>
                    <a:gd name="connsiteY7" fmla="*/ 1740210 h 1740210"/>
                    <a:gd name="connsiteX8" fmla="*/ 0 w 45719"/>
                    <a:gd name="connsiteY8" fmla="*/ 1740210 h 1740210"/>
                    <a:gd name="connsiteX9" fmla="*/ 0 w 45719"/>
                    <a:gd name="connsiteY9" fmla="*/ 725088 h 1740210"/>
                    <a:gd name="connsiteX10" fmla="*/ 0 w 45719"/>
                    <a:gd name="connsiteY10" fmla="*/ 290035 h 1740210"/>
                    <a:gd name="connsiteX11" fmla="*/ 0 w 45719"/>
                    <a:gd name="connsiteY11" fmla="*/ 290035 h 1740210"/>
                    <a:gd name="connsiteX12" fmla="*/ 0 w 45719"/>
                    <a:gd name="connsiteY12" fmla="*/ 0 h 1740210"/>
                    <a:gd name="connsiteX0" fmla="*/ 0 w 45719"/>
                    <a:gd name="connsiteY0" fmla="*/ 0 h 1740210"/>
                    <a:gd name="connsiteX1" fmla="*/ 26669 w 45719"/>
                    <a:gd name="connsiteY1" fmla="*/ 0 h 1740210"/>
                    <a:gd name="connsiteX2" fmla="*/ 45719 w 45719"/>
                    <a:gd name="connsiteY2" fmla="*/ 725088 h 1740210"/>
                    <a:gd name="connsiteX3" fmla="*/ 45719 w 45719"/>
                    <a:gd name="connsiteY3" fmla="*/ 1740210 h 1740210"/>
                    <a:gd name="connsiteX4" fmla="*/ 38099 w 45719"/>
                    <a:gd name="connsiteY4" fmla="*/ 1740210 h 1740210"/>
                    <a:gd name="connsiteX5" fmla="*/ 26669 w 45719"/>
                    <a:gd name="connsiteY5" fmla="*/ 1740210 h 1740210"/>
                    <a:gd name="connsiteX6" fmla="*/ 26669 w 45719"/>
                    <a:gd name="connsiteY6" fmla="*/ 1740210 h 1740210"/>
                    <a:gd name="connsiteX7" fmla="*/ 0 w 45719"/>
                    <a:gd name="connsiteY7" fmla="*/ 1740210 h 1740210"/>
                    <a:gd name="connsiteX8" fmla="*/ 0 w 45719"/>
                    <a:gd name="connsiteY8" fmla="*/ 725088 h 1740210"/>
                    <a:gd name="connsiteX9" fmla="*/ 0 w 45719"/>
                    <a:gd name="connsiteY9" fmla="*/ 290035 h 1740210"/>
                    <a:gd name="connsiteX10" fmla="*/ 0 w 45719"/>
                    <a:gd name="connsiteY10" fmla="*/ 290035 h 1740210"/>
                    <a:gd name="connsiteX11" fmla="*/ 0 w 45719"/>
                    <a:gd name="connsiteY11" fmla="*/ 0 h 1740210"/>
                    <a:gd name="connsiteX0" fmla="*/ 0 w 45719"/>
                    <a:gd name="connsiteY0" fmla="*/ 0 h 1740210"/>
                    <a:gd name="connsiteX1" fmla="*/ 45719 w 45719"/>
                    <a:gd name="connsiteY1" fmla="*/ 725088 h 1740210"/>
                    <a:gd name="connsiteX2" fmla="*/ 45719 w 45719"/>
                    <a:gd name="connsiteY2" fmla="*/ 1740210 h 1740210"/>
                    <a:gd name="connsiteX3" fmla="*/ 38099 w 45719"/>
                    <a:gd name="connsiteY3" fmla="*/ 1740210 h 1740210"/>
                    <a:gd name="connsiteX4" fmla="*/ 26669 w 45719"/>
                    <a:gd name="connsiteY4" fmla="*/ 1740210 h 1740210"/>
                    <a:gd name="connsiteX5" fmla="*/ 26669 w 45719"/>
                    <a:gd name="connsiteY5" fmla="*/ 1740210 h 1740210"/>
                    <a:gd name="connsiteX6" fmla="*/ 0 w 45719"/>
                    <a:gd name="connsiteY6" fmla="*/ 1740210 h 1740210"/>
                    <a:gd name="connsiteX7" fmla="*/ 0 w 45719"/>
                    <a:gd name="connsiteY7" fmla="*/ 725088 h 1740210"/>
                    <a:gd name="connsiteX8" fmla="*/ 0 w 45719"/>
                    <a:gd name="connsiteY8" fmla="*/ 290035 h 1740210"/>
                    <a:gd name="connsiteX9" fmla="*/ 0 w 45719"/>
                    <a:gd name="connsiteY9" fmla="*/ 290035 h 1740210"/>
                    <a:gd name="connsiteX10" fmla="*/ 0 w 45719"/>
                    <a:gd name="connsiteY10" fmla="*/ 0 h 1740210"/>
                    <a:gd name="connsiteX0" fmla="*/ 45719 w 137159"/>
                    <a:gd name="connsiteY0" fmla="*/ 725088 h 1740210"/>
                    <a:gd name="connsiteX1" fmla="*/ 45719 w 137159"/>
                    <a:gd name="connsiteY1" fmla="*/ 1740210 h 1740210"/>
                    <a:gd name="connsiteX2" fmla="*/ 38099 w 137159"/>
                    <a:gd name="connsiteY2" fmla="*/ 1740210 h 1740210"/>
                    <a:gd name="connsiteX3" fmla="*/ 26669 w 137159"/>
                    <a:gd name="connsiteY3" fmla="*/ 1740210 h 1740210"/>
                    <a:gd name="connsiteX4" fmla="*/ 26669 w 137159"/>
                    <a:gd name="connsiteY4" fmla="*/ 1740210 h 1740210"/>
                    <a:gd name="connsiteX5" fmla="*/ 0 w 137159"/>
                    <a:gd name="connsiteY5" fmla="*/ 1740210 h 1740210"/>
                    <a:gd name="connsiteX6" fmla="*/ 0 w 137159"/>
                    <a:gd name="connsiteY6" fmla="*/ 725088 h 1740210"/>
                    <a:gd name="connsiteX7" fmla="*/ 0 w 137159"/>
                    <a:gd name="connsiteY7" fmla="*/ 290035 h 1740210"/>
                    <a:gd name="connsiteX8" fmla="*/ 0 w 137159"/>
                    <a:gd name="connsiteY8" fmla="*/ 290035 h 1740210"/>
                    <a:gd name="connsiteX9" fmla="*/ 0 w 137159"/>
                    <a:gd name="connsiteY9" fmla="*/ 0 h 1740210"/>
                    <a:gd name="connsiteX10" fmla="*/ 137159 w 137159"/>
                    <a:gd name="connsiteY10" fmla="*/ 816528 h 1740210"/>
                    <a:gd name="connsiteX0" fmla="*/ 45719 w 45719"/>
                    <a:gd name="connsiteY0" fmla="*/ 725088 h 1740210"/>
                    <a:gd name="connsiteX1" fmla="*/ 45719 w 45719"/>
                    <a:gd name="connsiteY1" fmla="*/ 1740210 h 1740210"/>
                    <a:gd name="connsiteX2" fmla="*/ 38099 w 45719"/>
                    <a:gd name="connsiteY2" fmla="*/ 1740210 h 1740210"/>
                    <a:gd name="connsiteX3" fmla="*/ 26669 w 45719"/>
                    <a:gd name="connsiteY3" fmla="*/ 1740210 h 1740210"/>
                    <a:gd name="connsiteX4" fmla="*/ 26669 w 45719"/>
                    <a:gd name="connsiteY4" fmla="*/ 1740210 h 1740210"/>
                    <a:gd name="connsiteX5" fmla="*/ 0 w 45719"/>
                    <a:gd name="connsiteY5" fmla="*/ 1740210 h 1740210"/>
                    <a:gd name="connsiteX6" fmla="*/ 0 w 45719"/>
                    <a:gd name="connsiteY6" fmla="*/ 725088 h 1740210"/>
                    <a:gd name="connsiteX7" fmla="*/ 0 w 45719"/>
                    <a:gd name="connsiteY7" fmla="*/ 290035 h 1740210"/>
                    <a:gd name="connsiteX8" fmla="*/ 0 w 45719"/>
                    <a:gd name="connsiteY8" fmla="*/ 290035 h 1740210"/>
                    <a:gd name="connsiteX9" fmla="*/ 0 w 45719"/>
                    <a:gd name="connsiteY9" fmla="*/ 0 h 1740210"/>
                    <a:gd name="connsiteX0" fmla="*/ 45719 w 45719"/>
                    <a:gd name="connsiteY0" fmla="*/ 1740210 h 1740210"/>
                    <a:gd name="connsiteX1" fmla="*/ 38099 w 45719"/>
                    <a:gd name="connsiteY1" fmla="*/ 1740210 h 1740210"/>
                    <a:gd name="connsiteX2" fmla="*/ 26669 w 45719"/>
                    <a:gd name="connsiteY2" fmla="*/ 1740210 h 1740210"/>
                    <a:gd name="connsiteX3" fmla="*/ 26669 w 45719"/>
                    <a:gd name="connsiteY3" fmla="*/ 1740210 h 1740210"/>
                    <a:gd name="connsiteX4" fmla="*/ 0 w 45719"/>
                    <a:gd name="connsiteY4" fmla="*/ 1740210 h 1740210"/>
                    <a:gd name="connsiteX5" fmla="*/ 0 w 45719"/>
                    <a:gd name="connsiteY5" fmla="*/ 725088 h 1740210"/>
                    <a:gd name="connsiteX6" fmla="*/ 0 w 45719"/>
                    <a:gd name="connsiteY6" fmla="*/ 290035 h 1740210"/>
                    <a:gd name="connsiteX7" fmla="*/ 0 w 45719"/>
                    <a:gd name="connsiteY7" fmla="*/ 290035 h 1740210"/>
                    <a:gd name="connsiteX8" fmla="*/ 0 w 45719"/>
                    <a:gd name="connsiteY8" fmla="*/ 0 h 1740210"/>
                    <a:gd name="connsiteX0" fmla="*/ 45719 w 45719"/>
                    <a:gd name="connsiteY0" fmla="*/ 1740210 h 1740210"/>
                    <a:gd name="connsiteX1" fmla="*/ 26669 w 45719"/>
                    <a:gd name="connsiteY1" fmla="*/ 1740210 h 1740210"/>
                    <a:gd name="connsiteX2" fmla="*/ 26669 w 45719"/>
                    <a:gd name="connsiteY2" fmla="*/ 1740210 h 1740210"/>
                    <a:gd name="connsiteX3" fmla="*/ 0 w 45719"/>
                    <a:gd name="connsiteY3" fmla="*/ 1740210 h 1740210"/>
                    <a:gd name="connsiteX4" fmla="*/ 0 w 45719"/>
                    <a:gd name="connsiteY4" fmla="*/ 725088 h 1740210"/>
                    <a:gd name="connsiteX5" fmla="*/ 0 w 45719"/>
                    <a:gd name="connsiteY5" fmla="*/ 290035 h 1740210"/>
                    <a:gd name="connsiteX6" fmla="*/ 0 w 45719"/>
                    <a:gd name="connsiteY6" fmla="*/ 290035 h 1740210"/>
                    <a:gd name="connsiteX7" fmla="*/ 0 w 45719"/>
                    <a:gd name="connsiteY7" fmla="*/ 0 h 1740210"/>
                    <a:gd name="connsiteX0" fmla="*/ 26669 w 26669"/>
                    <a:gd name="connsiteY0" fmla="*/ 1740210 h 1740210"/>
                    <a:gd name="connsiteX1" fmla="*/ 26669 w 26669"/>
                    <a:gd name="connsiteY1" fmla="*/ 1740210 h 1740210"/>
                    <a:gd name="connsiteX2" fmla="*/ 0 w 26669"/>
                    <a:gd name="connsiteY2" fmla="*/ 1740210 h 1740210"/>
                    <a:gd name="connsiteX3" fmla="*/ 0 w 26669"/>
                    <a:gd name="connsiteY3" fmla="*/ 725088 h 1740210"/>
                    <a:gd name="connsiteX4" fmla="*/ 0 w 26669"/>
                    <a:gd name="connsiteY4" fmla="*/ 290035 h 1740210"/>
                    <a:gd name="connsiteX5" fmla="*/ 0 w 26669"/>
                    <a:gd name="connsiteY5" fmla="*/ 290035 h 1740210"/>
                    <a:gd name="connsiteX6" fmla="*/ 0 w 26669"/>
                    <a:gd name="connsiteY6" fmla="*/ 0 h 1740210"/>
                    <a:gd name="connsiteX0" fmla="*/ 26669 w 26669"/>
                    <a:gd name="connsiteY0" fmla="*/ 1740210 h 1740210"/>
                    <a:gd name="connsiteX1" fmla="*/ 0 w 26669"/>
                    <a:gd name="connsiteY1" fmla="*/ 1740210 h 1740210"/>
                    <a:gd name="connsiteX2" fmla="*/ 0 w 26669"/>
                    <a:gd name="connsiteY2" fmla="*/ 725088 h 1740210"/>
                    <a:gd name="connsiteX3" fmla="*/ 0 w 26669"/>
                    <a:gd name="connsiteY3" fmla="*/ 290035 h 1740210"/>
                    <a:gd name="connsiteX4" fmla="*/ 0 w 26669"/>
                    <a:gd name="connsiteY4" fmla="*/ 290035 h 1740210"/>
                    <a:gd name="connsiteX5" fmla="*/ 0 w 26669"/>
                    <a:gd name="connsiteY5" fmla="*/ 0 h 1740210"/>
                    <a:gd name="connsiteX0" fmla="*/ 0 w 0"/>
                    <a:gd name="connsiteY0" fmla="*/ 1740210 h 1740210"/>
                    <a:gd name="connsiteX1" fmla="*/ 0 w 0"/>
                    <a:gd name="connsiteY1" fmla="*/ 725088 h 1740210"/>
                    <a:gd name="connsiteX2" fmla="*/ 0 w 0"/>
                    <a:gd name="connsiteY2" fmla="*/ 290035 h 1740210"/>
                    <a:gd name="connsiteX3" fmla="*/ 0 w 0"/>
                    <a:gd name="connsiteY3" fmla="*/ 290035 h 1740210"/>
                    <a:gd name="connsiteX4" fmla="*/ 0 w 0"/>
                    <a:gd name="connsiteY4" fmla="*/ 0 h 17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1740210">
                      <a:moveTo>
                        <a:pt x="0" y="1740210"/>
                      </a:moveTo>
                      <a:lnTo>
                        <a:pt x="0" y="725088"/>
                      </a:lnTo>
                      <a:lnTo>
                        <a:pt x="0" y="290035"/>
                      </a:lnTo>
                      <a:lnTo>
                        <a:pt x="0" y="290035"/>
                      </a:lnTo>
                      <a:lnTo>
                        <a:pt x="0" y="0"/>
                      </a:lnTo>
                    </a:path>
                  </a:pathLst>
                </a:custGeom>
                <a:no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grpSp>
          <p:pic>
            <p:nvPicPr>
              <p:cNvPr id="257" name="Picture 256"/>
              <p:cNvPicPr>
                <a:picLocks noChangeAspect="1"/>
              </p:cNvPicPr>
              <p:nvPr/>
            </p:nvPicPr>
            <p:blipFill>
              <a:blip r:embed="rId15" cstate="print">
                <a:grayscl/>
                <a:extLst>
                  <a:ext uri="{28A0092B-C50C-407E-A947-70E740481C1C}">
                    <a14:useLocalDpi xmlns:a14="http://schemas.microsoft.com/office/drawing/2010/main"/>
                  </a:ext>
                </a:extLst>
              </a:blip>
              <a:stretch>
                <a:fillRect/>
              </a:stretch>
            </p:blipFill>
            <p:spPr>
              <a:xfrm>
                <a:off x="7860096" y="3521361"/>
                <a:ext cx="429852" cy="362688"/>
              </a:xfrm>
              <a:prstGeom prst="rect">
                <a:avLst/>
              </a:prstGeom>
            </p:spPr>
          </p:pic>
        </p:grpSp>
        <p:pic>
          <p:nvPicPr>
            <p:cNvPr id="238" name="Picture 237"/>
            <p:cNvPicPr>
              <a:picLocks noChangeAspect="1"/>
            </p:cNvPicPr>
            <p:nvPr/>
          </p:nvPicPr>
          <p:blipFill>
            <a:blip r:embed="rId15" cstate="print">
              <a:grayscl/>
              <a:extLst>
                <a:ext uri="{28A0092B-C50C-407E-A947-70E740481C1C}">
                  <a14:useLocalDpi xmlns:a14="http://schemas.microsoft.com/office/drawing/2010/main"/>
                </a:ext>
              </a:extLst>
            </a:blip>
            <a:stretch>
              <a:fillRect/>
            </a:stretch>
          </p:blipFill>
          <p:spPr>
            <a:xfrm>
              <a:off x="4554775" y="5090990"/>
              <a:ext cx="498342" cy="420476"/>
            </a:xfrm>
            <a:prstGeom prst="rect">
              <a:avLst/>
            </a:prstGeom>
          </p:spPr>
        </p:pic>
      </p:grpSp>
    </p:spTree>
    <p:extLst>
      <p:ext uri="{BB962C8B-B14F-4D97-AF65-F5344CB8AC3E}">
        <p14:creationId xmlns:p14="http://schemas.microsoft.com/office/powerpoint/2010/main" val="420567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up)">
                                      <p:cBhvr>
                                        <p:cTn id="7" dur="500"/>
                                        <p:tgtEl>
                                          <p:spTgt spid="1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34"/>
                                        </p:tgtEl>
                                        <p:attrNameLst>
                                          <p:attrName>style.visibility</p:attrName>
                                        </p:attrNameLst>
                                      </p:cBhvr>
                                      <p:to>
                                        <p:strVal val="visible"/>
                                      </p:to>
                                    </p:set>
                                    <p:animEffect transition="in" filter="wipe(up)">
                                      <p:cBhvr>
                                        <p:cTn id="15" dur="500"/>
                                        <p:tgtEl>
                                          <p:spTgt spid="2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1"/>
                                        </p:tgtEl>
                                        <p:attrNameLst>
                                          <p:attrName>style.visibility</p:attrName>
                                        </p:attrNameLst>
                                      </p:cBhvr>
                                      <p:to>
                                        <p:strVal val="visible"/>
                                      </p:to>
                                    </p:set>
                                    <p:animEffect transition="in" filter="fade">
                                      <p:cBhvr>
                                        <p:cTn id="18"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7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57" name="Picture 56"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312" y="4237486"/>
            <a:ext cx="816142" cy="504952"/>
          </a:xfrm>
          <a:prstGeom prst="rect">
            <a:avLst/>
          </a:prstGeom>
        </p:spPr>
      </p:pic>
      <p:pic>
        <p:nvPicPr>
          <p:cNvPr id="59" name="Picture 58"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585" y="4237486"/>
            <a:ext cx="816142" cy="504952"/>
          </a:xfrm>
          <a:prstGeom prst="rect">
            <a:avLst/>
          </a:prstGeom>
        </p:spPr>
      </p:pic>
      <p:pic>
        <p:nvPicPr>
          <p:cNvPr id="60" name="Picture 59"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222" y="4237486"/>
            <a:ext cx="816142" cy="504952"/>
          </a:xfrm>
          <a:prstGeom prst="rect">
            <a:avLst/>
          </a:prstGeom>
        </p:spPr>
      </p:pic>
      <p:sp>
        <p:nvSpPr>
          <p:cNvPr id="52" name="Rounded Rectangle 51"/>
          <p:cNvSpPr/>
          <p:nvPr/>
        </p:nvSpPr>
        <p:spPr>
          <a:xfrm>
            <a:off x="1604195" y="1803514"/>
            <a:ext cx="4970977" cy="2136079"/>
          </a:xfrm>
          <a:prstGeom prst="roundRect">
            <a:avLst>
              <a:gd name="adj" fmla="val 0"/>
            </a:avLst>
          </a:prstGeom>
          <a:noFill/>
          <a:ln w="6350" cmpd="sng">
            <a:solidFill>
              <a:schemeClr val="accent1"/>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endParaRPr lang="en-US" sz="1000" dirty="0">
              <a:solidFill>
                <a:schemeClr val="bg2"/>
              </a:solidFill>
              <a:latin typeface="Calibri"/>
              <a:cs typeface="Calibri"/>
            </a:endParaRPr>
          </a:p>
        </p:txBody>
      </p:sp>
      <p:sp>
        <p:nvSpPr>
          <p:cNvPr id="90" name="Rectangle 89"/>
          <p:cNvSpPr/>
          <p:nvPr/>
        </p:nvSpPr>
        <p:spPr>
          <a:xfrm>
            <a:off x="1677898" y="2665035"/>
            <a:ext cx="2336634" cy="969772"/>
          </a:xfrm>
          <a:prstGeom prst="rect">
            <a:avLst/>
          </a:prstGeom>
          <a:solidFill>
            <a:schemeClr val="accent1"/>
          </a:solidFill>
          <a:ln>
            <a:solidFill>
              <a:srgbClr val="53BBD4"/>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sp>
        <p:nvSpPr>
          <p:cNvPr id="36" name="Rectangle 35"/>
          <p:cNvSpPr/>
          <p:nvPr/>
        </p:nvSpPr>
        <p:spPr>
          <a:xfrm>
            <a:off x="1737895" y="2922817"/>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smtClean="0">
                <a:solidFill>
                  <a:schemeClr val="bg2"/>
                </a:solidFill>
                <a:latin typeface="Calibri"/>
                <a:cs typeface="Calibri"/>
              </a:rPr>
              <a:t>Common </a:t>
            </a:r>
            <a:br>
              <a:rPr lang="en-US" sz="1000" dirty="0" smtClean="0">
                <a:solidFill>
                  <a:schemeClr val="bg2"/>
                </a:solidFill>
                <a:latin typeface="Calibri"/>
                <a:cs typeface="Calibri"/>
              </a:rPr>
            </a:br>
            <a:r>
              <a:rPr lang="en-US" sz="1000" dirty="0" smtClean="0">
                <a:solidFill>
                  <a:schemeClr val="bg2"/>
                </a:solidFill>
                <a:latin typeface="Calibri"/>
                <a:cs typeface="Calibri"/>
              </a:rPr>
              <a:t>App Platforms</a:t>
            </a:r>
            <a:endParaRPr lang="en-US" sz="1000" dirty="0">
              <a:solidFill>
                <a:schemeClr val="bg2"/>
              </a:solidFill>
              <a:latin typeface="Calibri"/>
              <a:cs typeface="Calibri"/>
            </a:endParaRPr>
          </a:p>
        </p:txBody>
      </p:sp>
      <p:sp>
        <p:nvSpPr>
          <p:cNvPr id="37" name="Rectangle 36"/>
          <p:cNvSpPr/>
          <p:nvPr/>
        </p:nvSpPr>
        <p:spPr>
          <a:xfrm>
            <a:off x="2305757" y="2922816"/>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39" name="Rectangle 38"/>
          <p:cNvSpPr/>
          <p:nvPr/>
        </p:nvSpPr>
        <p:spPr>
          <a:xfrm>
            <a:off x="2876977" y="2918994"/>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40" name="Rectangle 39"/>
          <p:cNvSpPr/>
          <p:nvPr/>
        </p:nvSpPr>
        <p:spPr>
          <a:xfrm>
            <a:off x="3451102" y="2921305"/>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Other   </a:t>
            </a:r>
            <a:r>
              <a:rPr lang="en-US" sz="1000" dirty="0" smtClean="0">
                <a:solidFill>
                  <a:schemeClr val="bg2"/>
                </a:solidFill>
                <a:latin typeface="Calibri"/>
                <a:cs typeface="Calibri"/>
              </a:rPr>
              <a:t/>
            </a:r>
            <a:br>
              <a:rPr lang="en-US" sz="1000" dirty="0" smtClean="0">
                <a:solidFill>
                  <a:schemeClr val="bg2"/>
                </a:solidFill>
                <a:latin typeface="Calibri"/>
                <a:cs typeface="Calibri"/>
              </a:rPr>
            </a:br>
            <a:r>
              <a:rPr lang="en-US" sz="1000" dirty="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1" name="Rectangle 60"/>
          <p:cNvSpPr/>
          <p:nvPr/>
        </p:nvSpPr>
        <p:spPr>
          <a:xfrm>
            <a:off x="1673236" y="3681100"/>
            <a:ext cx="4451512" cy="1991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lnSpc>
                <a:spcPct val="80000"/>
              </a:lnSpc>
            </a:pPr>
            <a:r>
              <a:rPr lang="en-US" sz="1200" dirty="0">
                <a:solidFill>
                  <a:schemeClr val="tx1">
                    <a:lumMod val="75000"/>
                    <a:lumOff val="25000"/>
                  </a:schemeClr>
                </a:solidFill>
                <a:latin typeface="Calibri" pitchFamily="34" charset="0"/>
                <a:cs typeface="Calibri" pitchFamily="34" charset="0"/>
              </a:rPr>
              <a:t>Workload Provisioning / Orchestration / Scheduling</a:t>
            </a:r>
          </a:p>
        </p:txBody>
      </p:sp>
      <p:sp>
        <p:nvSpPr>
          <p:cNvPr id="71" name="Rectangle 70"/>
          <p:cNvSpPr/>
          <p:nvPr/>
        </p:nvSpPr>
        <p:spPr>
          <a:xfrm>
            <a:off x="1677898" y="2397461"/>
            <a:ext cx="4445583" cy="20722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tx1">
                    <a:lumMod val="75000"/>
                    <a:lumOff val="25000"/>
                  </a:schemeClr>
                </a:solidFill>
                <a:latin typeface="Calibri" pitchFamily="34" charset="0"/>
                <a:cs typeface="Calibri" pitchFamily="34" charset="0"/>
              </a:rPr>
              <a:t>Extensible Meta Model</a:t>
            </a:r>
          </a:p>
        </p:txBody>
      </p:sp>
      <p:sp>
        <p:nvSpPr>
          <p:cNvPr id="74" name="Rectangle 73"/>
          <p:cNvSpPr/>
          <p:nvPr/>
        </p:nvSpPr>
        <p:spPr>
          <a:xfrm>
            <a:off x="4090878" y="3003719"/>
            <a:ext cx="2035670" cy="29886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tx1">
                    <a:lumMod val="75000"/>
                    <a:lumOff val="25000"/>
                  </a:schemeClr>
                </a:solidFill>
                <a:latin typeface="Calibri" pitchFamily="34" charset="0"/>
                <a:cs typeface="Calibri" pitchFamily="34" charset="0"/>
              </a:rPr>
              <a:t>Metering</a:t>
            </a:r>
          </a:p>
        </p:txBody>
      </p:sp>
      <p:sp>
        <p:nvSpPr>
          <p:cNvPr id="75" name="Rectangle 74"/>
          <p:cNvSpPr/>
          <p:nvPr/>
        </p:nvSpPr>
        <p:spPr>
          <a:xfrm>
            <a:off x="1671337" y="2122568"/>
            <a:ext cx="4445583" cy="228599"/>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POLICY MANAGEMENT / GOVERNANCE</a:t>
            </a:r>
            <a:endParaRPr lang="en-US" sz="1200" dirty="0">
              <a:solidFill>
                <a:schemeClr val="bg2"/>
              </a:solidFill>
              <a:latin typeface="Calibri" pitchFamily="34" charset="0"/>
              <a:cs typeface="Calibri" pitchFamily="34" charset="0"/>
            </a:endParaRPr>
          </a:p>
        </p:txBody>
      </p:sp>
      <p:sp>
        <p:nvSpPr>
          <p:cNvPr id="92" name="Rectangle 91"/>
          <p:cNvSpPr/>
          <p:nvPr/>
        </p:nvSpPr>
        <p:spPr>
          <a:xfrm>
            <a:off x="4088830" y="2650977"/>
            <a:ext cx="2037651" cy="30644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tx1">
                    <a:lumMod val="75000"/>
                    <a:lumOff val="25000"/>
                  </a:schemeClr>
                </a:solidFill>
                <a:latin typeface="Calibri" pitchFamily="34" charset="0"/>
                <a:cs typeface="Calibri" pitchFamily="34" charset="0"/>
              </a:rPr>
              <a:t>Workflow</a:t>
            </a:r>
            <a:endParaRPr lang="en-US" sz="1200" dirty="0">
              <a:solidFill>
                <a:schemeClr val="tx1">
                  <a:lumMod val="75000"/>
                  <a:lumOff val="25000"/>
                </a:schemeClr>
              </a:solidFill>
              <a:latin typeface="Calibri" pitchFamily="34" charset="0"/>
              <a:cs typeface="Calibri" pitchFamily="34" charset="0"/>
            </a:endParaRPr>
          </a:p>
        </p:txBody>
      </p:sp>
      <p:sp>
        <p:nvSpPr>
          <p:cNvPr id="93" name="Rectangle 92"/>
          <p:cNvSpPr/>
          <p:nvPr/>
        </p:nvSpPr>
        <p:spPr>
          <a:xfrm rot="5400000">
            <a:off x="5344559" y="2719157"/>
            <a:ext cx="2017316" cy="30695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tx1">
                    <a:lumMod val="75000"/>
                    <a:lumOff val="25000"/>
                  </a:schemeClr>
                </a:solidFill>
                <a:latin typeface="Calibri" pitchFamily="34" charset="0"/>
                <a:cs typeface="Calibri" pitchFamily="34" charset="0"/>
              </a:rPr>
              <a:t>Security</a:t>
            </a:r>
          </a:p>
        </p:txBody>
      </p:sp>
      <p:sp>
        <p:nvSpPr>
          <p:cNvPr id="96" name="Rectangle 95"/>
          <p:cNvSpPr/>
          <p:nvPr/>
        </p:nvSpPr>
        <p:spPr>
          <a:xfrm>
            <a:off x="1766802" y="2664838"/>
            <a:ext cx="2146742" cy="246221"/>
          </a:xfrm>
          <a:prstGeom prst="rect">
            <a:avLst/>
          </a:prstGeom>
        </p:spPr>
        <p:txBody>
          <a:bodyPr wrap="none">
            <a:spAutoFit/>
          </a:bodyPr>
          <a:lstStyle/>
          <a:p>
            <a:pPr algn="ctr">
              <a:lnSpc>
                <a:spcPct val="80000"/>
              </a:lnSpc>
            </a:pPr>
            <a:r>
              <a:rPr lang="en-US" sz="1200" dirty="0" smtClean="0">
                <a:solidFill>
                  <a:srgbClr val="22343A"/>
                </a:solidFill>
                <a:latin typeface="Calibri" pitchFamily="34" charset="0"/>
                <a:cs typeface="Calibri" pitchFamily="34" charset="0"/>
              </a:rPr>
              <a:t>VERSIONED ASSET REPOSITORY</a:t>
            </a:r>
            <a:endParaRPr lang="en-US" sz="1200" dirty="0">
              <a:solidFill>
                <a:srgbClr val="22343A"/>
              </a:solidFill>
              <a:latin typeface="Calibri" pitchFamily="34" charset="0"/>
              <a:cs typeface="Calibri" pitchFamily="34" charset="0"/>
            </a:endParaRPr>
          </a:p>
        </p:txBody>
      </p:sp>
      <p:sp>
        <p:nvSpPr>
          <p:cNvPr id="148" name="Rectangle 147"/>
          <p:cNvSpPr/>
          <p:nvPr/>
        </p:nvSpPr>
        <p:spPr>
          <a:xfrm>
            <a:off x="1671771" y="1863966"/>
            <a:ext cx="4445583" cy="212308"/>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FEDERATED IDENTITY MANAGEMENT</a:t>
            </a:r>
            <a:endParaRPr lang="en-US" sz="1200" dirty="0">
              <a:solidFill>
                <a:schemeClr val="bg2"/>
              </a:solidFill>
              <a:latin typeface="Calibri" pitchFamily="34" charset="0"/>
              <a:cs typeface="Calibri" pitchFamily="34" charset="0"/>
            </a:endParaRPr>
          </a:p>
        </p:txBody>
      </p:sp>
      <p:sp>
        <p:nvSpPr>
          <p:cNvPr id="169" name="TextBox 8"/>
          <p:cNvSpPr txBox="1">
            <a:spLocks noChangeArrowheads="1"/>
          </p:cNvSpPr>
          <p:nvPr/>
        </p:nvSpPr>
        <p:spPr bwMode="auto">
          <a:xfrm>
            <a:off x="480082" y="4170913"/>
            <a:ext cx="1536341" cy="553966"/>
          </a:xfrm>
          <a:prstGeom prst="rect">
            <a:avLst/>
          </a:prstGeom>
          <a:noFill/>
          <a:ln w="9525">
            <a:noFill/>
            <a:miter lim="800000"/>
            <a:headEnd/>
            <a:tailEnd/>
          </a:ln>
        </p:spPr>
        <p:txBody>
          <a:bodyPr wrap="square" lIns="91407" tIns="45704" rIns="91407" bIns="45704">
            <a:spAutoFit/>
          </a:bodyPr>
          <a:lstStyle/>
          <a:p>
            <a:pPr defTabSz="914071"/>
            <a:r>
              <a:rPr lang="en-US" sz="1000" dirty="0" smtClean="0">
                <a:solidFill>
                  <a:schemeClr val="tx1">
                    <a:lumMod val="75000"/>
                    <a:lumOff val="25000"/>
                  </a:schemeClr>
                </a:solidFill>
                <a:latin typeface="+mn-lt"/>
                <a:cs typeface="Times New Roman" pitchFamily="18" charset="0"/>
                <a:sym typeface="Times New Roman" pitchFamily="18" charset="0"/>
              </a:rPr>
              <a:t>U.K. Developer in Retail Banking Group requests a dev platform</a:t>
            </a:r>
            <a:endParaRPr lang="en-US" sz="1000" dirty="0">
              <a:solidFill>
                <a:schemeClr val="tx1">
                  <a:lumMod val="75000"/>
                  <a:lumOff val="25000"/>
                </a:schemeClr>
              </a:solidFill>
              <a:latin typeface="+mn-lt"/>
              <a:cs typeface="Times New Roman" pitchFamily="18" charset="0"/>
              <a:sym typeface="Times New Roman" pitchFamily="18" charset="0"/>
            </a:endParaRPr>
          </a:p>
        </p:txBody>
      </p:sp>
      <p:sp>
        <p:nvSpPr>
          <p:cNvPr id="64" name="Rectangle 9"/>
          <p:cNvSpPr>
            <a:spLocks noGrp="1" noChangeArrowheads="1"/>
          </p:cNvSpPr>
          <p:nvPr>
            <p:ph type="title"/>
          </p:nvPr>
        </p:nvSpPr>
        <p:spPr/>
        <p:txBody>
          <a:bodyPr/>
          <a:lstStyle/>
          <a:p>
            <a:r>
              <a:rPr lang="en-US" dirty="0" smtClean="0"/>
              <a:t>Example: Custom Policy Creation And Enforcement Drives End-to-end Automation</a:t>
            </a:r>
            <a:endParaRPr lang="en-US" dirty="0"/>
          </a:p>
        </p:txBody>
      </p:sp>
      <p:sp>
        <p:nvSpPr>
          <p:cNvPr id="152" name="TextBox 8"/>
          <p:cNvSpPr txBox="1">
            <a:spLocks noChangeArrowheads="1"/>
          </p:cNvSpPr>
          <p:nvPr/>
        </p:nvSpPr>
        <p:spPr bwMode="auto">
          <a:xfrm>
            <a:off x="480082" y="3976851"/>
            <a:ext cx="1625102" cy="276967"/>
          </a:xfrm>
          <a:prstGeom prst="rect">
            <a:avLst/>
          </a:prstGeom>
          <a:noFill/>
          <a:ln w="9525">
            <a:noFill/>
            <a:miter lim="800000"/>
            <a:headEnd/>
            <a:tailEnd/>
          </a:ln>
        </p:spPr>
        <p:txBody>
          <a:bodyPr wrap="square" lIns="91407" tIns="45704" rIns="91407" bIns="45704">
            <a:spAutoFit/>
          </a:bodyPr>
          <a:lstStyle/>
          <a:p>
            <a:pPr defTabSz="914071"/>
            <a:r>
              <a:rPr lang="en-US" sz="1200" dirty="0" smtClean="0">
                <a:solidFill>
                  <a:schemeClr val="accent1"/>
                </a:solidFill>
                <a:latin typeface="+mn-lt"/>
                <a:cs typeface="Times New Roman" pitchFamily="18" charset="0"/>
                <a:sym typeface="Times New Roman" pitchFamily="18" charset="0"/>
              </a:rPr>
              <a:t>EXAMPLE SCENARIO:</a:t>
            </a:r>
            <a:endParaRPr lang="en-US" sz="1200" dirty="0">
              <a:solidFill>
                <a:schemeClr val="accent1"/>
              </a:solidFill>
              <a:latin typeface="+mn-lt"/>
              <a:cs typeface="Times New Roman" pitchFamily="18" charset="0"/>
              <a:sym typeface="Times New Roman" pitchFamily="18" charset="0"/>
            </a:endParaRPr>
          </a:p>
        </p:txBody>
      </p:sp>
      <p:sp>
        <p:nvSpPr>
          <p:cNvPr id="70" name="Rectangle 69"/>
          <p:cNvSpPr/>
          <p:nvPr/>
        </p:nvSpPr>
        <p:spPr>
          <a:xfrm>
            <a:off x="4088831" y="3348873"/>
            <a:ext cx="2036611" cy="2859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tx1">
                    <a:lumMod val="75000"/>
                    <a:lumOff val="25000"/>
                  </a:schemeClr>
                </a:solidFill>
                <a:latin typeface="Calibri" pitchFamily="34" charset="0"/>
                <a:cs typeface="Calibri" pitchFamily="34" charset="0"/>
              </a:rPr>
              <a:t>Monitoring</a:t>
            </a:r>
          </a:p>
        </p:txBody>
      </p:sp>
      <p:sp>
        <p:nvSpPr>
          <p:cNvPr id="51" name="Content Placeholder 2"/>
          <p:cNvSpPr txBox="1">
            <a:spLocks/>
          </p:cNvSpPr>
          <p:nvPr/>
        </p:nvSpPr>
        <p:spPr>
          <a:xfrm>
            <a:off x="2292230" y="4336593"/>
            <a:ext cx="845890" cy="301781"/>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INTERNAL PRIVATE</a:t>
            </a:r>
            <a:endParaRPr lang="en-US" sz="1000" dirty="0">
              <a:solidFill>
                <a:schemeClr val="bg1"/>
              </a:solidFill>
              <a:latin typeface="Calibri"/>
              <a:cs typeface="Calibri"/>
            </a:endParaRPr>
          </a:p>
        </p:txBody>
      </p:sp>
      <p:sp>
        <p:nvSpPr>
          <p:cNvPr id="72" name="Content Placeholder 2"/>
          <p:cNvSpPr txBox="1">
            <a:spLocks/>
          </p:cNvSpPr>
          <p:nvPr/>
        </p:nvSpPr>
        <p:spPr>
          <a:xfrm>
            <a:off x="3645648" y="4362832"/>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EXTERNAL PRIVATE</a:t>
            </a:r>
            <a:endParaRPr lang="en-US" sz="1000" dirty="0">
              <a:solidFill>
                <a:schemeClr val="bg1"/>
              </a:solidFill>
              <a:latin typeface="Calibri"/>
              <a:cs typeface="Calibri"/>
            </a:endParaRPr>
          </a:p>
        </p:txBody>
      </p:sp>
      <p:sp>
        <p:nvSpPr>
          <p:cNvPr id="82" name="Content Placeholder 2"/>
          <p:cNvSpPr txBox="1">
            <a:spLocks/>
          </p:cNvSpPr>
          <p:nvPr/>
        </p:nvSpPr>
        <p:spPr>
          <a:xfrm>
            <a:off x="4945348" y="4362833"/>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SECURE PUBLIC</a:t>
            </a:r>
            <a:endParaRPr lang="en-US" sz="1000" dirty="0">
              <a:solidFill>
                <a:schemeClr val="bg1"/>
              </a:solidFill>
              <a:latin typeface="Calibri"/>
              <a:cs typeface="Calibri"/>
            </a:endParaRPr>
          </a:p>
        </p:txBody>
      </p:sp>
      <p:sp>
        <p:nvSpPr>
          <p:cNvPr id="54" name="Content Placeholder 2"/>
          <p:cNvSpPr txBox="1">
            <a:spLocks/>
          </p:cNvSpPr>
          <p:nvPr/>
        </p:nvSpPr>
        <p:spPr>
          <a:xfrm>
            <a:off x="480082" y="1254208"/>
            <a:ext cx="1104732" cy="278071"/>
          </a:xfrm>
          <a:prstGeom prst="rect">
            <a:avLst/>
          </a:prstGeom>
        </p:spPr>
        <p:txBody>
          <a:bodyPr lIns="91435" tIns="45718" rIns="91435" bIns="45718">
            <a:noAutofit/>
          </a:bodyPr>
          <a:lstStyle/>
          <a:p>
            <a:pPr defTabSz="457177" fontAlgn="auto">
              <a:lnSpc>
                <a:spcPct val="90000"/>
              </a:lnSpc>
              <a:spcBef>
                <a:spcPct val="20000"/>
              </a:spcBef>
              <a:spcAft>
                <a:spcPts val="0"/>
              </a:spcAft>
              <a:defRPr/>
            </a:pPr>
            <a:r>
              <a:rPr lang="en-US" sz="1600" dirty="0" smtClean="0">
                <a:solidFill>
                  <a:schemeClr val="accent4"/>
                </a:solidFill>
                <a:latin typeface="Calibri"/>
                <a:cs typeface="Calibri"/>
              </a:rPr>
              <a:t>SDLCs</a:t>
            </a:r>
            <a:endParaRPr lang="en-US" sz="1600" dirty="0">
              <a:solidFill>
                <a:schemeClr val="accent4"/>
              </a:solidFill>
              <a:latin typeface="Calibri"/>
              <a:cs typeface="Calibri"/>
            </a:endParaRPr>
          </a:p>
        </p:txBody>
      </p:sp>
      <p:sp>
        <p:nvSpPr>
          <p:cNvPr id="55" name="Pentagon 54"/>
          <p:cNvSpPr/>
          <p:nvPr/>
        </p:nvSpPr>
        <p:spPr>
          <a:xfrm>
            <a:off x="1280209" y="1304227"/>
            <a:ext cx="5531391" cy="232998"/>
          </a:xfrm>
          <a:prstGeom prst="homePlate">
            <a:avLst>
              <a:gd name="adj" fmla="val 40494"/>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a:solidFill>
                <a:srgbClr val="FFFFFF"/>
              </a:solidFill>
              <a:latin typeface="Calibri" pitchFamily="34" charset="0"/>
              <a:cs typeface="Calibri" pitchFamily="34" charset="0"/>
            </a:endParaRPr>
          </a:p>
        </p:txBody>
      </p:sp>
      <p:sp>
        <p:nvSpPr>
          <p:cNvPr id="58" name="TextBox 57"/>
          <p:cNvSpPr txBox="1"/>
          <p:nvPr/>
        </p:nvSpPr>
        <p:spPr>
          <a:xfrm>
            <a:off x="3831009" y="1294456"/>
            <a:ext cx="469711"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Test</a:t>
            </a:r>
            <a:endParaRPr lang="en-US" sz="1050" kern="0" dirty="0">
              <a:solidFill>
                <a:schemeClr val="bg2"/>
              </a:solidFill>
              <a:latin typeface="Calibri"/>
              <a:cs typeface="Calibri"/>
            </a:endParaRPr>
          </a:p>
        </p:txBody>
      </p:sp>
      <p:sp>
        <p:nvSpPr>
          <p:cNvPr id="79" name="TextBox 78"/>
          <p:cNvSpPr txBox="1"/>
          <p:nvPr/>
        </p:nvSpPr>
        <p:spPr>
          <a:xfrm>
            <a:off x="4985300" y="1294456"/>
            <a:ext cx="587150"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UAT</a:t>
            </a:r>
            <a:endParaRPr lang="en-US" sz="1050" kern="0" dirty="0">
              <a:solidFill>
                <a:schemeClr val="bg2"/>
              </a:solidFill>
              <a:latin typeface="Calibri"/>
              <a:cs typeface="Calibri"/>
            </a:endParaRPr>
          </a:p>
        </p:txBody>
      </p:sp>
      <p:sp>
        <p:nvSpPr>
          <p:cNvPr id="81" name="TextBox 80"/>
          <p:cNvSpPr txBox="1"/>
          <p:nvPr/>
        </p:nvSpPr>
        <p:spPr>
          <a:xfrm>
            <a:off x="5866882" y="1294456"/>
            <a:ext cx="702027"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Operate</a:t>
            </a:r>
            <a:endParaRPr lang="en-US" sz="1050" kern="0" dirty="0">
              <a:solidFill>
                <a:schemeClr val="bg2"/>
              </a:solidFill>
              <a:latin typeface="Calibri"/>
              <a:cs typeface="Calibri"/>
            </a:endParaRPr>
          </a:p>
        </p:txBody>
      </p:sp>
      <p:sp>
        <p:nvSpPr>
          <p:cNvPr id="84" name="TextBox 83"/>
          <p:cNvSpPr txBox="1"/>
          <p:nvPr/>
        </p:nvSpPr>
        <p:spPr>
          <a:xfrm>
            <a:off x="1599081" y="1294456"/>
            <a:ext cx="621518"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Design</a:t>
            </a:r>
            <a:endParaRPr lang="en-US" sz="1050" kern="0" dirty="0">
              <a:solidFill>
                <a:schemeClr val="bg2"/>
              </a:solidFill>
              <a:latin typeface="Calibri"/>
              <a:cs typeface="Calibri"/>
            </a:endParaRPr>
          </a:p>
        </p:txBody>
      </p:sp>
      <p:sp>
        <p:nvSpPr>
          <p:cNvPr id="10" name="Rectangle 9"/>
          <p:cNvSpPr/>
          <p:nvPr/>
        </p:nvSpPr>
        <p:spPr>
          <a:xfrm>
            <a:off x="2374666" y="1276768"/>
            <a:ext cx="1047964" cy="290643"/>
          </a:xfrm>
          <a:prstGeom prst="rect">
            <a:avLst/>
          </a:prstGeom>
          <a:solidFill>
            <a:schemeClr val="tx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56" name="TextBox 55"/>
          <p:cNvSpPr txBox="1"/>
          <p:nvPr/>
        </p:nvSpPr>
        <p:spPr>
          <a:xfrm>
            <a:off x="2577358" y="1294456"/>
            <a:ext cx="833684" cy="253916"/>
          </a:xfrm>
          <a:prstGeom prst="rect">
            <a:avLst/>
          </a:prstGeom>
          <a:noFill/>
        </p:spPr>
        <p:txBody>
          <a:bodyPr wrap="square" rtlCol="0">
            <a:spAutoFit/>
          </a:bodyPr>
          <a:lstStyle/>
          <a:p>
            <a:pPr defTabSz="914400">
              <a:buClr>
                <a:srgbClr val="F79646"/>
              </a:buClr>
              <a:defRPr/>
            </a:pPr>
            <a:r>
              <a:rPr lang="en-US" sz="1050" kern="0" dirty="0" smtClean="0">
                <a:solidFill>
                  <a:sysClr val="window" lastClr="FFFFFF"/>
                </a:solidFill>
                <a:latin typeface="Calibri"/>
                <a:cs typeface="Calibri"/>
              </a:rPr>
              <a:t>Develop</a:t>
            </a:r>
            <a:endParaRPr lang="en-US" sz="1050" kern="0" dirty="0">
              <a:solidFill>
                <a:sysClr val="window" lastClr="FFFFFF"/>
              </a:solidFill>
              <a:latin typeface="Calibri"/>
              <a:cs typeface="Calibri"/>
            </a:endParaRPr>
          </a:p>
        </p:txBody>
      </p:sp>
      <p:pic>
        <p:nvPicPr>
          <p:cNvPr id="49" name="Picture 48"/>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405982" y="996065"/>
            <a:ext cx="314578" cy="335937"/>
          </a:xfrm>
          <a:prstGeom prst="rect">
            <a:avLst/>
          </a:prstGeom>
        </p:spPr>
      </p:pic>
      <p:sp>
        <p:nvSpPr>
          <p:cNvPr id="11" name="Rectangle 10"/>
          <p:cNvSpPr/>
          <p:nvPr/>
        </p:nvSpPr>
        <p:spPr>
          <a:xfrm>
            <a:off x="2737198" y="1042411"/>
            <a:ext cx="556563" cy="261610"/>
          </a:xfrm>
          <a:prstGeom prst="rect">
            <a:avLst/>
          </a:prstGeom>
        </p:spPr>
        <p:txBody>
          <a:bodyPr wrap="none">
            <a:spAutoFit/>
          </a:bodyPr>
          <a:lstStyle/>
          <a:p>
            <a:r>
              <a:rPr lang="en-US" sz="1100" b="1" dirty="0">
                <a:solidFill>
                  <a:schemeClr val="tx1">
                    <a:lumMod val="75000"/>
                    <a:lumOff val="25000"/>
                  </a:schemeClr>
                </a:solidFill>
              </a:rPr>
              <a:t>START</a:t>
            </a:r>
          </a:p>
        </p:txBody>
      </p:sp>
      <p:cxnSp>
        <p:nvCxnSpPr>
          <p:cNvPr id="85" name="Elbow Connector 84"/>
          <p:cNvCxnSpPr>
            <a:stCxn id="10" idx="2"/>
            <a:endCxn id="52" idx="0"/>
          </p:cNvCxnSpPr>
          <p:nvPr/>
        </p:nvCxnSpPr>
        <p:spPr>
          <a:xfrm rot="16200000" flipH="1">
            <a:off x="3376115" y="1089944"/>
            <a:ext cx="236103" cy="1191036"/>
          </a:xfrm>
          <a:prstGeom prst="bentConnector3">
            <a:avLst>
              <a:gd name="adj1" fmla="val 50000"/>
            </a:avLst>
          </a:prstGeom>
          <a:noFill/>
          <a:ln w="6350" cmpd="sng">
            <a:solidFill>
              <a:schemeClr val="accent1"/>
            </a:solidFill>
          </a:ln>
          <a:effectLst/>
        </p:spPr>
        <p:style>
          <a:lnRef idx="3">
            <a:schemeClr val="lt1"/>
          </a:lnRef>
          <a:fillRef idx="1">
            <a:schemeClr val="accent1"/>
          </a:fillRef>
          <a:effectRef idx="1">
            <a:schemeClr val="accent1"/>
          </a:effectRef>
          <a:fontRef idx="minor">
            <a:schemeClr val="lt1"/>
          </a:fontRef>
        </p:style>
      </p:cxnSp>
      <p:sp>
        <p:nvSpPr>
          <p:cNvPr id="103" name="Rectangular Callout 102"/>
          <p:cNvSpPr/>
          <p:nvPr/>
        </p:nvSpPr>
        <p:spPr>
          <a:xfrm rot="5400000">
            <a:off x="7512702" y="803713"/>
            <a:ext cx="826910" cy="1728000"/>
          </a:xfrm>
          <a:prstGeom prst="wedgeRectCallout">
            <a:avLst>
              <a:gd name="adj1" fmla="val 39163"/>
              <a:gd name="adj2" fmla="val 136940"/>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04" name="Rectangle 103"/>
          <p:cNvSpPr/>
          <p:nvPr/>
        </p:nvSpPr>
        <p:spPr>
          <a:xfrm>
            <a:off x="7050771" y="1283312"/>
            <a:ext cx="1724641" cy="769441"/>
          </a:xfrm>
          <a:prstGeom prst="rect">
            <a:avLst/>
          </a:prstGeom>
        </p:spPr>
        <p:txBody>
          <a:bodyPr wrap="square">
            <a:spAutoFit/>
          </a:bodyPr>
          <a:lstStyle/>
          <a:p>
            <a:pPr algn="ctr"/>
            <a:r>
              <a:rPr lang="en-US" sz="1100" b="1" dirty="0">
                <a:solidFill>
                  <a:schemeClr val="bg1"/>
                </a:solidFill>
              </a:rPr>
              <a:t>Credentials verified: </a:t>
            </a:r>
            <a:r>
              <a:rPr lang="en-US" sz="1100" dirty="0">
                <a:solidFill>
                  <a:schemeClr val="bg1"/>
                </a:solidFill>
              </a:rPr>
              <a:t>Policies will be enforced based on user’s role, group, </a:t>
            </a:r>
            <a:r>
              <a:rPr lang="en-US" sz="1100" dirty="0" smtClean="0">
                <a:solidFill>
                  <a:schemeClr val="bg1"/>
                </a:solidFill>
              </a:rPr>
              <a:t>and </a:t>
            </a:r>
            <a:r>
              <a:rPr lang="en-US" sz="1100" dirty="0">
                <a:solidFill>
                  <a:schemeClr val="bg1"/>
                </a:solidFill>
              </a:rPr>
              <a:t>project.</a:t>
            </a:r>
          </a:p>
        </p:txBody>
      </p:sp>
      <p:grpSp>
        <p:nvGrpSpPr>
          <p:cNvPr id="22" name="Group 21"/>
          <p:cNvGrpSpPr/>
          <p:nvPr/>
        </p:nvGrpSpPr>
        <p:grpSpPr>
          <a:xfrm>
            <a:off x="2761734" y="3946244"/>
            <a:ext cx="2629417" cy="288000"/>
            <a:chOff x="2761734" y="3784600"/>
            <a:chExt cx="2629417" cy="288000"/>
          </a:xfrm>
        </p:grpSpPr>
        <p:cxnSp>
          <p:nvCxnSpPr>
            <p:cNvPr id="6" name="Straight Arrow Connector 5"/>
            <p:cNvCxnSpPr/>
            <p:nvPr/>
          </p:nvCxnSpPr>
          <p:spPr>
            <a:xfrm>
              <a:off x="4075862" y="3784600"/>
              <a:ext cx="0" cy="288000"/>
            </a:xfrm>
            <a:prstGeom prst="straightConnector1">
              <a:avLst/>
            </a:prstGeom>
            <a:ln w="6350" cmpd="sng">
              <a:solidFill>
                <a:srgbClr val="53BBD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rot="10800000" flipV="1">
              <a:off x="2761734" y="3908424"/>
              <a:ext cx="1314967" cy="158117"/>
            </a:xfrm>
            <a:prstGeom prst="bentConnector2">
              <a:avLst/>
            </a:prstGeom>
            <a:ln w="6350" cmpd="sng">
              <a:solidFill>
                <a:srgbClr val="53BBD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8" name="Elbow Connector 67"/>
            <p:cNvCxnSpPr/>
            <p:nvPr/>
          </p:nvCxnSpPr>
          <p:spPr>
            <a:xfrm rot="10800000" flipH="1" flipV="1">
              <a:off x="4076184" y="3908424"/>
              <a:ext cx="1314967" cy="158117"/>
            </a:xfrm>
            <a:prstGeom prst="bentConnector2">
              <a:avLst/>
            </a:prstGeom>
            <a:ln w="6350" cmpd="sng">
              <a:solidFill>
                <a:srgbClr val="53BBD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9424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57" name="Picture 56"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312" y="4237486"/>
            <a:ext cx="816142" cy="504952"/>
          </a:xfrm>
          <a:prstGeom prst="rect">
            <a:avLst/>
          </a:prstGeom>
        </p:spPr>
      </p:pic>
      <p:pic>
        <p:nvPicPr>
          <p:cNvPr id="59" name="Picture 58"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585" y="4237486"/>
            <a:ext cx="816142" cy="504952"/>
          </a:xfrm>
          <a:prstGeom prst="rect">
            <a:avLst/>
          </a:prstGeom>
        </p:spPr>
      </p:pic>
      <p:pic>
        <p:nvPicPr>
          <p:cNvPr id="60" name="Picture 59"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222" y="4237486"/>
            <a:ext cx="816142" cy="504952"/>
          </a:xfrm>
          <a:prstGeom prst="rect">
            <a:avLst/>
          </a:prstGeom>
        </p:spPr>
      </p:pic>
      <p:sp>
        <p:nvSpPr>
          <p:cNvPr id="61" name="Rounded Rectangle 60"/>
          <p:cNvSpPr/>
          <p:nvPr/>
        </p:nvSpPr>
        <p:spPr>
          <a:xfrm>
            <a:off x="1604195" y="1803514"/>
            <a:ext cx="4970977" cy="2136079"/>
          </a:xfrm>
          <a:prstGeom prst="roundRect">
            <a:avLst>
              <a:gd name="adj" fmla="val 0"/>
            </a:avLst>
          </a:prstGeom>
          <a:noFill/>
          <a:ln w="6350" cmpd="sng">
            <a:solidFill>
              <a:srgbClr val="FFFFFF"/>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endParaRPr lang="en-US" sz="1000" dirty="0">
              <a:solidFill>
                <a:schemeClr val="bg2"/>
              </a:solidFill>
              <a:latin typeface="Calibri"/>
              <a:cs typeface="Calibri"/>
            </a:endParaRPr>
          </a:p>
        </p:txBody>
      </p:sp>
      <p:sp>
        <p:nvSpPr>
          <p:cNvPr id="62" name="Rectangle 61"/>
          <p:cNvSpPr/>
          <p:nvPr/>
        </p:nvSpPr>
        <p:spPr>
          <a:xfrm>
            <a:off x="1677898" y="2665035"/>
            <a:ext cx="2336634" cy="969772"/>
          </a:xfrm>
          <a:prstGeom prst="rect">
            <a:avLst/>
          </a:prstGeom>
          <a:solidFill>
            <a:schemeClr val="accent1"/>
          </a:solidFill>
          <a:ln>
            <a:solidFill>
              <a:srgbClr val="53BBD4"/>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sp>
        <p:nvSpPr>
          <p:cNvPr id="63" name="Rectangle 62"/>
          <p:cNvSpPr/>
          <p:nvPr/>
        </p:nvSpPr>
        <p:spPr>
          <a:xfrm>
            <a:off x="1737895" y="2922817"/>
            <a:ext cx="504000" cy="648000"/>
          </a:xfrm>
          <a:prstGeom prst="rect">
            <a:avLst/>
          </a:prstGeom>
          <a:solidFill>
            <a:schemeClr val="bg1"/>
          </a:solid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smtClean="0">
                <a:solidFill>
                  <a:schemeClr val="bg2"/>
                </a:solidFill>
                <a:latin typeface="Calibri"/>
                <a:cs typeface="Calibri"/>
              </a:rPr>
              <a:t>Common </a:t>
            </a:r>
            <a:br>
              <a:rPr lang="en-US" sz="1000" dirty="0" smtClean="0">
                <a:solidFill>
                  <a:schemeClr val="bg2"/>
                </a:solidFill>
                <a:latin typeface="Calibri"/>
                <a:cs typeface="Calibri"/>
              </a:rPr>
            </a:br>
            <a:r>
              <a:rPr lang="en-US" sz="1000" dirty="0" smtClean="0">
                <a:solidFill>
                  <a:schemeClr val="bg2"/>
                </a:solidFill>
                <a:latin typeface="Calibri"/>
                <a:cs typeface="Calibri"/>
              </a:rPr>
              <a:t>App Platforms</a:t>
            </a:r>
            <a:endParaRPr lang="en-US" sz="1000" dirty="0">
              <a:solidFill>
                <a:schemeClr val="bg2"/>
              </a:solidFill>
              <a:latin typeface="Calibri"/>
              <a:cs typeface="Calibri"/>
            </a:endParaRPr>
          </a:p>
        </p:txBody>
      </p:sp>
      <p:sp>
        <p:nvSpPr>
          <p:cNvPr id="65" name="Rectangle 64"/>
          <p:cNvSpPr/>
          <p:nvPr/>
        </p:nvSpPr>
        <p:spPr>
          <a:xfrm>
            <a:off x="2305757" y="2922816"/>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6" name="Rectangle 65"/>
          <p:cNvSpPr/>
          <p:nvPr/>
        </p:nvSpPr>
        <p:spPr>
          <a:xfrm>
            <a:off x="2876977" y="2918994"/>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7" name="Rectangle 66"/>
          <p:cNvSpPr/>
          <p:nvPr/>
        </p:nvSpPr>
        <p:spPr>
          <a:xfrm>
            <a:off x="3451102" y="2921305"/>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Other   </a:t>
            </a:r>
            <a:r>
              <a:rPr lang="en-US" sz="1000" dirty="0" smtClean="0">
                <a:solidFill>
                  <a:schemeClr val="bg2"/>
                </a:solidFill>
                <a:latin typeface="Calibri"/>
                <a:cs typeface="Calibri"/>
              </a:rPr>
              <a:t/>
            </a:r>
            <a:br>
              <a:rPr lang="en-US" sz="1000" dirty="0" smtClean="0">
                <a:solidFill>
                  <a:schemeClr val="bg2"/>
                </a:solidFill>
                <a:latin typeface="Calibri"/>
                <a:cs typeface="Calibri"/>
              </a:rPr>
            </a:br>
            <a:r>
              <a:rPr lang="en-US" sz="1000" dirty="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8" name="Rectangle 67"/>
          <p:cNvSpPr/>
          <p:nvPr/>
        </p:nvSpPr>
        <p:spPr>
          <a:xfrm>
            <a:off x="1673236" y="3681100"/>
            <a:ext cx="4451512" cy="1991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lnSpc>
                <a:spcPct val="80000"/>
              </a:lnSpc>
            </a:pPr>
            <a:r>
              <a:rPr lang="en-US" sz="1100" dirty="0">
                <a:solidFill>
                  <a:schemeClr val="tx1">
                    <a:lumMod val="75000"/>
                    <a:lumOff val="25000"/>
                  </a:schemeClr>
                </a:solidFill>
                <a:latin typeface="Calibri" pitchFamily="34" charset="0"/>
                <a:cs typeface="Calibri" pitchFamily="34" charset="0"/>
              </a:rPr>
              <a:t>Workload Provisioning / Orchestration / Scheduling</a:t>
            </a:r>
          </a:p>
        </p:txBody>
      </p:sp>
      <p:sp>
        <p:nvSpPr>
          <p:cNvPr id="69" name="Rectangle 68"/>
          <p:cNvSpPr/>
          <p:nvPr/>
        </p:nvSpPr>
        <p:spPr>
          <a:xfrm>
            <a:off x="1677898" y="2397461"/>
            <a:ext cx="4445583" cy="20722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Extensible Meta Model</a:t>
            </a:r>
          </a:p>
        </p:txBody>
      </p:sp>
      <p:sp>
        <p:nvSpPr>
          <p:cNvPr id="70" name="Rectangle 69"/>
          <p:cNvSpPr/>
          <p:nvPr/>
        </p:nvSpPr>
        <p:spPr>
          <a:xfrm>
            <a:off x="4090878" y="3003719"/>
            <a:ext cx="2035670" cy="29886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Metering</a:t>
            </a:r>
          </a:p>
        </p:txBody>
      </p:sp>
      <p:sp>
        <p:nvSpPr>
          <p:cNvPr id="71" name="Rectangle 70"/>
          <p:cNvSpPr/>
          <p:nvPr/>
        </p:nvSpPr>
        <p:spPr>
          <a:xfrm>
            <a:off x="1671337" y="2122568"/>
            <a:ext cx="4445583" cy="228599"/>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POLICY MANAGEMENT / GOVERNANCE</a:t>
            </a:r>
            <a:endParaRPr lang="en-US" sz="1200" dirty="0">
              <a:solidFill>
                <a:schemeClr val="bg2"/>
              </a:solidFill>
              <a:latin typeface="Calibri" pitchFamily="34" charset="0"/>
              <a:cs typeface="Calibri" pitchFamily="34" charset="0"/>
            </a:endParaRPr>
          </a:p>
        </p:txBody>
      </p:sp>
      <p:sp>
        <p:nvSpPr>
          <p:cNvPr id="72" name="Rectangle 71"/>
          <p:cNvSpPr/>
          <p:nvPr/>
        </p:nvSpPr>
        <p:spPr>
          <a:xfrm>
            <a:off x="4088830" y="2650977"/>
            <a:ext cx="2037651" cy="30644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smtClean="0">
                <a:solidFill>
                  <a:schemeClr val="tx1">
                    <a:lumMod val="75000"/>
                    <a:lumOff val="25000"/>
                  </a:schemeClr>
                </a:solidFill>
                <a:latin typeface="Calibri" pitchFamily="34" charset="0"/>
                <a:cs typeface="Calibri" pitchFamily="34" charset="0"/>
              </a:rPr>
              <a:t>Workflow</a:t>
            </a:r>
            <a:endParaRPr lang="en-US" sz="1100" dirty="0">
              <a:solidFill>
                <a:schemeClr val="tx1">
                  <a:lumMod val="75000"/>
                  <a:lumOff val="25000"/>
                </a:schemeClr>
              </a:solidFill>
              <a:latin typeface="Calibri" pitchFamily="34" charset="0"/>
              <a:cs typeface="Calibri" pitchFamily="34" charset="0"/>
            </a:endParaRPr>
          </a:p>
        </p:txBody>
      </p:sp>
      <p:sp>
        <p:nvSpPr>
          <p:cNvPr id="73" name="Rectangle 72"/>
          <p:cNvSpPr/>
          <p:nvPr/>
        </p:nvSpPr>
        <p:spPr>
          <a:xfrm rot="5400000">
            <a:off x="5344559" y="2719157"/>
            <a:ext cx="2017316" cy="30695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Security</a:t>
            </a:r>
          </a:p>
        </p:txBody>
      </p:sp>
      <p:sp>
        <p:nvSpPr>
          <p:cNvPr id="75" name="Rectangle 74"/>
          <p:cNvSpPr/>
          <p:nvPr/>
        </p:nvSpPr>
        <p:spPr>
          <a:xfrm>
            <a:off x="1671771" y="1863966"/>
            <a:ext cx="4445583" cy="212308"/>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FEDERATED IDENTITY MANAGEMENT</a:t>
            </a:r>
            <a:endParaRPr lang="en-US" sz="1200" dirty="0">
              <a:solidFill>
                <a:schemeClr val="bg2"/>
              </a:solidFill>
              <a:latin typeface="Calibri" pitchFamily="34" charset="0"/>
              <a:cs typeface="Calibri" pitchFamily="34" charset="0"/>
            </a:endParaRPr>
          </a:p>
        </p:txBody>
      </p:sp>
      <p:sp>
        <p:nvSpPr>
          <p:cNvPr id="76" name="TextBox 8"/>
          <p:cNvSpPr txBox="1">
            <a:spLocks noChangeArrowheads="1"/>
          </p:cNvSpPr>
          <p:nvPr/>
        </p:nvSpPr>
        <p:spPr bwMode="auto">
          <a:xfrm>
            <a:off x="480082" y="4170913"/>
            <a:ext cx="1536341" cy="553966"/>
          </a:xfrm>
          <a:prstGeom prst="rect">
            <a:avLst/>
          </a:prstGeom>
          <a:noFill/>
          <a:ln w="9525">
            <a:noFill/>
            <a:miter lim="800000"/>
            <a:headEnd/>
            <a:tailEnd/>
          </a:ln>
        </p:spPr>
        <p:txBody>
          <a:bodyPr wrap="square" lIns="91407" tIns="45704" rIns="91407" bIns="45704">
            <a:spAutoFit/>
          </a:bodyPr>
          <a:lstStyle/>
          <a:p>
            <a:pPr defTabSz="914071"/>
            <a:r>
              <a:rPr lang="en-US" sz="1000" dirty="0" smtClean="0">
                <a:solidFill>
                  <a:schemeClr val="tx1">
                    <a:lumMod val="75000"/>
                    <a:lumOff val="25000"/>
                  </a:schemeClr>
                </a:solidFill>
                <a:latin typeface="+mn-lt"/>
                <a:cs typeface="Times New Roman" pitchFamily="18" charset="0"/>
                <a:sym typeface="Times New Roman" pitchFamily="18" charset="0"/>
              </a:rPr>
              <a:t>U.K. Developer in Retail Banking Group requests a dev platform</a:t>
            </a:r>
            <a:endParaRPr lang="en-US" sz="1000" dirty="0">
              <a:solidFill>
                <a:schemeClr val="tx1">
                  <a:lumMod val="75000"/>
                  <a:lumOff val="25000"/>
                </a:schemeClr>
              </a:solidFill>
              <a:latin typeface="+mn-lt"/>
              <a:cs typeface="Times New Roman" pitchFamily="18" charset="0"/>
              <a:sym typeface="Times New Roman" pitchFamily="18" charset="0"/>
            </a:endParaRPr>
          </a:p>
        </p:txBody>
      </p:sp>
      <p:sp>
        <p:nvSpPr>
          <p:cNvPr id="77" name="TextBox 8"/>
          <p:cNvSpPr txBox="1">
            <a:spLocks noChangeArrowheads="1"/>
          </p:cNvSpPr>
          <p:nvPr/>
        </p:nvSpPr>
        <p:spPr bwMode="auto">
          <a:xfrm>
            <a:off x="480082" y="3976851"/>
            <a:ext cx="1625102" cy="276967"/>
          </a:xfrm>
          <a:prstGeom prst="rect">
            <a:avLst/>
          </a:prstGeom>
          <a:noFill/>
          <a:ln w="9525">
            <a:noFill/>
            <a:miter lim="800000"/>
            <a:headEnd/>
            <a:tailEnd/>
          </a:ln>
        </p:spPr>
        <p:txBody>
          <a:bodyPr wrap="square" lIns="91407" tIns="45704" rIns="91407" bIns="45704">
            <a:spAutoFit/>
          </a:bodyPr>
          <a:lstStyle/>
          <a:p>
            <a:pPr defTabSz="914071"/>
            <a:r>
              <a:rPr lang="en-US" sz="1200" dirty="0" smtClean="0">
                <a:solidFill>
                  <a:schemeClr val="accent1"/>
                </a:solidFill>
                <a:latin typeface="+mn-lt"/>
                <a:cs typeface="Times New Roman" pitchFamily="18" charset="0"/>
                <a:sym typeface="Times New Roman" pitchFamily="18" charset="0"/>
              </a:rPr>
              <a:t>EXAMPLE SCENARIO:</a:t>
            </a:r>
            <a:endParaRPr lang="en-US" sz="1200" dirty="0">
              <a:solidFill>
                <a:schemeClr val="accent1"/>
              </a:solidFill>
              <a:latin typeface="+mn-lt"/>
              <a:cs typeface="Times New Roman" pitchFamily="18" charset="0"/>
              <a:sym typeface="Times New Roman" pitchFamily="18" charset="0"/>
            </a:endParaRPr>
          </a:p>
        </p:txBody>
      </p:sp>
      <p:sp>
        <p:nvSpPr>
          <p:cNvPr id="78" name="Rectangle 77"/>
          <p:cNvSpPr/>
          <p:nvPr/>
        </p:nvSpPr>
        <p:spPr>
          <a:xfrm>
            <a:off x="4088831" y="3348873"/>
            <a:ext cx="2036611" cy="2859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Monitoring</a:t>
            </a:r>
          </a:p>
        </p:txBody>
      </p:sp>
      <p:sp>
        <p:nvSpPr>
          <p:cNvPr id="80" name="Content Placeholder 2"/>
          <p:cNvSpPr txBox="1">
            <a:spLocks/>
          </p:cNvSpPr>
          <p:nvPr/>
        </p:nvSpPr>
        <p:spPr>
          <a:xfrm>
            <a:off x="2292230" y="4336593"/>
            <a:ext cx="845890" cy="301781"/>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INTERNAL PRIVATE</a:t>
            </a:r>
            <a:endParaRPr lang="en-US" sz="1000" dirty="0">
              <a:solidFill>
                <a:schemeClr val="bg1"/>
              </a:solidFill>
              <a:latin typeface="Calibri"/>
              <a:cs typeface="Calibri"/>
            </a:endParaRPr>
          </a:p>
        </p:txBody>
      </p:sp>
      <p:sp>
        <p:nvSpPr>
          <p:cNvPr id="81" name="Content Placeholder 2"/>
          <p:cNvSpPr txBox="1">
            <a:spLocks/>
          </p:cNvSpPr>
          <p:nvPr/>
        </p:nvSpPr>
        <p:spPr>
          <a:xfrm>
            <a:off x="3645648" y="4362832"/>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EXTERNAL PRIVATE</a:t>
            </a:r>
            <a:endParaRPr lang="en-US" sz="1000" dirty="0">
              <a:solidFill>
                <a:schemeClr val="bg1"/>
              </a:solidFill>
              <a:latin typeface="Calibri"/>
              <a:cs typeface="Calibri"/>
            </a:endParaRPr>
          </a:p>
        </p:txBody>
      </p:sp>
      <p:sp>
        <p:nvSpPr>
          <p:cNvPr id="82" name="Content Placeholder 2"/>
          <p:cNvSpPr txBox="1">
            <a:spLocks/>
          </p:cNvSpPr>
          <p:nvPr/>
        </p:nvSpPr>
        <p:spPr>
          <a:xfrm>
            <a:off x="4945348" y="4362833"/>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SECURE PUBLIC</a:t>
            </a:r>
            <a:endParaRPr lang="en-US" sz="1000" dirty="0">
              <a:solidFill>
                <a:schemeClr val="bg1"/>
              </a:solidFill>
              <a:latin typeface="Calibri"/>
              <a:cs typeface="Calibri"/>
            </a:endParaRPr>
          </a:p>
        </p:txBody>
      </p:sp>
      <p:sp>
        <p:nvSpPr>
          <p:cNvPr id="83" name="Content Placeholder 2"/>
          <p:cNvSpPr txBox="1">
            <a:spLocks/>
          </p:cNvSpPr>
          <p:nvPr/>
        </p:nvSpPr>
        <p:spPr>
          <a:xfrm>
            <a:off x="480082" y="1254208"/>
            <a:ext cx="1104732" cy="278071"/>
          </a:xfrm>
          <a:prstGeom prst="rect">
            <a:avLst/>
          </a:prstGeom>
        </p:spPr>
        <p:txBody>
          <a:bodyPr lIns="91435" tIns="45718" rIns="91435" bIns="45718">
            <a:noAutofit/>
          </a:bodyPr>
          <a:lstStyle/>
          <a:p>
            <a:pPr defTabSz="457177" fontAlgn="auto">
              <a:lnSpc>
                <a:spcPct val="90000"/>
              </a:lnSpc>
              <a:spcBef>
                <a:spcPct val="20000"/>
              </a:spcBef>
              <a:spcAft>
                <a:spcPts val="0"/>
              </a:spcAft>
              <a:defRPr/>
            </a:pPr>
            <a:r>
              <a:rPr lang="en-US" sz="1600" dirty="0" smtClean="0">
                <a:solidFill>
                  <a:schemeClr val="accent4"/>
                </a:solidFill>
                <a:latin typeface="Calibri"/>
                <a:cs typeface="Calibri"/>
              </a:rPr>
              <a:t>SDLCs</a:t>
            </a:r>
            <a:endParaRPr lang="en-US" sz="1600" dirty="0">
              <a:solidFill>
                <a:schemeClr val="accent4"/>
              </a:solidFill>
              <a:latin typeface="Calibri"/>
              <a:cs typeface="Calibri"/>
            </a:endParaRPr>
          </a:p>
        </p:txBody>
      </p:sp>
      <p:sp>
        <p:nvSpPr>
          <p:cNvPr id="84" name="Pentagon 83"/>
          <p:cNvSpPr/>
          <p:nvPr/>
        </p:nvSpPr>
        <p:spPr>
          <a:xfrm>
            <a:off x="1280209" y="1304227"/>
            <a:ext cx="5531391" cy="232998"/>
          </a:xfrm>
          <a:prstGeom prst="homePlate">
            <a:avLst>
              <a:gd name="adj" fmla="val 40494"/>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a:solidFill>
                <a:srgbClr val="FFFFFF"/>
              </a:solidFill>
              <a:latin typeface="Calibri" pitchFamily="34" charset="0"/>
              <a:cs typeface="Calibri" pitchFamily="34" charset="0"/>
            </a:endParaRPr>
          </a:p>
        </p:txBody>
      </p:sp>
      <p:sp>
        <p:nvSpPr>
          <p:cNvPr id="85" name="TextBox 84"/>
          <p:cNvSpPr txBox="1"/>
          <p:nvPr/>
        </p:nvSpPr>
        <p:spPr>
          <a:xfrm>
            <a:off x="3831009" y="1294456"/>
            <a:ext cx="469711"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Test</a:t>
            </a:r>
            <a:endParaRPr lang="en-US" sz="1050" kern="0" dirty="0">
              <a:solidFill>
                <a:schemeClr val="bg2"/>
              </a:solidFill>
              <a:latin typeface="Calibri"/>
              <a:cs typeface="Calibri"/>
            </a:endParaRPr>
          </a:p>
        </p:txBody>
      </p:sp>
      <p:sp>
        <p:nvSpPr>
          <p:cNvPr id="86" name="TextBox 85"/>
          <p:cNvSpPr txBox="1"/>
          <p:nvPr/>
        </p:nvSpPr>
        <p:spPr>
          <a:xfrm>
            <a:off x="4985300" y="1294456"/>
            <a:ext cx="587150"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UAT</a:t>
            </a:r>
            <a:endParaRPr lang="en-US" sz="1050" kern="0" dirty="0">
              <a:solidFill>
                <a:schemeClr val="bg2"/>
              </a:solidFill>
              <a:latin typeface="Calibri"/>
              <a:cs typeface="Calibri"/>
            </a:endParaRPr>
          </a:p>
        </p:txBody>
      </p:sp>
      <p:sp>
        <p:nvSpPr>
          <p:cNvPr id="87" name="TextBox 86"/>
          <p:cNvSpPr txBox="1"/>
          <p:nvPr/>
        </p:nvSpPr>
        <p:spPr>
          <a:xfrm>
            <a:off x="5866882" y="1294456"/>
            <a:ext cx="702027"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Operate</a:t>
            </a:r>
            <a:endParaRPr lang="en-US" sz="1050" kern="0" dirty="0">
              <a:solidFill>
                <a:schemeClr val="bg2"/>
              </a:solidFill>
              <a:latin typeface="Calibri"/>
              <a:cs typeface="Calibri"/>
            </a:endParaRPr>
          </a:p>
        </p:txBody>
      </p:sp>
      <p:sp>
        <p:nvSpPr>
          <p:cNvPr id="92" name="TextBox 91"/>
          <p:cNvSpPr txBox="1"/>
          <p:nvPr/>
        </p:nvSpPr>
        <p:spPr>
          <a:xfrm>
            <a:off x="1599081" y="1294456"/>
            <a:ext cx="621518"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Design</a:t>
            </a:r>
            <a:endParaRPr lang="en-US" sz="1050" kern="0" dirty="0">
              <a:solidFill>
                <a:schemeClr val="bg2"/>
              </a:solidFill>
              <a:latin typeface="Calibri"/>
              <a:cs typeface="Calibri"/>
            </a:endParaRPr>
          </a:p>
        </p:txBody>
      </p:sp>
      <p:sp>
        <p:nvSpPr>
          <p:cNvPr id="93" name="Rectangle 92"/>
          <p:cNvSpPr/>
          <p:nvPr/>
        </p:nvSpPr>
        <p:spPr>
          <a:xfrm>
            <a:off x="2374666" y="1276768"/>
            <a:ext cx="1047964" cy="290643"/>
          </a:xfrm>
          <a:prstGeom prst="rect">
            <a:avLst/>
          </a:prstGeom>
          <a:solidFill>
            <a:schemeClr val="tx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95" name="TextBox 94"/>
          <p:cNvSpPr txBox="1"/>
          <p:nvPr/>
        </p:nvSpPr>
        <p:spPr>
          <a:xfrm>
            <a:off x="2577358" y="1294456"/>
            <a:ext cx="833684" cy="253916"/>
          </a:xfrm>
          <a:prstGeom prst="rect">
            <a:avLst/>
          </a:prstGeom>
          <a:noFill/>
        </p:spPr>
        <p:txBody>
          <a:bodyPr wrap="square" rtlCol="0">
            <a:spAutoFit/>
          </a:bodyPr>
          <a:lstStyle/>
          <a:p>
            <a:pPr defTabSz="914400">
              <a:buClr>
                <a:srgbClr val="F79646"/>
              </a:buClr>
              <a:defRPr/>
            </a:pPr>
            <a:r>
              <a:rPr lang="en-US" sz="1050" kern="0" dirty="0" smtClean="0">
                <a:solidFill>
                  <a:sysClr val="window" lastClr="FFFFFF"/>
                </a:solidFill>
                <a:latin typeface="Calibri"/>
                <a:cs typeface="Calibri"/>
              </a:rPr>
              <a:t>Develop</a:t>
            </a:r>
            <a:endParaRPr lang="en-US" sz="1050" kern="0" dirty="0">
              <a:solidFill>
                <a:sysClr val="window" lastClr="FFFFFF"/>
              </a:solidFill>
              <a:latin typeface="Calibri"/>
              <a:cs typeface="Calibri"/>
            </a:endParaRPr>
          </a:p>
        </p:txBody>
      </p:sp>
      <p:pic>
        <p:nvPicPr>
          <p:cNvPr id="96" name="Picture 95"/>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405982" y="996065"/>
            <a:ext cx="314578" cy="335937"/>
          </a:xfrm>
          <a:prstGeom prst="rect">
            <a:avLst/>
          </a:prstGeom>
        </p:spPr>
      </p:pic>
      <p:sp>
        <p:nvSpPr>
          <p:cNvPr id="105" name="Rectangle 104"/>
          <p:cNvSpPr/>
          <p:nvPr/>
        </p:nvSpPr>
        <p:spPr>
          <a:xfrm>
            <a:off x="2737198" y="1042411"/>
            <a:ext cx="556563" cy="261610"/>
          </a:xfrm>
          <a:prstGeom prst="rect">
            <a:avLst/>
          </a:prstGeom>
        </p:spPr>
        <p:txBody>
          <a:bodyPr wrap="none">
            <a:spAutoFit/>
          </a:bodyPr>
          <a:lstStyle/>
          <a:p>
            <a:r>
              <a:rPr lang="en-US" sz="1100" b="1" dirty="0">
                <a:solidFill>
                  <a:schemeClr val="tx1">
                    <a:lumMod val="75000"/>
                    <a:lumOff val="25000"/>
                  </a:schemeClr>
                </a:solidFill>
              </a:rPr>
              <a:t>START</a:t>
            </a:r>
          </a:p>
        </p:txBody>
      </p:sp>
      <p:cxnSp>
        <p:nvCxnSpPr>
          <p:cNvPr id="120" name="Elbow Connector 119"/>
          <p:cNvCxnSpPr>
            <a:stCxn id="93" idx="2"/>
            <a:endCxn id="61" idx="0"/>
          </p:cNvCxnSpPr>
          <p:nvPr/>
        </p:nvCxnSpPr>
        <p:spPr>
          <a:xfrm rot="16200000" flipH="1">
            <a:off x="3376115" y="1089944"/>
            <a:ext cx="236103" cy="1191036"/>
          </a:xfrm>
          <a:prstGeom prst="bentConnector3">
            <a:avLst>
              <a:gd name="adj1" fmla="val 50000"/>
            </a:avLst>
          </a:prstGeom>
          <a:noFill/>
          <a:ln w="6350" cmpd="sng">
            <a:solidFill>
              <a:srgbClr val="FFFFFF"/>
            </a:solidFill>
            <a:headEnd type="oval" w="sm" len="sm"/>
            <a:tailEnd type="oval" w="sm" len="sm"/>
          </a:ln>
          <a:effectLst/>
        </p:spPr>
        <p:style>
          <a:lnRef idx="3">
            <a:schemeClr val="lt1"/>
          </a:lnRef>
          <a:fillRef idx="1">
            <a:schemeClr val="accent1"/>
          </a:fillRef>
          <a:effectRef idx="1">
            <a:schemeClr val="accent1"/>
          </a:effectRef>
          <a:fontRef idx="minor">
            <a:schemeClr val="lt1"/>
          </a:fontRef>
        </p:style>
      </p:cxnSp>
      <p:sp>
        <p:nvSpPr>
          <p:cNvPr id="137" name="Rectangular Callout 136"/>
          <p:cNvSpPr/>
          <p:nvPr/>
        </p:nvSpPr>
        <p:spPr>
          <a:xfrm rot="5400000">
            <a:off x="7512702" y="803713"/>
            <a:ext cx="826910" cy="1728000"/>
          </a:xfrm>
          <a:prstGeom prst="wedgeRectCallout">
            <a:avLst>
              <a:gd name="adj1" fmla="val 35012"/>
              <a:gd name="adj2" fmla="val 112443"/>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38" name="Rectangle 137"/>
          <p:cNvSpPr/>
          <p:nvPr/>
        </p:nvSpPr>
        <p:spPr>
          <a:xfrm>
            <a:off x="7050771" y="1283312"/>
            <a:ext cx="1724641" cy="769441"/>
          </a:xfrm>
          <a:prstGeom prst="rect">
            <a:avLst/>
          </a:prstGeom>
        </p:spPr>
        <p:txBody>
          <a:bodyPr wrap="square">
            <a:spAutoFit/>
          </a:bodyPr>
          <a:lstStyle/>
          <a:p>
            <a:pPr algn="ctr"/>
            <a:r>
              <a:rPr lang="en-US" sz="1100" b="1" dirty="0">
                <a:solidFill>
                  <a:schemeClr val="bg1"/>
                </a:solidFill>
              </a:rPr>
              <a:t>Credentials verified: </a:t>
            </a:r>
            <a:r>
              <a:rPr lang="en-US" sz="1100" dirty="0">
                <a:solidFill>
                  <a:schemeClr val="bg1"/>
                </a:solidFill>
              </a:rPr>
              <a:t>Policies will be enforced based on user’s role, group, </a:t>
            </a:r>
            <a:r>
              <a:rPr lang="en-US" sz="1100" dirty="0" smtClean="0">
                <a:solidFill>
                  <a:schemeClr val="bg1"/>
                </a:solidFill>
              </a:rPr>
              <a:t>and </a:t>
            </a:r>
            <a:r>
              <a:rPr lang="en-US" sz="1100" dirty="0">
                <a:solidFill>
                  <a:schemeClr val="bg1"/>
                </a:solidFill>
              </a:rPr>
              <a:t>project.</a:t>
            </a:r>
          </a:p>
        </p:txBody>
      </p:sp>
      <p:grpSp>
        <p:nvGrpSpPr>
          <p:cNvPr id="139" name="Group 138"/>
          <p:cNvGrpSpPr/>
          <p:nvPr/>
        </p:nvGrpSpPr>
        <p:grpSpPr>
          <a:xfrm>
            <a:off x="2761734" y="3946244"/>
            <a:ext cx="2629417" cy="288000"/>
            <a:chOff x="2761734" y="3784600"/>
            <a:chExt cx="2629417" cy="288000"/>
          </a:xfrm>
        </p:grpSpPr>
        <p:cxnSp>
          <p:nvCxnSpPr>
            <p:cNvPr id="140" name="Straight Arrow Connector 139"/>
            <p:cNvCxnSpPr/>
            <p:nvPr/>
          </p:nvCxnSpPr>
          <p:spPr>
            <a:xfrm>
              <a:off x="4075862" y="3784600"/>
              <a:ext cx="0" cy="288000"/>
            </a:xfrm>
            <a:prstGeom prst="straightConnector1">
              <a:avLst/>
            </a:prstGeom>
            <a:ln w="6350" cmpd="sng">
              <a:solidFill>
                <a:srgbClr val="FFFFFF"/>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1" name="Elbow Connector 140"/>
            <p:cNvCxnSpPr/>
            <p:nvPr/>
          </p:nvCxnSpPr>
          <p:spPr>
            <a:xfrm rot="10800000" flipV="1">
              <a:off x="276173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7" name="Elbow Connector 146"/>
            <p:cNvCxnSpPr/>
            <p:nvPr/>
          </p:nvCxnSpPr>
          <p:spPr>
            <a:xfrm rot="10800000" flipH="1" flipV="1">
              <a:off x="407618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64" name="Rectangle 9"/>
          <p:cNvSpPr>
            <a:spLocks noGrp="1" noChangeArrowheads="1"/>
          </p:cNvSpPr>
          <p:nvPr>
            <p:ph type="title"/>
          </p:nvPr>
        </p:nvSpPr>
        <p:spPr/>
        <p:txBody>
          <a:bodyPr/>
          <a:lstStyle/>
          <a:p>
            <a:r>
              <a:rPr lang="en-US" smtClean="0"/>
              <a:t>Example: Custom Policy Creation And Enforcement Drives End-to-end Automation</a:t>
            </a:r>
            <a:endParaRPr lang="en-US" dirty="0"/>
          </a:p>
        </p:txBody>
      </p:sp>
      <p:sp>
        <p:nvSpPr>
          <p:cNvPr id="145" name="Rectangular Callout 144"/>
          <p:cNvSpPr/>
          <p:nvPr/>
        </p:nvSpPr>
        <p:spPr>
          <a:xfrm rot="5400000">
            <a:off x="297295" y="1792974"/>
            <a:ext cx="1087357" cy="1154286"/>
          </a:xfrm>
          <a:prstGeom prst="wedgeRectCallout">
            <a:avLst>
              <a:gd name="adj1" fmla="val 41340"/>
              <a:gd name="adj2" fmla="val -8035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46" name="Rectangle 145"/>
          <p:cNvSpPr/>
          <p:nvPr/>
        </p:nvSpPr>
        <p:spPr>
          <a:xfrm>
            <a:off x="227731" y="1796628"/>
            <a:ext cx="1252518" cy="1107996"/>
          </a:xfrm>
          <a:prstGeom prst="rect">
            <a:avLst/>
          </a:prstGeom>
        </p:spPr>
        <p:txBody>
          <a:bodyPr wrap="square">
            <a:spAutoFit/>
          </a:bodyPr>
          <a:lstStyle/>
          <a:p>
            <a:pPr algn="ctr"/>
            <a:r>
              <a:rPr lang="en-US" sz="1100" b="1" dirty="0"/>
              <a:t>Policy #1: </a:t>
            </a:r>
            <a:r>
              <a:rPr lang="en-US" sz="1100" dirty="0"/>
              <a:t>Access granted to platforms approved for Retail Banking projects.</a:t>
            </a:r>
          </a:p>
        </p:txBody>
      </p:sp>
      <p:cxnSp>
        <p:nvCxnSpPr>
          <p:cNvPr id="148" name="Straight Arrow Connector 147"/>
          <p:cNvCxnSpPr/>
          <p:nvPr/>
        </p:nvCxnSpPr>
        <p:spPr>
          <a:xfrm>
            <a:off x="1827552" y="2255224"/>
            <a:ext cx="0" cy="615546"/>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1766802" y="2664838"/>
            <a:ext cx="2146742" cy="246221"/>
          </a:xfrm>
          <a:prstGeom prst="rect">
            <a:avLst/>
          </a:prstGeom>
        </p:spPr>
        <p:txBody>
          <a:bodyPr wrap="none">
            <a:spAutoFit/>
          </a:bodyPr>
          <a:lstStyle/>
          <a:p>
            <a:pPr algn="ctr">
              <a:lnSpc>
                <a:spcPct val="80000"/>
              </a:lnSpc>
            </a:pPr>
            <a:r>
              <a:rPr lang="en-US" sz="1200" dirty="0" smtClean="0">
                <a:solidFill>
                  <a:srgbClr val="22343A"/>
                </a:solidFill>
                <a:latin typeface="Calibri" pitchFamily="34" charset="0"/>
                <a:cs typeface="Calibri" pitchFamily="34" charset="0"/>
              </a:rPr>
              <a:t>VERSIONED ASSET REPOSITORY</a:t>
            </a:r>
            <a:endParaRPr lang="en-US" sz="1200" dirty="0">
              <a:solidFill>
                <a:srgbClr val="22343A"/>
              </a:solidFill>
              <a:latin typeface="Calibri" pitchFamily="34" charset="0"/>
              <a:cs typeface="Calibri" pitchFamily="34" charset="0"/>
            </a:endParaRPr>
          </a:p>
        </p:txBody>
      </p:sp>
    </p:spTree>
    <p:extLst>
      <p:ext uri="{BB962C8B-B14F-4D97-AF65-F5344CB8AC3E}">
        <p14:creationId xmlns:p14="http://schemas.microsoft.com/office/powerpoint/2010/main" val="344235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57" name="Picture 56"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312" y="4237486"/>
            <a:ext cx="816142" cy="504952"/>
          </a:xfrm>
          <a:prstGeom prst="rect">
            <a:avLst/>
          </a:prstGeom>
        </p:spPr>
      </p:pic>
      <p:pic>
        <p:nvPicPr>
          <p:cNvPr id="59" name="Picture 58"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585" y="4237486"/>
            <a:ext cx="816142" cy="504952"/>
          </a:xfrm>
          <a:prstGeom prst="rect">
            <a:avLst/>
          </a:prstGeom>
        </p:spPr>
      </p:pic>
      <p:pic>
        <p:nvPicPr>
          <p:cNvPr id="60" name="Picture 59"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222" y="4237486"/>
            <a:ext cx="816142" cy="504952"/>
          </a:xfrm>
          <a:prstGeom prst="rect">
            <a:avLst/>
          </a:prstGeom>
        </p:spPr>
      </p:pic>
      <p:sp>
        <p:nvSpPr>
          <p:cNvPr id="61" name="Rounded Rectangle 60"/>
          <p:cNvSpPr/>
          <p:nvPr/>
        </p:nvSpPr>
        <p:spPr>
          <a:xfrm>
            <a:off x="1604195" y="1803514"/>
            <a:ext cx="4970977" cy="2136079"/>
          </a:xfrm>
          <a:prstGeom prst="roundRect">
            <a:avLst>
              <a:gd name="adj" fmla="val 0"/>
            </a:avLst>
          </a:prstGeom>
          <a:noFill/>
          <a:ln w="6350" cmpd="sng">
            <a:solidFill>
              <a:srgbClr val="FFFFFF"/>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endParaRPr lang="en-US" sz="1000" dirty="0">
              <a:solidFill>
                <a:schemeClr val="bg2"/>
              </a:solidFill>
              <a:latin typeface="Calibri"/>
              <a:cs typeface="Calibri"/>
            </a:endParaRPr>
          </a:p>
        </p:txBody>
      </p:sp>
      <p:sp>
        <p:nvSpPr>
          <p:cNvPr id="62" name="Rectangle 61"/>
          <p:cNvSpPr/>
          <p:nvPr/>
        </p:nvSpPr>
        <p:spPr>
          <a:xfrm>
            <a:off x="1677898" y="2665035"/>
            <a:ext cx="2336634" cy="969772"/>
          </a:xfrm>
          <a:prstGeom prst="rect">
            <a:avLst/>
          </a:prstGeom>
          <a:solidFill>
            <a:schemeClr val="accent1"/>
          </a:solidFill>
          <a:ln>
            <a:solidFill>
              <a:srgbClr val="53BBD4"/>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sp>
        <p:nvSpPr>
          <p:cNvPr id="63" name="Rectangle 62"/>
          <p:cNvSpPr/>
          <p:nvPr/>
        </p:nvSpPr>
        <p:spPr>
          <a:xfrm>
            <a:off x="1737895" y="2922817"/>
            <a:ext cx="504000" cy="648000"/>
          </a:xfrm>
          <a:prstGeom prst="rect">
            <a:avLst/>
          </a:prstGeom>
          <a:solidFill>
            <a:schemeClr val="bg1"/>
          </a:solid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smtClean="0">
                <a:solidFill>
                  <a:schemeClr val="bg2"/>
                </a:solidFill>
                <a:latin typeface="Calibri"/>
                <a:cs typeface="Calibri"/>
              </a:rPr>
              <a:t>Common </a:t>
            </a:r>
            <a:br>
              <a:rPr lang="en-US" sz="1000" dirty="0" smtClean="0">
                <a:solidFill>
                  <a:schemeClr val="bg2"/>
                </a:solidFill>
                <a:latin typeface="Calibri"/>
                <a:cs typeface="Calibri"/>
              </a:rPr>
            </a:br>
            <a:r>
              <a:rPr lang="en-US" sz="1000" dirty="0" smtClean="0">
                <a:solidFill>
                  <a:schemeClr val="bg2"/>
                </a:solidFill>
                <a:latin typeface="Calibri"/>
                <a:cs typeface="Calibri"/>
              </a:rPr>
              <a:t>App Platforms</a:t>
            </a:r>
            <a:endParaRPr lang="en-US" sz="1000" dirty="0">
              <a:solidFill>
                <a:schemeClr val="bg2"/>
              </a:solidFill>
              <a:latin typeface="Calibri"/>
              <a:cs typeface="Calibri"/>
            </a:endParaRPr>
          </a:p>
        </p:txBody>
      </p:sp>
      <p:sp>
        <p:nvSpPr>
          <p:cNvPr id="65" name="Rectangle 64"/>
          <p:cNvSpPr/>
          <p:nvPr/>
        </p:nvSpPr>
        <p:spPr>
          <a:xfrm>
            <a:off x="2305757" y="2922816"/>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6" name="Rectangle 65"/>
          <p:cNvSpPr/>
          <p:nvPr/>
        </p:nvSpPr>
        <p:spPr>
          <a:xfrm>
            <a:off x="2876977" y="2918994"/>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7" name="Rectangle 66"/>
          <p:cNvSpPr/>
          <p:nvPr/>
        </p:nvSpPr>
        <p:spPr>
          <a:xfrm>
            <a:off x="3451102" y="2921305"/>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Other   </a:t>
            </a:r>
            <a:r>
              <a:rPr lang="en-US" sz="1000" dirty="0" smtClean="0">
                <a:solidFill>
                  <a:schemeClr val="bg2"/>
                </a:solidFill>
                <a:latin typeface="Calibri"/>
                <a:cs typeface="Calibri"/>
              </a:rPr>
              <a:t/>
            </a:r>
            <a:br>
              <a:rPr lang="en-US" sz="1000" dirty="0" smtClean="0">
                <a:solidFill>
                  <a:schemeClr val="bg2"/>
                </a:solidFill>
                <a:latin typeface="Calibri"/>
                <a:cs typeface="Calibri"/>
              </a:rPr>
            </a:br>
            <a:r>
              <a:rPr lang="en-US" sz="1000" dirty="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8" name="Rectangle 67"/>
          <p:cNvSpPr/>
          <p:nvPr/>
        </p:nvSpPr>
        <p:spPr>
          <a:xfrm>
            <a:off x="1673236" y="3681100"/>
            <a:ext cx="4451512" cy="1991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lnSpc>
                <a:spcPct val="80000"/>
              </a:lnSpc>
            </a:pPr>
            <a:r>
              <a:rPr lang="en-US" sz="1100" dirty="0">
                <a:solidFill>
                  <a:schemeClr val="bg2"/>
                </a:solidFill>
                <a:latin typeface="Calibri" pitchFamily="34" charset="0"/>
                <a:cs typeface="Calibri" pitchFamily="34" charset="0"/>
              </a:rPr>
              <a:t>Workload Provisioning / Orchestration / Scheduling</a:t>
            </a:r>
          </a:p>
        </p:txBody>
      </p:sp>
      <p:sp>
        <p:nvSpPr>
          <p:cNvPr id="69" name="Rectangle 68"/>
          <p:cNvSpPr/>
          <p:nvPr/>
        </p:nvSpPr>
        <p:spPr>
          <a:xfrm>
            <a:off x="1677898" y="2397461"/>
            <a:ext cx="4445583" cy="20722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Extensible Meta Model</a:t>
            </a:r>
          </a:p>
        </p:txBody>
      </p:sp>
      <p:sp>
        <p:nvSpPr>
          <p:cNvPr id="70" name="Rectangle 69"/>
          <p:cNvSpPr/>
          <p:nvPr/>
        </p:nvSpPr>
        <p:spPr>
          <a:xfrm>
            <a:off x="4090878" y="3003719"/>
            <a:ext cx="2035670" cy="29886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Metering</a:t>
            </a:r>
          </a:p>
        </p:txBody>
      </p:sp>
      <p:sp>
        <p:nvSpPr>
          <p:cNvPr id="71" name="Rectangle 70"/>
          <p:cNvSpPr/>
          <p:nvPr/>
        </p:nvSpPr>
        <p:spPr>
          <a:xfrm>
            <a:off x="1671337" y="2122568"/>
            <a:ext cx="4445583" cy="228599"/>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POLICY MANAGEMENT / GOVERNANCE</a:t>
            </a:r>
            <a:endParaRPr lang="en-US" sz="1200" dirty="0">
              <a:solidFill>
                <a:schemeClr val="bg2"/>
              </a:solidFill>
              <a:latin typeface="Calibri" pitchFamily="34" charset="0"/>
              <a:cs typeface="Calibri" pitchFamily="34" charset="0"/>
            </a:endParaRPr>
          </a:p>
        </p:txBody>
      </p:sp>
      <p:sp>
        <p:nvSpPr>
          <p:cNvPr id="72" name="Rectangle 71"/>
          <p:cNvSpPr/>
          <p:nvPr/>
        </p:nvSpPr>
        <p:spPr>
          <a:xfrm>
            <a:off x="4088830" y="2650977"/>
            <a:ext cx="2037651" cy="30644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smtClean="0">
                <a:solidFill>
                  <a:schemeClr val="tx1">
                    <a:lumMod val="75000"/>
                    <a:lumOff val="25000"/>
                  </a:schemeClr>
                </a:solidFill>
                <a:latin typeface="Calibri" pitchFamily="34" charset="0"/>
                <a:cs typeface="Calibri" pitchFamily="34" charset="0"/>
              </a:rPr>
              <a:t>Workflow</a:t>
            </a:r>
            <a:endParaRPr lang="en-US" sz="1100" dirty="0">
              <a:solidFill>
                <a:schemeClr val="tx1">
                  <a:lumMod val="75000"/>
                  <a:lumOff val="25000"/>
                </a:schemeClr>
              </a:solidFill>
              <a:latin typeface="Calibri" pitchFamily="34" charset="0"/>
              <a:cs typeface="Calibri" pitchFamily="34" charset="0"/>
            </a:endParaRPr>
          </a:p>
        </p:txBody>
      </p:sp>
      <p:sp>
        <p:nvSpPr>
          <p:cNvPr id="73" name="Rectangle 72"/>
          <p:cNvSpPr/>
          <p:nvPr/>
        </p:nvSpPr>
        <p:spPr>
          <a:xfrm rot="5400000">
            <a:off x="5344559" y="2719157"/>
            <a:ext cx="2017316" cy="30695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bg2"/>
                </a:solidFill>
                <a:latin typeface="Calibri" pitchFamily="34" charset="0"/>
                <a:cs typeface="Calibri" pitchFamily="34" charset="0"/>
              </a:rPr>
              <a:t>Security</a:t>
            </a:r>
          </a:p>
        </p:txBody>
      </p:sp>
      <p:sp>
        <p:nvSpPr>
          <p:cNvPr id="75" name="Rectangle 74"/>
          <p:cNvSpPr/>
          <p:nvPr/>
        </p:nvSpPr>
        <p:spPr>
          <a:xfrm>
            <a:off x="1671771" y="1863966"/>
            <a:ext cx="4445583" cy="212308"/>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FEDERATED IDENTITY MANAGEMENT</a:t>
            </a:r>
            <a:endParaRPr lang="en-US" sz="1200" dirty="0">
              <a:solidFill>
                <a:schemeClr val="bg2"/>
              </a:solidFill>
              <a:latin typeface="Calibri" pitchFamily="34" charset="0"/>
              <a:cs typeface="Calibri" pitchFamily="34" charset="0"/>
            </a:endParaRPr>
          </a:p>
        </p:txBody>
      </p:sp>
      <p:sp>
        <p:nvSpPr>
          <p:cNvPr id="76" name="TextBox 8"/>
          <p:cNvSpPr txBox="1">
            <a:spLocks noChangeArrowheads="1"/>
          </p:cNvSpPr>
          <p:nvPr/>
        </p:nvSpPr>
        <p:spPr bwMode="auto">
          <a:xfrm>
            <a:off x="480082" y="4170913"/>
            <a:ext cx="1536341" cy="553966"/>
          </a:xfrm>
          <a:prstGeom prst="rect">
            <a:avLst/>
          </a:prstGeom>
          <a:noFill/>
          <a:ln w="9525">
            <a:noFill/>
            <a:miter lim="800000"/>
            <a:headEnd/>
            <a:tailEnd/>
          </a:ln>
        </p:spPr>
        <p:txBody>
          <a:bodyPr wrap="square" lIns="91407" tIns="45704" rIns="91407" bIns="45704">
            <a:spAutoFit/>
          </a:bodyPr>
          <a:lstStyle/>
          <a:p>
            <a:pPr defTabSz="914071"/>
            <a:r>
              <a:rPr lang="en-US" sz="1000" dirty="0" smtClean="0">
                <a:solidFill>
                  <a:schemeClr val="tx1">
                    <a:lumMod val="75000"/>
                    <a:lumOff val="25000"/>
                  </a:schemeClr>
                </a:solidFill>
                <a:latin typeface="+mn-lt"/>
                <a:cs typeface="Times New Roman" pitchFamily="18" charset="0"/>
                <a:sym typeface="Times New Roman" pitchFamily="18" charset="0"/>
              </a:rPr>
              <a:t>U.K. Developer in Retail Banking Group requests a dev platform</a:t>
            </a:r>
            <a:endParaRPr lang="en-US" sz="1000" dirty="0">
              <a:solidFill>
                <a:schemeClr val="tx1">
                  <a:lumMod val="75000"/>
                  <a:lumOff val="25000"/>
                </a:schemeClr>
              </a:solidFill>
              <a:latin typeface="+mn-lt"/>
              <a:cs typeface="Times New Roman" pitchFamily="18" charset="0"/>
              <a:sym typeface="Times New Roman" pitchFamily="18" charset="0"/>
            </a:endParaRPr>
          </a:p>
        </p:txBody>
      </p:sp>
      <p:sp>
        <p:nvSpPr>
          <p:cNvPr id="77" name="TextBox 8"/>
          <p:cNvSpPr txBox="1">
            <a:spLocks noChangeArrowheads="1"/>
          </p:cNvSpPr>
          <p:nvPr/>
        </p:nvSpPr>
        <p:spPr bwMode="auto">
          <a:xfrm>
            <a:off x="480082" y="3976851"/>
            <a:ext cx="1625102" cy="276967"/>
          </a:xfrm>
          <a:prstGeom prst="rect">
            <a:avLst/>
          </a:prstGeom>
          <a:noFill/>
          <a:ln w="9525">
            <a:noFill/>
            <a:miter lim="800000"/>
            <a:headEnd/>
            <a:tailEnd/>
          </a:ln>
        </p:spPr>
        <p:txBody>
          <a:bodyPr wrap="square" lIns="91407" tIns="45704" rIns="91407" bIns="45704">
            <a:spAutoFit/>
          </a:bodyPr>
          <a:lstStyle/>
          <a:p>
            <a:pPr defTabSz="914071"/>
            <a:r>
              <a:rPr lang="en-US" sz="1200" dirty="0" smtClean="0">
                <a:solidFill>
                  <a:schemeClr val="accent1"/>
                </a:solidFill>
                <a:latin typeface="+mn-lt"/>
                <a:cs typeface="Times New Roman" pitchFamily="18" charset="0"/>
                <a:sym typeface="Times New Roman" pitchFamily="18" charset="0"/>
              </a:rPr>
              <a:t>EXAMPLE SCENARIO:</a:t>
            </a:r>
            <a:endParaRPr lang="en-US" sz="1200" dirty="0">
              <a:solidFill>
                <a:schemeClr val="accent1"/>
              </a:solidFill>
              <a:latin typeface="+mn-lt"/>
              <a:cs typeface="Times New Roman" pitchFamily="18" charset="0"/>
              <a:sym typeface="Times New Roman" pitchFamily="18" charset="0"/>
            </a:endParaRPr>
          </a:p>
        </p:txBody>
      </p:sp>
      <p:sp>
        <p:nvSpPr>
          <p:cNvPr id="78" name="Rectangle 77"/>
          <p:cNvSpPr/>
          <p:nvPr/>
        </p:nvSpPr>
        <p:spPr>
          <a:xfrm>
            <a:off x="4088831" y="3348873"/>
            <a:ext cx="2036611" cy="2859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Monitoring</a:t>
            </a:r>
          </a:p>
        </p:txBody>
      </p:sp>
      <p:sp>
        <p:nvSpPr>
          <p:cNvPr id="80" name="Content Placeholder 2"/>
          <p:cNvSpPr txBox="1">
            <a:spLocks/>
          </p:cNvSpPr>
          <p:nvPr/>
        </p:nvSpPr>
        <p:spPr>
          <a:xfrm>
            <a:off x="2292230" y="4336593"/>
            <a:ext cx="845890" cy="301781"/>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INTERNAL PRIVATE</a:t>
            </a:r>
            <a:endParaRPr lang="en-US" sz="1000" dirty="0">
              <a:solidFill>
                <a:schemeClr val="bg1"/>
              </a:solidFill>
              <a:latin typeface="Calibri"/>
              <a:cs typeface="Calibri"/>
            </a:endParaRPr>
          </a:p>
        </p:txBody>
      </p:sp>
      <p:sp>
        <p:nvSpPr>
          <p:cNvPr id="81" name="Content Placeholder 2"/>
          <p:cNvSpPr txBox="1">
            <a:spLocks/>
          </p:cNvSpPr>
          <p:nvPr/>
        </p:nvSpPr>
        <p:spPr>
          <a:xfrm>
            <a:off x="3645648" y="4362832"/>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EXTERNAL PRIVATE</a:t>
            </a:r>
            <a:endParaRPr lang="en-US" sz="1000" dirty="0">
              <a:solidFill>
                <a:schemeClr val="bg1"/>
              </a:solidFill>
              <a:latin typeface="Calibri"/>
              <a:cs typeface="Calibri"/>
            </a:endParaRPr>
          </a:p>
        </p:txBody>
      </p:sp>
      <p:sp>
        <p:nvSpPr>
          <p:cNvPr id="82" name="Content Placeholder 2"/>
          <p:cNvSpPr txBox="1">
            <a:spLocks/>
          </p:cNvSpPr>
          <p:nvPr/>
        </p:nvSpPr>
        <p:spPr>
          <a:xfrm>
            <a:off x="4945348" y="4362833"/>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SECURE PUBLIC</a:t>
            </a:r>
            <a:endParaRPr lang="en-US" sz="1000" dirty="0">
              <a:solidFill>
                <a:schemeClr val="bg1"/>
              </a:solidFill>
              <a:latin typeface="Calibri"/>
              <a:cs typeface="Calibri"/>
            </a:endParaRPr>
          </a:p>
        </p:txBody>
      </p:sp>
      <p:sp>
        <p:nvSpPr>
          <p:cNvPr id="83" name="Content Placeholder 2"/>
          <p:cNvSpPr txBox="1">
            <a:spLocks/>
          </p:cNvSpPr>
          <p:nvPr/>
        </p:nvSpPr>
        <p:spPr>
          <a:xfrm>
            <a:off x="480082" y="1254208"/>
            <a:ext cx="1104732" cy="278071"/>
          </a:xfrm>
          <a:prstGeom prst="rect">
            <a:avLst/>
          </a:prstGeom>
        </p:spPr>
        <p:txBody>
          <a:bodyPr lIns="91435" tIns="45718" rIns="91435" bIns="45718">
            <a:noAutofit/>
          </a:bodyPr>
          <a:lstStyle/>
          <a:p>
            <a:pPr defTabSz="457177" fontAlgn="auto">
              <a:lnSpc>
                <a:spcPct val="90000"/>
              </a:lnSpc>
              <a:spcBef>
                <a:spcPct val="20000"/>
              </a:spcBef>
              <a:spcAft>
                <a:spcPts val="0"/>
              </a:spcAft>
              <a:defRPr/>
            </a:pPr>
            <a:r>
              <a:rPr lang="en-US" sz="1600" dirty="0" smtClean="0">
                <a:solidFill>
                  <a:schemeClr val="accent4"/>
                </a:solidFill>
                <a:latin typeface="Calibri"/>
                <a:cs typeface="Calibri"/>
              </a:rPr>
              <a:t>SDLCs</a:t>
            </a:r>
            <a:endParaRPr lang="en-US" sz="1600" dirty="0">
              <a:solidFill>
                <a:schemeClr val="accent4"/>
              </a:solidFill>
              <a:latin typeface="Calibri"/>
              <a:cs typeface="Calibri"/>
            </a:endParaRPr>
          </a:p>
        </p:txBody>
      </p:sp>
      <p:sp>
        <p:nvSpPr>
          <p:cNvPr id="84" name="Pentagon 83"/>
          <p:cNvSpPr/>
          <p:nvPr/>
        </p:nvSpPr>
        <p:spPr>
          <a:xfrm>
            <a:off x="1280209" y="1304227"/>
            <a:ext cx="5531391" cy="232998"/>
          </a:xfrm>
          <a:prstGeom prst="homePlate">
            <a:avLst>
              <a:gd name="adj" fmla="val 40494"/>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a:solidFill>
                <a:srgbClr val="FFFFFF"/>
              </a:solidFill>
              <a:latin typeface="Calibri" pitchFamily="34" charset="0"/>
              <a:cs typeface="Calibri" pitchFamily="34" charset="0"/>
            </a:endParaRPr>
          </a:p>
        </p:txBody>
      </p:sp>
      <p:sp>
        <p:nvSpPr>
          <p:cNvPr id="85" name="TextBox 84"/>
          <p:cNvSpPr txBox="1"/>
          <p:nvPr/>
        </p:nvSpPr>
        <p:spPr>
          <a:xfrm>
            <a:off x="3831009" y="1294456"/>
            <a:ext cx="469711"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Test</a:t>
            </a:r>
            <a:endParaRPr lang="en-US" sz="1050" kern="0" dirty="0">
              <a:solidFill>
                <a:schemeClr val="bg2"/>
              </a:solidFill>
              <a:latin typeface="Calibri"/>
              <a:cs typeface="Calibri"/>
            </a:endParaRPr>
          </a:p>
        </p:txBody>
      </p:sp>
      <p:sp>
        <p:nvSpPr>
          <p:cNvPr id="86" name="TextBox 85"/>
          <p:cNvSpPr txBox="1"/>
          <p:nvPr/>
        </p:nvSpPr>
        <p:spPr>
          <a:xfrm>
            <a:off x="4985300" y="1294456"/>
            <a:ext cx="587150"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UAT</a:t>
            </a:r>
            <a:endParaRPr lang="en-US" sz="1050" kern="0" dirty="0">
              <a:solidFill>
                <a:schemeClr val="bg2"/>
              </a:solidFill>
              <a:latin typeface="Calibri"/>
              <a:cs typeface="Calibri"/>
            </a:endParaRPr>
          </a:p>
        </p:txBody>
      </p:sp>
      <p:sp>
        <p:nvSpPr>
          <p:cNvPr id="87" name="TextBox 86"/>
          <p:cNvSpPr txBox="1"/>
          <p:nvPr/>
        </p:nvSpPr>
        <p:spPr>
          <a:xfrm>
            <a:off x="5866882" y="1294456"/>
            <a:ext cx="702027"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Operate</a:t>
            </a:r>
            <a:endParaRPr lang="en-US" sz="1050" kern="0" dirty="0">
              <a:solidFill>
                <a:schemeClr val="bg2"/>
              </a:solidFill>
              <a:latin typeface="Calibri"/>
              <a:cs typeface="Calibri"/>
            </a:endParaRPr>
          </a:p>
        </p:txBody>
      </p:sp>
      <p:sp>
        <p:nvSpPr>
          <p:cNvPr id="92" name="TextBox 91"/>
          <p:cNvSpPr txBox="1"/>
          <p:nvPr/>
        </p:nvSpPr>
        <p:spPr>
          <a:xfrm>
            <a:off x="1599081" y="1294456"/>
            <a:ext cx="621518"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Design</a:t>
            </a:r>
            <a:endParaRPr lang="en-US" sz="1050" kern="0" dirty="0">
              <a:solidFill>
                <a:schemeClr val="bg2"/>
              </a:solidFill>
              <a:latin typeface="Calibri"/>
              <a:cs typeface="Calibri"/>
            </a:endParaRPr>
          </a:p>
        </p:txBody>
      </p:sp>
      <p:sp>
        <p:nvSpPr>
          <p:cNvPr id="93" name="Rectangle 92"/>
          <p:cNvSpPr/>
          <p:nvPr/>
        </p:nvSpPr>
        <p:spPr>
          <a:xfrm>
            <a:off x="2374666" y="1276768"/>
            <a:ext cx="1047964" cy="290643"/>
          </a:xfrm>
          <a:prstGeom prst="rect">
            <a:avLst/>
          </a:prstGeom>
          <a:solidFill>
            <a:schemeClr val="tx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95" name="TextBox 94"/>
          <p:cNvSpPr txBox="1"/>
          <p:nvPr/>
        </p:nvSpPr>
        <p:spPr>
          <a:xfrm>
            <a:off x="2577358" y="1294456"/>
            <a:ext cx="833684" cy="253916"/>
          </a:xfrm>
          <a:prstGeom prst="rect">
            <a:avLst/>
          </a:prstGeom>
          <a:noFill/>
        </p:spPr>
        <p:txBody>
          <a:bodyPr wrap="square" rtlCol="0">
            <a:spAutoFit/>
          </a:bodyPr>
          <a:lstStyle/>
          <a:p>
            <a:pPr defTabSz="914400">
              <a:buClr>
                <a:srgbClr val="F79646"/>
              </a:buClr>
              <a:defRPr/>
            </a:pPr>
            <a:r>
              <a:rPr lang="en-US" sz="1050" kern="0" dirty="0" smtClean="0">
                <a:solidFill>
                  <a:sysClr val="window" lastClr="FFFFFF"/>
                </a:solidFill>
                <a:latin typeface="Calibri"/>
                <a:cs typeface="Calibri"/>
              </a:rPr>
              <a:t>Develop</a:t>
            </a:r>
            <a:endParaRPr lang="en-US" sz="1050" kern="0" dirty="0">
              <a:solidFill>
                <a:sysClr val="window" lastClr="FFFFFF"/>
              </a:solidFill>
              <a:latin typeface="Calibri"/>
              <a:cs typeface="Calibri"/>
            </a:endParaRPr>
          </a:p>
        </p:txBody>
      </p:sp>
      <p:pic>
        <p:nvPicPr>
          <p:cNvPr id="96" name="Picture 95"/>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405982" y="996065"/>
            <a:ext cx="314578" cy="335937"/>
          </a:xfrm>
          <a:prstGeom prst="rect">
            <a:avLst/>
          </a:prstGeom>
        </p:spPr>
      </p:pic>
      <p:sp>
        <p:nvSpPr>
          <p:cNvPr id="105" name="Rectangle 104"/>
          <p:cNvSpPr/>
          <p:nvPr/>
        </p:nvSpPr>
        <p:spPr>
          <a:xfrm>
            <a:off x="2737198" y="1042411"/>
            <a:ext cx="556563" cy="261610"/>
          </a:xfrm>
          <a:prstGeom prst="rect">
            <a:avLst/>
          </a:prstGeom>
        </p:spPr>
        <p:txBody>
          <a:bodyPr wrap="none">
            <a:spAutoFit/>
          </a:bodyPr>
          <a:lstStyle/>
          <a:p>
            <a:r>
              <a:rPr lang="en-US" sz="1100" b="1" dirty="0">
                <a:solidFill>
                  <a:schemeClr val="tx1">
                    <a:lumMod val="75000"/>
                    <a:lumOff val="25000"/>
                  </a:schemeClr>
                </a:solidFill>
              </a:rPr>
              <a:t>START</a:t>
            </a:r>
          </a:p>
        </p:txBody>
      </p:sp>
      <p:cxnSp>
        <p:nvCxnSpPr>
          <p:cNvPr id="120" name="Elbow Connector 119"/>
          <p:cNvCxnSpPr>
            <a:stCxn id="93" idx="2"/>
            <a:endCxn id="61" idx="0"/>
          </p:cNvCxnSpPr>
          <p:nvPr/>
        </p:nvCxnSpPr>
        <p:spPr>
          <a:xfrm rot="16200000" flipH="1">
            <a:off x="3376115" y="1089944"/>
            <a:ext cx="236103" cy="1191036"/>
          </a:xfrm>
          <a:prstGeom prst="bentConnector3">
            <a:avLst>
              <a:gd name="adj1" fmla="val 50000"/>
            </a:avLst>
          </a:prstGeom>
          <a:noFill/>
          <a:ln w="6350" cmpd="sng">
            <a:solidFill>
              <a:srgbClr val="FFFFFF"/>
            </a:solidFill>
            <a:headEnd type="oval" w="sm" len="sm"/>
            <a:tailEnd type="oval" w="sm" len="sm"/>
          </a:ln>
          <a:effectLst/>
        </p:spPr>
        <p:style>
          <a:lnRef idx="3">
            <a:schemeClr val="lt1"/>
          </a:lnRef>
          <a:fillRef idx="1">
            <a:schemeClr val="accent1"/>
          </a:fillRef>
          <a:effectRef idx="1">
            <a:schemeClr val="accent1"/>
          </a:effectRef>
          <a:fontRef idx="minor">
            <a:schemeClr val="lt1"/>
          </a:fontRef>
        </p:style>
      </p:cxnSp>
      <p:sp>
        <p:nvSpPr>
          <p:cNvPr id="137" name="Rectangular Callout 136"/>
          <p:cNvSpPr/>
          <p:nvPr/>
        </p:nvSpPr>
        <p:spPr>
          <a:xfrm rot="5400000">
            <a:off x="7512702" y="803713"/>
            <a:ext cx="826910" cy="1728000"/>
          </a:xfrm>
          <a:prstGeom prst="wedgeRectCallout">
            <a:avLst>
              <a:gd name="adj1" fmla="val 35012"/>
              <a:gd name="adj2" fmla="val 112443"/>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38" name="Rectangle 137"/>
          <p:cNvSpPr/>
          <p:nvPr/>
        </p:nvSpPr>
        <p:spPr>
          <a:xfrm>
            <a:off x="7050771" y="1283312"/>
            <a:ext cx="1724641" cy="769441"/>
          </a:xfrm>
          <a:prstGeom prst="rect">
            <a:avLst/>
          </a:prstGeom>
        </p:spPr>
        <p:txBody>
          <a:bodyPr wrap="square">
            <a:spAutoFit/>
          </a:bodyPr>
          <a:lstStyle/>
          <a:p>
            <a:pPr algn="ctr"/>
            <a:r>
              <a:rPr lang="en-US" sz="1100" b="1" dirty="0">
                <a:solidFill>
                  <a:schemeClr val="bg1"/>
                </a:solidFill>
              </a:rPr>
              <a:t>Credentials verified: </a:t>
            </a:r>
            <a:r>
              <a:rPr lang="en-US" sz="1100" dirty="0">
                <a:solidFill>
                  <a:schemeClr val="bg1"/>
                </a:solidFill>
              </a:rPr>
              <a:t>Policies will be enforced based on user’s role, group, </a:t>
            </a:r>
            <a:r>
              <a:rPr lang="en-US" sz="1100" dirty="0" smtClean="0">
                <a:solidFill>
                  <a:schemeClr val="bg1"/>
                </a:solidFill>
              </a:rPr>
              <a:t>and </a:t>
            </a:r>
            <a:r>
              <a:rPr lang="en-US" sz="1100" dirty="0">
                <a:solidFill>
                  <a:schemeClr val="bg1"/>
                </a:solidFill>
              </a:rPr>
              <a:t>project.</a:t>
            </a:r>
          </a:p>
        </p:txBody>
      </p:sp>
      <p:grpSp>
        <p:nvGrpSpPr>
          <p:cNvPr id="139" name="Group 138"/>
          <p:cNvGrpSpPr/>
          <p:nvPr/>
        </p:nvGrpSpPr>
        <p:grpSpPr>
          <a:xfrm>
            <a:off x="2761734" y="3946244"/>
            <a:ext cx="2629417" cy="288000"/>
            <a:chOff x="2761734" y="3784600"/>
            <a:chExt cx="2629417" cy="288000"/>
          </a:xfrm>
        </p:grpSpPr>
        <p:cxnSp>
          <p:nvCxnSpPr>
            <p:cNvPr id="140" name="Straight Arrow Connector 139"/>
            <p:cNvCxnSpPr/>
            <p:nvPr/>
          </p:nvCxnSpPr>
          <p:spPr>
            <a:xfrm>
              <a:off x="4075862" y="3784600"/>
              <a:ext cx="0" cy="288000"/>
            </a:xfrm>
            <a:prstGeom prst="straightConnector1">
              <a:avLst/>
            </a:prstGeom>
            <a:ln w="6350" cmpd="sng">
              <a:solidFill>
                <a:srgbClr val="FFFFFF"/>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1" name="Elbow Connector 140"/>
            <p:cNvCxnSpPr/>
            <p:nvPr/>
          </p:nvCxnSpPr>
          <p:spPr>
            <a:xfrm rot="10800000" flipV="1">
              <a:off x="276173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7" name="Elbow Connector 146"/>
            <p:cNvCxnSpPr/>
            <p:nvPr/>
          </p:nvCxnSpPr>
          <p:spPr>
            <a:xfrm rot="10800000" flipH="1" flipV="1">
              <a:off x="407618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64" name="Rectangle 9"/>
          <p:cNvSpPr>
            <a:spLocks noGrp="1" noChangeArrowheads="1"/>
          </p:cNvSpPr>
          <p:nvPr>
            <p:ph type="title"/>
          </p:nvPr>
        </p:nvSpPr>
        <p:spPr/>
        <p:txBody>
          <a:bodyPr/>
          <a:lstStyle/>
          <a:p>
            <a:r>
              <a:rPr lang="en-US" smtClean="0"/>
              <a:t>Example: Custom Policy Creation And Enforcement Drives End-to-end Automation</a:t>
            </a:r>
            <a:endParaRPr lang="en-US" dirty="0"/>
          </a:p>
        </p:txBody>
      </p:sp>
      <p:sp>
        <p:nvSpPr>
          <p:cNvPr id="145" name="Rectangular Callout 144"/>
          <p:cNvSpPr/>
          <p:nvPr/>
        </p:nvSpPr>
        <p:spPr>
          <a:xfrm rot="5400000">
            <a:off x="297295" y="1792974"/>
            <a:ext cx="1087357" cy="1154286"/>
          </a:xfrm>
          <a:prstGeom prst="wedgeRectCallout">
            <a:avLst>
              <a:gd name="adj1" fmla="val 41340"/>
              <a:gd name="adj2" fmla="val -8035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46" name="Rectangle 145"/>
          <p:cNvSpPr/>
          <p:nvPr/>
        </p:nvSpPr>
        <p:spPr>
          <a:xfrm>
            <a:off x="227731" y="1796628"/>
            <a:ext cx="1252518" cy="1107996"/>
          </a:xfrm>
          <a:prstGeom prst="rect">
            <a:avLst/>
          </a:prstGeom>
        </p:spPr>
        <p:txBody>
          <a:bodyPr wrap="square">
            <a:spAutoFit/>
          </a:bodyPr>
          <a:lstStyle/>
          <a:p>
            <a:pPr algn="ctr"/>
            <a:r>
              <a:rPr lang="en-US" sz="1100" b="1" dirty="0"/>
              <a:t>Policy #1: </a:t>
            </a:r>
            <a:r>
              <a:rPr lang="en-US" sz="1100" dirty="0"/>
              <a:t>Access granted to platforms approved for Retail Banking projects.</a:t>
            </a:r>
          </a:p>
        </p:txBody>
      </p:sp>
      <p:cxnSp>
        <p:nvCxnSpPr>
          <p:cNvPr id="148" name="Straight Arrow Connector 147"/>
          <p:cNvCxnSpPr/>
          <p:nvPr/>
        </p:nvCxnSpPr>
        <p:spPr>
          <a:xfrm>
            <a:off x="1827552" y="2255224"/>
            <a:ext cx="0" cy="615546"/>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49" name="Rectangular Callout 148"/>
          <p:cNvSpPr/>
          <p:nvPr/>
        </p:nvSpPr>
        <p:spPr>
          <a:xfrm rot="5400000">
            <a:off x="7592277" y="1646089"/>
            <a:ext cx="667760" cy="1728000"/>
          </a:xfrm>
          <a:prstGeom prst="wedgeRectCallout">
            <a:avLst>
              <a:gd name="adj1" fmla="val -6107"/>
              <a:gd name="adj2" fmla="val 8794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50" name="Rectangle 149"/>
          <p:cNvSpPr/>
          <p:nvPr/>
        </p:nvSpPr>
        <p:spPr>
          <a:xfrm>
            <a:off x="7050771" y="2205263"/>
            <a:ext cx="1724641" cy="600164"/>
          </a:xfrm>
          <a:prstGeom prst="rect">
            <a:avLst/>
          </a:prstGeom>
        </p:spPr>
        <p:txBody>
          <a:bodyPr wrap="square">
            <a:spAutoFit/>
          </a:bodyPr>
          <a:lstStyle/>
          <a:p>
            <a:pPr algn="ctr"/>
            <a:r>
              <a:rPr lang="en-US" sz="1100" b="1" dirty="0"/>
              <a:t>Policy #2: </a:t>
            </a:r>
            <a:r>
              <a:rPr lang="en-US" sz="1100" dirty="0"/>
              <a:t>Deploy </a:t>
            </a:r>
            <a:br>
              <a:rPr lang="en-US" sz="1100" dirty="0"/>
            </a:br>
            <a:r>
              <a:rPr lang="en-US" sz="1100" dirty="0"/>
              <a:t>only to security zones approved for this project.</a:t>
            </a:r>
          </a:p>
        </p:txBody>
      </p:sp>
      <p:cxnSp>
        <p:nvCxnSpPr>
          <p:cNvPr id="151" name="Straight Arrow Connector 150"/>
          <p:cNvCxnSpPr/>
          <p:nvPr/>
        </p:nvCxnSpPr>
        <p:spPr>
          <a:xfrm flipV="1">
            <a:off x="5946213" y="2242914"/>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flipH="1" flipV="1">
            <a:off x="5924688" y="3779805"/>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1766802" y="2664838"/>
            <a:ext cx="2146742" cy="246221"/>
          </a:xfrm>
          <a:prstGeom prst="rect">
            <a:avLst/>
          </a:prstGeom>
        </p:spPr>
        <p:txBody>
          <a:bodyPr wrap="none">
            <a:spAutoFit/>
          </a:bodyPr>
          <a:lstStyle/>
          <a:p>
            <a:pPr algn="ctr">
              <a:lnSpc>
                <a:spcPct val="80000"/>
              </a:lnSpc>
            </a:pPr>
            <a:r>
              <a:rPr lang="en-US" sz="1200" dirty="0" smtClean="0">
                <a:solidFill>
                  <a:srgbClr val="22343A"/>
                </a:solidFill>
                <a:latin typeface="Calibri" pitchFamily="34" charset="0"/>
                <a:cs typeface="Calibri" pitchFamily="34" charset="0"/>
              </a:rPr>
              <a:t>VERSIONED ASSET REPOSITORY</a:t>
            </a:r>
            <a:endParaRPr lang="en-US" sz="1200" dirty="0">
              <a:solidFill>
                <a:srgbClr val="22343A"/>
              </a:solidFill>
              <a:latin typeface="Calibri" pitchFamily="34" charset="0"/>
              <a:cs typeface="Calibri" pitchFamily="34" charset="0"/>
            </a:endParaRPr>
          </a:p>
        </p:txBody>
      </p:sp>
    </p:spTree>
    <p:extLst>
      <p:ext uri="{BB962C8B-B14F-4D97-AF65-F5344CB8AC3E}">
        <p14:creationId xmlns:p14="http://schemas.microsoft.com/office/powerpoint/2010/main" val="241241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57" name="Picture 56"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312" y="4237486"/>
            <a:ext cx="816142" cy="504952"/>
          </a:xfrm>
          <a:prstGeom prst="rect">
            <a:avLst/>
          </a:prstGeom>
        </p:spPr>
      </p:pic>
      <p:pic>
        <p:nvPicPr>
          <p:cNvPr id="59" name="Picture 58"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585" y="4237486"/>
            <a:ext cx="816142" cy="504952"/>
          </a:xfrm>
          <a:prstGeom prst="rect">
            <a:avLst/>
          </a:prstGeom>
        </p:spPr>
      </p:pic>
      <p:pic>
        <p:nvPicPr>
          <p:cNvPr id="60" name="Picture 59"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222" y="4237486"/>
            <a:ext cx="816142" cy="504952"/>
          </a:xfrm>
          <a:prstGeom prst="rect">
            <a:avLst/>
          </a:prstGeom>
        </p:spPr>
      </p:pic>
      <p:sp>
        <p:nvSpPr>
          <p:cNvPr id="61" name="Rounded Rectangle 60"/>
          <p:cNvSpPr/>
          <p:nvPr/>
        </p:nvSpPr>
        <p:spPr>
          <a:xfrm>
            <a:off x="1604195" y="1803514"/>
            <a:ext cx="4970977" cy="2136079"/>
          </a:xfrm>
          <a:prstGeom prst="roundRect">
            <a:avLst>
              <a:gd name="adj" fmla="val 0"/>
            </a:avLst>
          </a:prstGeom>
          <a:noFill/>
          <a:ln w="6350" cmpd="sng">
            <a:solidFill>
              <a:srgbClr val="FFFFFF"/>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endParaRPr lang="en-US" sz="1000" dirty="0">
              <a:solidFill>
                <a:schemeClr val="bg2"/>
              </a:solidFill>
              <a:latin typeface="Calibri"/>
              <a:cs typeface="Calibri"/>
            </a:endParaRPr>
          </a:p>
        </p:txBody>
      </p:sp>
      <p:sp>
        <p:nvSpPr>
          <p:cNvPr id="62" name="Rectangle 61"/>
          <p:cNvSpPr/>
          <p:nvPr/>
        </p:nvSpPr>
        <p:spPr>
          <a:xfrm>
            <a:off x="1677898" y="2665035"/>
            <a:ext cx="2336634" cy="969772"/>
          </a:xfrm>
          <a:prstGeom prst="rect">
            <a:avLst/>
          </a:prstGeom>
          <a:solidFill>
            <a:schemeClr val="accent1"/>
          </a:solidFill>
          <a:ln>
            <a:solidFill>
              <a:srgbClr val="53BBD4"/>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sp>
        <p:nvSpPr>
          <p:cNvPr id="63" name="Rectangle 62"/>
          <p:cNvSpPr/>
          <p:nvPr/>
        </p:nvSpPr>
        <p:spPr>
          <a:xfrm>
            <a:off x="1737895" y="2922817"/>
            <a:ext cx="504000" cy="648000"/>
          </a:xfrm>
          <a:prstGeom prst="rect">
            <a:avLst/>
          </a:prstGeom>
          <a:solidFill>
            <a:schemeClr val="bg1"/>
          </a:solid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smtClean="0">
                <a:solidFill>
                  <a:schemeClr val="bg2"/>
                </a:solidFill>
                <a:latin typeface="Calibri"/>
                <a:cs typeface="Calibri"/>
              </a:rPr>
              <a:t>Common </a:t>
            </a:r>
            <a:br>
              <a:rPr lang="en-US" sz="1000" dirty="0" smtClean="0">
                <a:solidFill>
                  <a:schemeClr val="bg2"/>
                </a:solidFill>
                <a:latin typeface="Calibri"/>
                <a:cs typeface="Calibri"/>
              </a:rPr>
            </a:br>
            <a:r>
              <a:rPr lang="en-US" sz="1000" dirty="0" smtClean="0">
                <a:solidFill>
                  <a:schemeClr val="bg2"/>
                </a:solidFill>
                <a:latin typeface="Calibri"/>
                <a:cs typeface="Calibri"/>
              </a:rPr>
              <a:t>App Platforms</a:t>
            </a:r>
            <a:endParaRPr lang="en-US" sz="1000" dirty="0">
              <a:solidFill>
                <a:schemeClr val="bg2"/>
              </a:solidFill>
              <a:latin typeface="Calibri"/>
              <a:cs typeface="Calibri"/>
            </a:endParaRPr>
          </a:p>
        </p:txBody>
      </p:sp>
      <p:sp>
        <p:nvSpPr>
          <p:cNvPr id="65" name="Rectangle 64"/>
          <p:cNvSpPr/>
          <p:nvPr/>
        </p:nvSpPr>
        <p:spPr>
          <a:xfrm>
            <a:off x="2305757" y="2922816"/>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6" name="Rectangle 65"/>
          <p:cNvSpPr/>
          <p:nvPr/>
        </p:nvSpPr>
        <p:spPr>
          <a:xfrm>
            <a:off x="2876977" y="2918994"/>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7" name="Rectangle 66"/>
          <p:cNvSpPr/>
          <p:nvPr/>
        </p:nvSpPr>
        <p:spPr>
          <a:xfrm>
            <a:off x="3451102" y="2921305"/>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Other   </a:t>
            </a:r>
            <a:r>
              <a:rPr lang="en-US" sz="1000" dirty="0" smtClean="0">
                <a:solidFill>
                  <a:schemeClr val="bg2"/>
                </a:solidFill>
                <a:latin typeface="Calibri"/>
                <a:cs typeface="Calibri"/>
              </a:rPr>
              <a:t/>
            </a:r>
            <a:br>
              <a:rPr lang="en-US" sz="1000" dirty="0" smtClean="0">
                <a:solidFill>
                  <a:schemeClr val="bg2"/>
                </a:solidFill>
                <a:latin typeface="Calibri"/>
                <a:cs typeface="Calibri"/>
              </a:rPr>
            </a:br>
            <a:r>
              <a:rPr lang="en-US" sz="1000" dirty="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8" name="Rectangle 67"/>
          <p:cNvSpPr/>
          <p:nvPr/>
        </p:nvSpPr>
        <p:spPr>
          <a:xfrm>
            <a:off x="1673236" y="3681100"/>
            <a:ext cx="4451512" cy="199155"/>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lnSpc>
                <a:spcPct val="80000"/>
              </a:lnSpc>
            </a:pPr>
            <a:r>
              <a:rPr lang="en-US" sz="1100" dirty="0">
                <a:solidFill>
                  <a:srgbClr val="22343A"/>
                </a:solidFill>
                <a:latin typeface="Calibri" pitchFamily="34" charset="0"/>
                <a:cs typeface="Calibri" pitchFamily="34" charset="0"/>
              </a:rPr>
              <a:t>Workload Provisioning / Orchestration / Scheduling</a:t>
            </a:r>
          </a:p>
        </p:txBody>
      </p:sp>
      <p:sp>
        <p:nvSpPr>
          <p:cNvPr id="69" name="Rectangle 68"/>
          <p:cNvSpPr/>
          <p:nvPr/>
        </p:nvSpPr>
        <p:spPr>
          <a:xfrm>
            <a:off x="1677898" y="2397461"/>
            <a:ext cx="4445583" cy="20722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Extensible Meta Model</a:t>
            </a:r>
          </a:p>
        </p:txBody>
      </p:sp>
      <p:sp>
        <p:nvSpPr>
          <p:cNvPr id="70" name="Rectangle 69"/>
          <p:cNvSpPr/>
          <p:nvPr/>
        </p:nvSpPr>
        <p:spPr>
          <a:xfrm>
            <a:off x="4090878" y="3003719"/>
            <a:ext cx="2035670" cy="29886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Metering</a:t>
            </a:r>
          </a:p>
        </p:txBody>
      </p:sp>
      <p:sp>
        <p:nvSpPr>
          <p:cNvPr id="71" name="Rectangle 70"/>
          <p:cNvSpPr/>
          <p:nvPr/>
        </p:nvSpPr>
        <p:spPr>
          <a:xfrm>
            <a:off x="1671337" y="2122568"/>
            <a:ext cx="4445583" cy="228599"/>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POLICY MANAGEMENT / GOVERNANCE</a:t>
            </a:r>
            <a:endParaRPr lang="en-US" sz="1200" dirty="0">
              <a:solidFill>
                <a:schemeClr val="bg2"/>
              </a:solidFill>
              <a:latin typeface="Calibri" pitchFamily="34" charset="0"/>
              <a:cs typeface="Calibri" pitchFamily="34" charset="0"/>
            </a:endParaRPr>
          </a:p>
        </p:txBody>
      </p:sp>
      <p:sp>
        <p:nvSpPr>
          <p:cNvPr id="72" name="Rectangle 71"/>
          <p:cNvSpPr/>
          <p:nvPr/>
        </p:nvSpPr>
        <p:spPr>
          <a:xfrm>
            <a:off x="4088830" y="2650977"/>
            <a:ext cx="2037651" cy="30644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smtClean="0">
                <a:solidFill>
                  <a:schemeClr val="tx1">
                    <a:lumMod val="75000"/>
                    <a:lumOff val="25000"/>
                  </a:schemeClr>
                </a:solidFill>
                <a:latin typeface="Calibri" pitchFamily="34" charset="0"/>
                <a:cs typeface="Calibri" pitchFamily="34" charset="0"/>
              </a:rPr>
              <a:t>Workflow</a:t>
            </a:r>
            <a:endParaRPr lang="en-US" sz="1100" dirty="0">
              <a:solidFill>
                <a:schemeClr val="tx1">
                  <a:lumMod val="75000"/>
                  <a:lumOff val="25000"/>
                </a:schemeClr>
              </a:solidFill>
              <a:latin typeface="Calibri" pitchFamily="34" charset="0"/>
              <a:cs typeface="Calibri" pitchFamily="34" charset="0"/>
            </a:endParaRPr>
          </a:p>
        </p:txBody>
      </p:sp>
      <p:sp>
        <p:nvSpPr>
          <p:cNvPr id="73" name="Rectangle 72"/>
          <p:cNvSpPr/>
          <p:nvPr/>
        </p:nvSpPr>
        <p:spPr>
          <a:xfrm rot="5400000">
            <a:off x="5344559" y="2719157"/>
            <a:ext cx="2017316" cy="306956"/>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rgbClr val="22343A"/>
                </a:solidFill>
                <a:latin typeface="Calibri" pitchFamily="34" charset="0"/>
                <a:cs typeface="Calibri" pitchFamily="34" charset="0"/>
              </a:rPr>
              <a:t>Security</a:t>
            </a:r>
          </a:p>
        </p:txBody>
      </p:sp>
      <p:sp>
        <p:nvSpPr>
          <p:cNvPr id="75" name="Rectangle 74"/>
          <p:cNvSpPr/>
          <p:nvPr/>
        </p:nvSpPr>
        <p:spPr>
          <a:xfrm>
            <a:off x="1671771" y="1863966"/>
            <a:ext cx="4445583" cy="212308"/>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FEDERATED IDENTITY MANAGEMENT</a:t>
            </a:r>
            <a:endParaRPr lang="en-US" sz="1200" dirty="0">
              <a:solidFill>
                <a:schemeClr val="bg2"/>
              </a:solidFill>
              <a:latin typeface="Calibri" pitchFamily="34" charset="0"/>
              <a:cs typeface="Calibri" pitchFamily="34" charset="0"/>
            </a:endParaRPr>
          </a:p>
        </p:txBody>
      </p:sp>
      <p:sp>
        <p:nvSpPr>
          <p:cNvPr id="76" name="TextBox 8"/>
          <p:cNvSpPr txBox="1">
            <a:spLocks noChangeArrowheads="1"/>
          </p:cNvSpPr>
          <p:nvPr/>
        </p:nvSpPr>
        <p:spPr bwMode="auto">
          <a:xfrm>
            <a:off x="480082" y="4170913"/>
            <a:ext cx="1536341" cy="553966"/>
          </a:xfrm>
          <a:prstGeom prst="rect">
            <a:avLst/>
          </a:prstGeom>
          <a:noFill/>
          <a:ln w="9525">
            <a:noFill/>
            <a:miter lim="800000"/>
            <a:headEnd/>
            <a:tailEnd/>
          </a:ln>
        </p:spPr>
        <p:txBody>
          <a:bodyPr wrap="square" lIns="91407" tIns="45704" rIns="91407" bIns="45704">
            <a:spAutoFit/>
          </a:bodyPr>
          <a:lstStyle/>
          <a:p>
            <a:pPr defTabSz="914071"/>
            <a:r>
              <a:rPr lang="en-US" sz="1000" dirty="0" smtClean="0">
                <a:solidFill>
                  <a:schemeClr val="tx1">
                    <a:lumMod val="75000"/>
                    <a:lumOff val="25000"/>
                  </a:schemeClr>
                </a:solidFill>
                <a:latin typeface="+mn-lt"/>
                <a:cs typeface="Times New Roman" pitchFamily="18" charset="0"/>
                <a:sym typeface="Times New Roman" pitchFamily="18" charset="0"/>
              </a:rPr>
              <a:t>U.K. Developer in Retail Banking Group requests a dev platform</a:t>
            </a:r>
            <a:endParaRPr lang="en-US" sz="1000" dirty="0">
              <a:solidFill>
                <a:schemeClr val="tx1">
                  <a:lumMod val="75000"/>
                  <a:lumOff val="25000"/>
                </a:schemeClr>
              </a:solidFill>
              <a:latin typeface="+mn-lt"/>
              <a:cs typeface="Times New Roman" pitchFamily="18" charset="0"/>
              <a:sym typeface="Times New Roman" pitchFamily="18" charset="0"/>
            </a:endParaRPr>
          </a:p>
        </p:txBody>
      </p:sp>
      <p:sp>
        <p:nvSpPr>
          <p:cNvPr id="77" name="TextBox 8"/>
          <p:cNvSpPr txBox="1">
            <a:spLocks noChangeArrowheads="1"/>
          </p:cNvSpPr>
          <p:nvPr/>
        </p:nvSpPr>
        <p:spPr bwMode="auto">
          <a:xfrm>
            <a:off x="480082" y="3976851"/>
            <a:ext cx="1625102" cy="276967"/>
          </a:xfrm>
          <a:prstGeom prst="rect">
            <a:avLst/>
          </a:prstGeom>
          <a:noFill/>
          <a:ln w="9525">
            <a:noFill/>
            <a:miter lim="800000"/>
            <a:headEnd/>
            <a:tailEnd/>
          </a:ln>
        </p:spPr>
        <p:txBody>
          <a:bodyPr wrap="square" lIns="91407" tIns="45704" rIns="91407" bIns="45704">
            <a:spAutoFit/>
          </a:bodyPr>
          <a:lstStyle/>
          <a:p>
            <a:pPr defTabSz="914071"/>
            <a:r>
              <a:rPr lang="en-US" sz="1200" dirty="0" smtClean="0">
                <a:solidFill>
                  <a:schemeClr val="accent1"/>
                </a:solidFill>
                <a:latin typeface="+mn-lt"/>
                <a:cs typeface="Times New Roman" pitchFamily="18" charset="0"/>
                <a:sym typeface="Times New Roman" pitchFamily="18" charset="0"/>
              </a:rPr>
              <a:t>EXAMPLE SCENARIO:</a:t>
            </a:r>
            <a:endParaRPr lang="en-US" sz="1200" dirty="0">
              <a:solidFill>
                <a:schemeClr val="accent1"/>
              </a:solidFill>
              <a:latin typeface="+mn-lt"/>
              <a:cs typeface="Times New Roman" pitchFamily="18" charset="0"/>
              <a:sym typeface="Times New Roman" pitchFamily="18" charset="0"/>
            </a:endParaRPr>
          </a:p>
        </p:txBody>
      </p:sp>
      <p:sp>
        <p:nvSpPr>
          <p:cNvPr id="78" name="Rectangle 77"/>
          <p:cNvSpPr/>
          <p:nvPr/>
        </p:nvSpPr>
        <p:spPr>
          <a:xfrm>
            <a:off x="4088831" y="3348873"/>
            <a:ext cx="2036611" cy="2859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Monitoring</a:t>
            </a:r>
          </a:p>
        </p:txBody>
      </p:sp>
      <p:sp>
        <p:nvSpPr>
          <p:cNvPr id="80" name="Content Placeholder 2"/>
          <p:cNvSpPr txBox="1">
            <a:spLocks/>
          </p:cNvSpPr>
          <p:nvPr/>
        </p:nvSpPr>
        <p:spPr>
          <a:xfrm>
            <a:off x="2292230" y="4336593"/>
            <a:ext cx="845890" cy="301781"/>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INTERNAL PRIVATE</a:t>
            </a:r>
            <a:endParaRPr lang="en-US" sz="1000" dirty="0">
              <a:solidFill>
                <a:schemeClr val="bg1"/>
              </a:solidFill>
              <a:latin typeface="Calibri"/>
              <a:cs typeface="Calibri"/>
            </a:endParaRPr>
          </a:p>
        </p:txBody>
      </p:sp>
      <p:sp>
        <p:nvSpPr>
          <p:cNvPr id="81" name="Content Placeholder 2"/>
          <p:cNvSpPr txBox="1">
            <a:spLocks/>
          </p:cNvSpPr>
          <p:nvPr/>
        </p:nvSpPr>
        <p:spPr>
          <a:xfrm>
            <a:off x="3645648" y="4362832"/>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EXTERNAL PRIVATE</a:t>
            </a:r>
            <a:endParaRPr lang="en-US" sz="1000" dirty="0">
              <a:solidFill>
                <a:schemeClr val="bg1"/>
              </a:solidFill>
              <a:latin typeface="Calibri"/>
              <a:cs typeface="Calibri"/>
            </a:endParaRPr>
          </a:p>
        </p:txBody>
      </p:sp>
      <p:sp>
        <p:nvSpPr>
          <p:cNvPr id="82" name="Content Placeholder 2"/>
          <p:cNvSpPr txBox="1">
            <a:spLocks/>
          </p:cNvSpPr>
          <p:nvPr/>
        </p:nvSpPr>
        <p:spPr>
          <a:xfrm>
            <a:off x="4945348" y="4362833"/>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SECURE PUBLIC</a:t>
            </a:r>
            <a:endParaRPr lang="en-US" sz="1000" dirty="0">
              <a:solidFill>
                <a:schemeClr val="bg1"/>
              </a:solidFill>
              <a:latin typeface="Calibri"/>
              <a:cs typeface="Calibri"/>
            </a:endParaRPr>
          </a:p>
        </p:txBody>
      </p:sp>
      <p:sp>
        <p:nvSpPr>
          <p:cNvPr id="83" name="Content Placeholder 2"/>
          <p:cNvSpPr txBox="1">
            <a:spLocks/>
          </p:cNvSpPr>
          <p:nvPr/>
        </p:nvSpPr>
        <p:spPr>
          <a:xfrm>
            <a:off x="480082" y="1254208"/>
            <a:ext cx="1104732" cy="278071"/>
          </a:xfrm>
          <a:prstGeom prst="rect">
            <a:avLst/>
          </a:prstGeom>
        </p:spPr>
        <p:txBody>
          <a:bodyPr lIns="91435" tIns="45718" rIns="91435" bIns="45718">
            <a:noAutofit/>
          </a:bodyPr>
          <a:lstStyle/>
          <a:p>
            <a:pPr defTabSz="457177" fontAlgn="auto">
              <a:lnSpc>
                <a:spcPct val="90000"/>
              </a:lnSpc>
              <a:spcBef>
                <a:spcPct val="20000"/>
              </a:spcBef>
              <a:spcAft>
                <a:spcPts val="0"/>
              </a:spcAft>
              <a:defRPr/>
            </a:pPr>
            <a:r>
              <a:rPr lang="en-US" sz="1600" dirty="0" smtClean="0">
                <a:solidFill>
                  <a:schemeClr val="accent4"/>
                </a:solidFill>
                <a:latin typeface="Calibri"/>
                <a:cs typeface="Calibri"/>
              </a:rPr>
              <a:t>SDLCs</a:t>
            </a:r>
            <a:endParaRPr lang="en-US" sz="1600" dirty="0">
              <a:solidFill>
                <a:schemeClr val="accent4"/>
              </a:solidFill>
              <a:latin typeface="Calibri"/>
              <a:cs typeface="Calibri"/>
            </a:endParaRPr>
          </a:p>
        </p:txBody>
      </p:sp>
      <p:sp>
        <p:nvSpPr>
          <p:cNvPr id="84" name="Pentagon 83"/>
          <p:cNvSpPr/>
          <p:nvPr/>
        </p:nvSpPr>
        <p:spPr>
          <a:xfrm>
            <a:off x="1280209" y="1304227"/>
            <a:ext cx="5531391" cy="232998"/>
          </a:xfrm>
          <a:prstGeom prst="homePlate">
            <a:avLst>
              <a:gd name="adj" fmla="val 40494"/>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a:solidFill>
                <a:srgbClr val="FFFFFF"/>
              </a:solidFill>
              <a:latin typeface="Calibri" pitchFamily="34" charset="0"/>
              <a:cs typeface="Calibri" pitchFamily="34" charset="0"/>
            </a:endParaRPr>
          </a:p>
        </p:txBody>
      </p:sp>
      <p:sp>
        <p:nvSpPr>
          <p:cNvPr id="85" name="TextBox 84"/>
          <p:cNvSpPr txBox="1"/>
          <p:nvPr/>
        </p:nvSpPr>
        <p:spPr>
          <a:xfrm>
            <a:off x="3831009" y="1294456"/>
            <a:ext cx="469711"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Test</a:t>
            </a:r>
            <a:endParaRPr lang="en-US" sz="1050" kern="0" dirty="0">
              <a:solidFill>
                <a:schemeClr val="bg2"/>
              </a:solidFill>
              <a:latin typeface="Calibri"/>
              <a:cs typeface="Calibri"/>
            </a:endParaRPr>
          </a:p>
        </p:txBody>
      </p:sp>
      <p:sp>
        <p:nvSpPr>
          <p:cNvPr id="86" name="TextBox 85"/>
          <p:cNvSpPr txBox="1"/>
          <p:nvPr/>
        </p:nvSpPr>
        <p:spPr>
          <a:xfrm>
            <a:off x="4985300" y="1294456"/>
            <a:ext cx="587150"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UAT</a:t>
            </a:r>
            <a:endParaRPr lang="en-US" sz="1050" kern="0" dirty="0">
              <a:solidFill>
                <a:schemeClr val="bg2"/>
              </a:solidFill>
              <a:latin typeface="Calibri"/>
              <a:cs typeface="Calibri"/>
            </a:endParaRPr>
          </a:p>
        </p:txBody>
      </p:sp>
      <p:sp>
        <p:nvSpPr>
          <p:cNvPr id="87" name="TextBox 86"/>
          <p:cNvSpPr txBox="1"/>
          <p:nvPr/>
        </p:nvSpPr>
        <p:spPr>
          <a:xfrm>
            <a:off x="5866882" y="1294456"/>
            <a:ext cx="702027"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Operate</a:t>
            </a:r>
            <a:endParaRPr lang="en-US" sz="1050" kern="0" dirty="0">
              <a:solidFill>
                <a:schemeClr val="bg2"/>
              </a:solidFill>
              <a:latin typeface="Calibri"/>
              <a:cs typeface="Calibri"/>
            </a:endParaRPr>
          </a:p>
        </p:txBody>
      </p:sp>
      <p:sp>
        <p:nvSpPr>
          <p:cNvPr id="92" name="TextBox 91"/>
          <p:cNvSpPr txBox="1"/>
          <p:nvPr/>
        </p:nvSpPr>
        <p:spPr>
          <a:xfrm>
            <a:off x="1599081" y="1294456"/>
            <a:ext cx="621518"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Design</a:t>
            </a:r>
            <a:endParaRPr lang="en-US" sz="1050" kern="0" dirty="0">
              <a:solidFill>
                <a:schemeClr val="bg2"/>
              </a:solidFill>
              <a:latin typeface="Calibri"/>
              <a:cs typeface="Calibri"/>
            </a:endParaRPr>
          </a:p>
        </p:txBody>
      </p:sp>
      <p:sp>
        <p:nvSpPr>
          <p:cNvPr id="93" name="Rectangle 92"/>
          <p:cNvSpPr/>
          <p:nvPr/>
        </p:nvSpPr>
        <p:spPr>
          <a:xfrm>
            <a:off x="2374666" y="1276768"/>
            <a:ext cx="1047964" cy="290643"/>
          </a:xfrm>
          <a:prstGeom prst="rect">
            <a:avLst/>
          </a:prstGeom>
          <a:solidFill>
            <a:schemeClr val="tx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95" name="TextBox 94"/>
          <p:cNvSpPr txBox="1"/>
          <p:nvPr/>
        </p:nvSpPr>
        <p:spPr>
          <a:xfrm>
            <a:off x="2577358" y="1294456"/>
            <a:ext cx="833684" cy="253916"/>
          </a:xfrm>
          <a:prstGeom prst="rect">
            <a:avLst/>
          </a:prstGeom>
          <a:noFill/>
        </p:spPr>
        <p:txBody>
          <a:bodyPr wrap="square" rtlCol="0">
            <a:spAutoFit/>
          </a:bodyPr>
          <a:lstStyle/>
          <a:p>
            <a:pPr defTabSz="914400">
              <a:buClr>
                <a:srgbClr val="F79646"/>
              </a:buClr>
              <a:defRPr/>
            </a:pPr>
            <a:r>
              <a:rPr lang="en-US" sz="1050" kern="0" dirty="0" smtClean="0">
                <a:solidFill>
                  <a:sysClr val="window" lastClr="FFFFFF"/>
                </a:solidFill>
                <a:latin typeface="Calibri"/>
                <a:cs typeface="Calibri"/>
              </a:rPr>
              <a:t>Develop</a:t>
            </a:r>
            <a:endParaRPr lang="en-US" sz="1050" kern="0" dirty="0">
              <a:solidFill>
                <a:sysClr val="window" lastClr="FFFFFF"/>
              </a:solidFill>
              <a:latin typeface="Calibri"/>
              <a:cs typeface="Calibri"/>
            </a:endParaRPr>
          </a:p>
        </p:txBody>
      </p:sp>
      <p:pic>
        <p:nvPicPr>
          <p:cNvPr id="96" name="Picture 95"/>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405982" y="996065"/>
            <a:ext cx="314578" cy="335937"/>
          </a:xfrm>
          <a:prstGeom prst="rect">
            <a:avLst/>
          </a:prstGeom>
        </p:spPr>
      </p:pic>
      <p:sp>
        <p:nvSpPr>
          <p:cNvPr id="105" name="Rectangle 104"/>
          <p:cNvSpPr/>
          <p:nvPr/>
        </p:nvSpPr>
        <p:spPr>
          <a:xfrm>
            <a:off x="2737198" y="1042411"/>
            <a:ext cx="556563" cy="261610"/>
          </a:xfrm>
          <a:prstGeom prst="rect">
            <a:avLst/>
          </a:prstGeom>
        </p:spPr>
        <p:txBody>
          <a:bodyPr wrap="none">
            <a:spAutoFit/>
          </a:bodyPr>
          <a:lstStyle/>
          <a:p>
            <a:r>
              <a:rPr lang="en-US" sz="1100" b="1" dirty="0">
                <a:solidFill>
                  <a:schemeClr val="tx1">
                    <a:lumMod val="75000"/>
                    <a:lumOff val="25000"/>
                  </a:schemeClr>
                </a:solidFill>
              </a:rPr>
              <a:t>START</a:t>
            </a:r>
          </a:p>
        </p:txBody>
      </p:sp>
      <p:cxnSp>
        <p:nvCxnSpPr>
          <p:cNvPr id="120" name="Elbow Connector 119"/>
          <p:cNvCxnSpPr>
            <a:stCxn id="93" idx="2"/>
            <a:endCxn id="61" idx="0"/>
          </p:cNvCxnSpPr>
          <p:nvPr/>
        </p:nvCxnSpPr>
        <p:spPr>
          <a:xfrm rot="16200000" flipH="1">
            <a:off x="3376115" y="1089944"/>
            <a:ext cx="236103" cy="1191036"/>
          </a:xfrm>
          <a:prstGeom prst="bentConnector3">
            <a:avLst>
              <a:gd name="adj1" fmla="val 50000"/>
            </a:avLst>
          </a:prstGeom>
          <a:noFill/>
          <a:ln w="6350" cmpd="sng">
            <a:solidFill>
              <a:srgbClr val="FFFFFF"/>
            </a:solidFill>
            <a:headEnd type="oval" w="sm" len="sm"/>
            <a:tailEnd type="oval" w="sm" len="sm"/>
          </a:ln>
          <a:effectLst/>
        </p:spPr>
        <p:style>
          <a:lnRef idx="3">
            <a:schemeClr val="lt1"/>
          </a:lnRef>
          <a:fillRef idx="1">
            <a:schemeClr val="accent1"/>
          </a:fillRef>
          <a:effectRef idx="1">
            <a:schemeClr val="accent1"/>
          </a:effectRef>
          <a:fontRef idx="minor">
            <a:schemeClr val="lt1"/>
          </a:fontRef>
        </p:style>
      </p:cxnSp>
      <p:sp>
        <p:nvSpPr>
          <p:cNvPr id="137" name="Rectangular Callout 136"/>
          <p:cNvSpPr/>
          <p:nvPr/>
        </p:nvSpPr>
        <p:spPr>
          <a:xfrm rot="5400000">
            <a:off x="7512702" y="803713"/>
            <a:ext cx="826910" cy="1728000"/>
          </a:xfrm>
          <a:prstGeom prst="wedgeRectCallout">
            <a:avLst>
              <a:gd name="adj1" fmla="val 35012"/>
              <a:gd name="adj2" fmla="val 112443"/>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38" name="Rectangle 137"/>
          <p:cNvSpPr/>
          <p:nvPr/>
        </p:nvSpPr>
        <p:spPr>
          <a:xfrm>
            <a:off x="7050771" y="1283312"/>
            <a:ext cx="1724641" cy="769441"/>
          </a:xfrm>
          <a:prstGeom prst="rect">
            <a:avLst/>
          </a:prstGeom>
        </p:spPr>
        <p:txBody>
          <a:bodyPr wrap="square">
            <a:spAutoFit/>
          </a:bodyPr>
          <a:lstStyle/>
          <a:p>
            <a:pPr algn="ctr"/>
            <a:r>
              <a:rPr lang="en-US" sz="1100" b="1" dirty="0">
                <a:solidFill>
                  <a:schemeClr val="bg1"/>
                </a:solidFill>
              </a:rPr>
              <a:t>Credentials verified: </a:t>
            </a:r>
            <a:r>
              <a:rPr lang="en-US" sz="1100" dirty="0">
                <a:solidFill>
                  <a:schemeClr val="bg1"/>
                </a:solidFill>
              </a:rPr>
              <a:t>Policies will be enforced based on user’s role, group, </a:t>
            </a:r>
            <a:r>
              <a:rPr lang="en-US" sz="1100" dirty="0" smtClean="0">
                <a:solidFill>
                  <a:schemeClr val="bg1"/>
                </a:solidFill>
              </a:rPr>
              <a:t>and </a:t>
            </a:r>
            <a:r>
              <a:rPr lang="en-US" sz="1100" dirty="0">
                <a:solidFill>
                  <a:schemeClr val="bg1"/>
                </a:solidFill>
              </a:rPr>
              <a:t>project.</a:t>
            </a:r>
          </a:p>
        </p:txBody>
      </p:sp>
      <p:grpSp>
        <p:nvGrpSpPr>
          <p:cNvPr id="139" name="Group 138"/>
          <p:cNvGrpSpPr/>
          <p:nvPr/>
        </p:nvGrpSpPr>
        <p:grpSpPr>
          <a:xfrm>
            <a:off x="2761734" y="3946244"/>
            <a:ext cx="2629417" cy="288000"/>
            <a:chOff x="2761734" y="3784600"/>
            <a:chExt cx="2629417" cy="288000"/>
          </a:xfrm>
        </p:grpSpPr>
        <p:cxnSp>
          <p:nvCxnSpPr>
            <p:cNvPr id="140" name="Straight Arrow Connector 139"/>
            <p:cNvCxnSpPr/>
            <p:nvPr/>
          </p:nvCxnSpPr>
          <p:spPr>
            <a:xfrm>
              <a:off x="4075862" y="3784600"/>
              <a:ext cx="0" cy="288000"/>
            </a:xfrm>
            <a:prstGeom prst="straightConnector1">
              <a:avLst/>
            </a:prstGeom>
            <a:ln w="6350" cmpd="sng">
              <a:solidFill>
                <a:srgbClr val="FFFFFF"/>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1" name="Elbow Connector 140"/>
            <p:cNvCxnSpPr/>
            <p:nvPr/>
          </p:nvCxnSpPr>
          <p:spPr>
            <a:xfrm rot="10800000" flipV="1">
              <a:off x="276173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7" name="Elbow Connector 146"/>
            <p:cNvCxnSpPr/>
            <p:nvPr/>
          </p:nvCxnSpPr>
          <p:spPr>
            <a:xfrm rot="10800000" flipH="1" flipV="1">
              <a:off x="407618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64" name="Rectangle 9"/>
          <p:cNvSpPr>
            <a:spLocks noGrp="1" noChangeArrowheads="1"/>
          </p:cNvSpPr>
          <p:nvPr>
            <p:ph type="title"/>
          </p:nvPr>
        </p:nvSpPr>
        <p:spPr/>
        <p:txBody>
          <a:bodyPr/>
          <a:lstStyle/>
          <a:p>
            <a:r>
              <a:rPr lang="en-US" smtClean="0"/>
              <a:t>Example: Custom Policy Creation And Enforcement Drives End-to-end Automation</a:t>
            </a:r>
            <a:endParaRPr lang="en-US" dirty="0"/>
          </a:p>
        </p:txBody>
      </p:sp>
      <p:sp>
        <p:nvSpPr>
          <p:cNvPr id="145" name="Rectangular Callout 144"/>
          <p:cNvSpPr/>
          <p:nvPr/>
        </p:nvSpPr>
        <p:spPr>
          <a:xfrm rot="5400000">
            <a:off x="297295" y="1792974"/>
            <a:ext cx="1087357" cy="1154286"/>
          </a:xfrm>
          <a:prstGeom prst="wedgeRectCallout">
            <a:avLst>
              <a:gd name="adj1" fmla="val 41340"/>
              <a:gd name="adj2" fmla="val -8035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46" name="Rectangle 145"/>
          <p:cNvSpPr/>
          <p:nvPr/>
        </p:nvSpPr>
        <p:spPr>
          <a:xfrm>
            <a:off x="227731" y="1796628"/>
            <a:ext cx="1252518" cy="1107996"/>
          </a:xfrm>
          <a:prstGeom prst="rect">
            <a:avLst/>
          </a:prstGeom>
        </p:spPr>
        <p:txBody>
          <a:bodyPr wrap="square">
            <a:spAutoFit/>
          </a:bodyPr>
          <a:lstStyle/>
          <a:p>
            <a:pPr algn="ctr"/>
            <a:r>
              <a:rPr lang="en-US" sz="1100" b="1" dirty="0"/>
              <a:t>Policy #1: </a:t>
            </a:r>
            <a:r>
              <a:rPr lang="en-US" sz="1100" dirty="0"/>
              <a:t>Access granted to platforms approved for Retail Banking projects.</a:t>
            </a:r>
          </a:p>
        </p:txBody>
      </p:sp>
      <p:cxnSp>
        <p:nvCxnSpPr>
          <p:cNvPr id="148" name="Straight Arrow Connector 147"/>
          <p:cNvCxnSpPr/>
          <p:nvPr/>
        </p:nvCxnSpPr>
        <p:spPr>
          <a:xfrm>
            <a:off x="1827552" y="2255224"/>
            <a:ext cx="0" cy="615546"/>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49" name="Rectangular Callout 148"/>
          <p:cNvSpPr/>
          <p:nvPr/>
        </p:nvSpPr>
        <p:spPr>
          <a:xfrm rot="5400000">
            <a:off x="7592277" y="1646089"/>
            <a:ext cx="667760" cy="1728000"/>
          </a:xfrm>
          <a:prstGeom prst="wedgeRectCallout">
            <a:avLst>
              <a:gd name="adj1" fmla="val -6107"/>
              <a:gd name="adj2" fmla="val 8794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50" name="Rectangle 149"/>
          <p:cNvSpPr/>
          <p:nvPr/>
        </p:nvSpPr>
        <p:spPr>
          <a:xfrm>
            <a:off x="7050771" y="2205263"/>
            <a:ext cx="1724641" cy="600164"/>
          </a:xfrm>
          <a:prstGeom prst="rect">
            <a:avLst/>
          </a:prstGeom>
        </p:spPr>
        <p:txBody>
          <a:bodyPr wrap="square">
            <a:spAutoFit/>
          </a:bodyPr>
          <a:lstStyle/>
          <a:p>
            <a:pPr algn="ctr"/>
            <a:r>
              <a:rPr lang="en-US" sz="1100" b="1" dirty="0"/>
              <a:t>Policy #2: </a:t>
            </a:r>
            <a:r>
              <a:rPr lang="en-US" sz="1100" dirty="0"/>
              <a:t>Deploy </a:t>
            </a:r>
            <a:br>
              <a:rPr lang="en-US" sz="1100" dirty="0"/>
            </a:br>
            <a:r>
              <a:rPr lang="en-US" sz="1100" dirty="0"/>
              <a:t>only to security zones approved for this project.</a:t>
            </a:r>
          </a:p>
        </p:txBody>
      </p:sp>
      <p:cxnSp>
        <p:nvCxnSpPr>
          <p:cNvPr id="151" name="Straight Arrow Connector 150"/>
          <p:cNvCxnSpPr/>
          <p:nvPr/>
        </p:nvCxnSpPr>
        <p:spPr>
          <a:xfrm flipV="1">
            <a:off x="5946213" y="2242914"/>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flipH="1" flipV="1">
            <a:off x="5924688" y="3779805"/>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53" name="Rectangular Callout 152"/>
          <p:cNvSpPr/>
          <p:nvPr/>
        </p:nvSpPr>
        <p:spPr>
          <a:xfrm rot="5400000">
            <a:off x="7584158" y="2434387"/>
            <a:ext cx="683999" cy="1728000"/>
          </a:xfrm>
          <a:prstGeom prst="wedgeRectCallout">
            <a:avLst>
              <a:gd name="adj1" fmla="val 49597"/>
              <a:gd name="adj2" fmla="val 8899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54" name="Rectangle 153"/>
          <p:cNvSpPr/>
          <p:nvPr/>
        </p:nvSpPr>
        <p:spPr>
          <a:xfrm>
            <a:off x="7050771" y="2985442"/>
            <a:ext cx="1724641" cy="600164"/>
          </a:xfrm>
          <a:prstGeom prst="rect">
            <a:avLst/>
          </a:prstGeom>
        </p:spPr>
        <p:txBody>
          <a:bodyPr wrap="square">
            <a:spAutoFit/>
          </a:bodyPr>
          <a:lstStyle/>
          <a:p>
            <a:pPr algn="ctr"/>
            <a:r>
              <a:rPr lang="en-US" sz="1100" b="1" dirty="0"/>
              <a:t>Policy #3: </a:t>
            </a:r>
            <a:r>
              <a:rPr lang="en-US" sz="1100" dirty="0"/>
              <a:t>Regulatory constraint to deploy to UK environments only</a:t>
            </a:r>
          </a:p>
        </p:txBody>
      </p:sp>
      <p:cxnSp>
        <p:nvCxnSpPr>
          <p:cNvPr id="155" name="Straight Arrow Connector 154"/>
          <p:cNvCxnSpPr/>
          <p:nvPr/>
        </p:nvCxnSpPr>
        <p:spPr>
          <a:xfrm>
            <a:off x="5655695" y="2255224"/>
            <a:ext cx="0" cy="154800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1766802" y="2664838"/>
            <a:ext cx="2146742" cy="246221"/>
          </a:xfrm>
          <a:prstGeom prst="rect">
            <a:avLst/>
          </a:prstGeom>
        </p:spPr>
        <p:txBody>
          <a:bodyPr wrap="none">
            <a:spAutoFit/>
          </a:bodyPr>
          <a:lstStyle/>
          <a:p>
            <a:pPr algn="ctr">
              <a:lnSpc>
                <a:spcPct val="80000"/>
              </a:lnSpc>
            </a:pPr>
            <a:r>
              <a:rPr lang="en-US" sz="1200" dirty="0" smtClean="0">
                <a:solidFill>
                  <a:srgbClr val="22343A"/>
                </a:solidFill>
                <a:latin typeface="Calibri" pitchFamily="34" charset="0"/>
                <a:cs typeface="Calibri" pitchFamily="34" charset="0"/>
              </a:rPr>
              <a:t>VERSIONED ASSET REPOSITORY</a:t>
            </a:r>
            <a:endParaRPr lang="en-US" sz="1200" dirty="0">
              <a:solidFill>
                <a:srgbClr val="22343A"/>
              </a:solidFill>
              <a:latin typeface="Calibri" pitchFamily="34" charset="0"/>
              <a:cs typeface="Calibri" pitchFamily="34" charset="0"/>
            </a:endParaRPr>
          </a:p>
        </p:txBody>
      </p:sp>
    </p:spTree>
    <p:extLst>
      <p:ext uri="{BB962C8B-B14F-4D97-AF65-F5344CB8AC3E}">
        <p14:creationId xmlns:p14="http://schemas.microsoft.com/office/powerpoint/2010/main" val="118308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57" name="Picture 56"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312" y="4237486"/>
            <a:ext cx="816142" cy="504952"/>
          </a:xfrm>
          <a:prstGeom prst="rect">
            <a:avLst/>
          </a:prstGeom>
        </p:spPr>
      </p:pic>
      <p:pic>
        <p:nvPicPr>
          <p:cNvPr id="59" name="Picture 58"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585" y="4237486"/>
            <a:ext cx="816142" cy="504952"/>
          </a:xfrm>
          <a:prstGeom prst="rect">
            <a:avLst/>
          </a:prstGeom>
        </p:spPr>
      </p:pic>
      <p:pic>
        <p:nvPicPr>
          <p:cNvPr id="60" name="Picture 59"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222" y="4237486"/>
            <a:ext cx="816142" cy="504952"/>
          </a:xfrm>
          <a:prstGeom prst="rect">
            <a:avLst/>
          </a:prstGeom>
        </p:spPr>
      </p:pic>
      <p:sp>
        <p:nvSpPr>
          <p:cNvPr id="61" name="Rounded Rectangle 60"/>
          <p:cNvSpPr/>
          <p:nvPr/>
        </p:nvSpPr>
        <p:spPr>
          <a:xfrm>
            <a:off x="1604195" y="1803514"/>
            <a:ext cx="4970977" cy="2136079"/>
          </a:xfrm>
          <a:prstGeom prst="roundRect">
            <a:avLst>
              <a:gd name="adj" fmla="val 0"/>
            </a:avLst>
          </a:prstGeom>
          <a:noFill/>
          <a:ln w="6350" cmpd="sng">
            <a:solidFill>
              <a:srgbClr val="FFFFFF"/>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endParaRPr lang="en-US" sz="1000" dirty="0">
              <a:solidFill>
                <a:schemeClr val="bg2"/>
              </a:solidFill>
              <a:latin typeface="Calibri"/>
              <a:cs typeface="Calibri"/>
            </a:endParaRPr>
          </a:p>
        </p:txBody>
      </p:sp>
      <p:sp>
        <p:nvSpPr>
          <p:cNvPr id="62" name="Rectangle 61"/>
          <p:cNvSpPr/>
          <p:nvPr/>
        </p:nvSpPr>
        <p:spPr>
          <a:xfrm>
            <a:off x="1677898" y="2665035"/>
            <a:ext cx="2336634" cy="969772"/>
          </a:xfrm>
          <a:prstGeom prst="rect">
            <a:avLst/>
          </a:prstGeom>
          <a:solidFill>
            <a:schemeClr val="accent1"/>
          </a:solidFill>
          <a:ln>
            <a:solidFill>
              <a:srgbClr val="53BBD4"/>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sp>
        <p:nvSpPr>
          <p:cNvPr id="63" name="Rectangle 62"/>
          <p:cNvSpPr/>
          <p:nvPr/>
        </p:nvSpPr>
        <p:spPr>
          <a:xfrm>
            <a:off x="1737895" y="2922817"/>
            <a:ext cx="504000" cy="648000"/>
          </a:xfrm>
          <a:prstGeom prst="rect">
            <a:avLst/>
          </a:prstGeom>
          <a:solidFill>
            <a:schemeClr val="bg1"/>
          </a:solid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smtClean="0">
                <a:solidFill>
                  <a:schemeClr val="bg2"/>
                </a:solidFill>
                <a:latin typeface="Calibri"/>
                <a:cs typeface="Calibri"/>
              </a:rPr>
              <a:t>Common </a:t>
            </a:r>
            <a:br>
              <a:rPr lang="en-US" sz="1000" dirty="0" smtClean="0">
                <a:solidFill>
                  <a:schemeClr val="bg2"/>
                </a:solidFill>
                <a:latin typeface="Calibri"/>
                <a:cs typeface="Calibri"/>
              </a:rPr>
            </a:br>
            <a:r>
              <a:rPr lang="en-US" sz="1000" dirty="0" smtClean="0">
                <a:solidFill>
                  <a:schemeClr val="bg2"/>
                </a:solidFill>
                <a:latin typeface="Calibri"/>
                <a:cs typeface="Calibri"/>
              </a:rPr>
              <a:t>App Platforms</a:t>
            </a:r>
            <a:endParaRPr lang="en-US" sz="1000" dirty="0">
              <a:solidFill>
                <a:schemeClr val="bg2"/>
              </a:solidFill>
              <a:latin typeface="Calibri"/>
              <a:cs typeface="Calibri"/>
            </a:endParaRPr>
          </a:p>
        </p:txBody>
      </p:sp>
      <p:sp>
        <p:nvSpPr>
          <p:cNvPr id="65" name="Rectangle 64"/>
          <p:cNvSpPr/>
          <p:nvPr/>
        </p:nvSpPr>
        <p:spPr>
          <a:xfrm>
            <a:off x="2305757" y="2922816"/>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6" name="Rectangle 65"/>
          <p:cNvSpPr/>
          <p:nvPr/>
        </p:nvSpPr>
        <p:spPr>
          <a:xfrm>
            <a:off x="2876977" y="2918994"/>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7" name="Rectangle 66"/>
          <p:cNvSpPr/>
          <p:nvPr/>
        </p:nvSpPr>
        <p:spPr>
          <a:xfrm>
            <a:off x="3451102" y="2921305"/>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Other   </a:t>
            </a:r>
            <a:r>
              <a:rPr lang="en-US" sz="1000" dirty="0" smtClean="0">
                <a:solidFill>
                  <a:schemeClr val="bg2"/>
                </a:solidFill>
                <a:latin typeface="Calibri"/>
                <a:cs typeface="Calibri"/>
              </a:rPr>
              <a:t/>
            </a:r>
            <a:br>
              <a:rPr lang="en-US" sz="1000" dirty="0" smtClean="0">
                <a:solidFill>
                  <a:schemeClr val="bg2"/>
                </a:solidFill>
                <a:latin typeface="Calibri"/>
                <a:cs typeface="Calibri"/>
              </a:rPr>
            </a:br>
            <a:r>
              <a:rPr lang="en-US" sz="1000" dirty="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8" name="Rectangle 67"/>
          <p:cNvSpPr/>
          <p:nvPr/>
        </p:nvSpPr>
        <p:spPr>
          <a:xfrm>
            <a:off x="1673236" y="3681100"/>
            <a:ext cx="4451512" cy="199155"/>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lnSpc>
                <a:spcPct val="80000"/>
              </a:lnSpc>
            </a:pPr>
            <a:r>
              <a:rPr lang="en-US" sz="1100" dirty="0">
                <a:solidFill>
                  <a:srgbClr val="22343A"/>
                </a:solidFill>
                <a:latin typeface="Calibri" pitchFamily="34" charset="0"/>
                <a:cs typeface="Calibri" pitchFamily="34" charset="0"/>
              </a:rPr>
              <a:t>Workload Provisioning / Orchestration / Scheduling</a:t>
            </a:r>
          </a:p>
        </p:txBody>
      </p:sp>
      <p:sp>
        <p:nvSpPr>
          <p:cNvPr id="69" name="Rectangle 68"/>
          <p:cNvSpPr/>
          <p:nvPr/>
        </p:nvSpPr>
        <p:spPr>
          <a:xfrm>
            <a:off x="1677898" y="2397461"/>
            <a:ext cx="4445583" cy="20722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Extensible Meta Model</a:t>
            </a:r>
          </a:p>
        </p:txBody>
      </p:sp>
      <p:sp>
        <p:nvSpPr>
          <p:cNvPr id="70" name="Rectangle 69"/>
          <p:cNvSpPr/>
          <p:nvPr/>
        </p:nvSpPr>
        <p:spPr>
          <a:xfrm>
            <a:off x="4090878" y="3003719"/>
            <a:ext cx="2035670" cy="29886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Metering</a:t>
            </a:r>
          </a:p>
        </p:txBody>
      </p:sp>
      <p:sp>
        <p:nvSpPr>
          <p:cNvPr id="71" name="Rectangle 70"/>
          <p:cNvSpPr/>
          <p:nvPr/>
        </p:nvSpPr>
        <p:spPr>
          <a:xfrm>
            <a:off x="1671337" y="2122568"/>
            <a:ext cx="4445583" cy="228599"/>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POLICY MANAGEMENT / GOVERNANCE</a:t>
            </a:r>
            <a:endParaRPr lang="en-US" sz="1200" dirty="0">
              <a:solidFill>
                <a:schemeClr val="bg2"/>
              </a:solidFill>
              <a:latin typeface="Calibri" pitchFamily="34" charset="0"/>
              <a:cs typeface="Calibri" pitchFamily="34" charset="0"/>
            </a:endParaRPr>
          </a:p>
        </p:txBody>
      </p:sp>
      <p:sp>
        <p:nvSpPr>
          <p:cNvPr id="72" name="Rectangle 71"/>
          <p:cNvSpPr/>
          <p:nvPr/>
        </p:nvSpPr>
        <p:spPr>
          <a:xfrm>
            <a:off x="4088830" y="2650977"/>
            <a:ext cx="2037651" cy="30644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smtClean="0">
                <a:solidFill>
                  <a:schemeClr val="tx1">
                    <a:lumMod val="75000"/>
                    <a:lumOff val="25000"/>
                  </a:schemeClr>
                </a:solidFill>
                <a:latin typeface="Calibri" pitchFamily="34" charset="0"/>
                <a:cs typeface="Calibri" pitchFamily="34" charset="0"/>
              </a:rPr>
              <a:t>Workflow</a:t>
            </a:r>
            <a:endParaRPr lang="en-US" sz="1100" dirty="0">
              <a:solidFill>
                <a:schemeClr val="tx1">
                  <a:lumMod val="75000"/>
                  <a:lumOff val="25000"/>
                </a:schemeClr>
              </a:solidFill>
              <a:latin typeface="Calibri" pitchFamily="34" charset="0"/>
              <a:cs typeface="Calibri" pitchFamily="34" charset="0"/>
            </a:endParaRPr>
          </a:p>
        </p:txBody>
      </p:sp>
      <p:sp>
        <p:nvSpPr>
          <p:cNvPr id="73" name="Rectangle 72"/>
          <p:cNvSpPr/>
          <p:nvPr/>
        </p:nvSpPr>
        <p:spPr>
          <a:xfrm rot="5400000">
            <a:off x="5344559" y="2719157"/>
            <a:ext cx="2017316" cy="306956"/>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rgbClr val="22343A"/>
                </a:solidFill>
                <a:latin typeface="Calibri" pitchFamily="34" charset="0"/>
                <a:cs typeface="Calibri" pitchFamily="34" charset="0"/>
              </a:rPr>
              <a:t>Security</a:t>
            </a:r>
          </a:p>
        </p:txBody>
      </p:sp>
      <p:sp>
        <p:nvSpPr>
          <p:cNvPr id="75" name="Rectangle 74"/>
          <p:cNvSpPr/>
          <p:nvPr/>
        </p:nvSpPr>
        <p:spPr>
          <a:xfrm>
            <a:off x="1671771" y="1863966"/>
            <a:ext cx="4445583" cy="212308"/>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FEDERATED IDENTITY MANAGEMENT</a:t>
            </a:r>
            <a:endParaRPr lang="en-US" sz="1200" dirty="0">
              <a:solidFill>
                <a:schemeClr val="bg2"/>
              </a:solidFill>
              <a:latin typeface="Calibri" pitchFamily="34" charset="0"/>
              <a:cs typeface="Calibri" pitchFamily="34" charset="0"/>
            </a:endParaRPr>
          </a:p>
        </p:txBody>
      </p:sp>
      <p:sp>
        <p:nvSpPr>
          <p:cNvPr id="76" name="TextBox 8"/>
          <p:cNvSpPr txBox="1">
            <a:spLocks noChangeArrowheads="1"/>
          </p:cNvSpPr>
          <p:nvPr/>
        </p:nvSpPr>
        <p:spPr bwMode="auto">
          <a:xfrm>
            <a:off x="480082" y="4170913"/>
            <a:ext cx="1536341" cy="553966"/>
          </a:xfrm>
          <a:prstGeom prst="rect">
            <a:avLst/>
          </a:prstGeom>
          <a:noFill/>
          <a:ln w="9525">
            <a:noFill/>
            <a:miter lim="800000"/>
            <a:headEnd/>
            <a:tailEnd/>
          </a:ln>
        </p:spPr>
        <p:txBody>
          <a:bodyPr wrap="square" lIns="91407" tIns="45704" rIns="91407" bIns="45704">
            <a:spAutoFit/>
          </a:bodyPr>
          <a:lstStyle/>
          <a:p>
            <a:pPr defTabSz="914071"/>
            <a:r>
              <a:rPr lang="en-US" sz="1000" dirty="0" smtClean="0">
                <a:solidFill>
                  <a:schemeClr val="tx1">
                    <a:lumMod val="75000"/>
                    <a:lumOff val="25000"/>
                  </a:schemeClr>
                </a:solidFill>
                <a:latin typeface="+mn-lt"/>
                <a:cs typeface="Times New Roman" pitchFamily="18" charset="0"/>
                <a:sym typeface="Times New Roman" pitchFamily="18" charset="0"/>
              </a:rPr>
              <a:t>U.K. Developer in Retail Banking Group requests a dev platform</a:t>
            </a:r>
            <a:endParaRPr lang="en-US" sz="1000" dirty="0">
              <a:solidFill>
                <a:schemeClr val="tx1">
                  <a:lumMod val="75000"/>
                  <a:lumOff val="25000"/>
                </a:schemeClr>
              </a:solidFill>
              <a:latin typeface="+mn-lt"/>
              <a:cs typeface="Times New Roman" pitchFamily="18" charset="0"/>
              <a:sym typeface="Times New Roman" pitchFamily="18" charset="0"/>
            </a:endParaRPr>
          </a:p>
        </p:txBody>
      </p:sp>
      <p:sp>
        <p:nvSpPr>
          <p:cNvPr id="77" name="TextBox 8"/>
          <p:cNvSpPr txBox="1">
            <a:spLocks noChangeArrowheads="1"/>
          </p:cNvSpPr>
          <p:nvPr/>
        </p:nvSpPr>
        <p:spPr bwMode="auto">
          <a:xfrm>
            <a:off x="480082" y="3976851"/>
            <a:ext cx="1625102" cy="276967"/>
          </a:xfrm>
          <a:prstGeom prst="rect">
            <a:avLst/>
          </a:prstGeom>
          <a:noFill/>
          <a:ln w="9525">
            <a:noFill/>
            <a:miter lim="800000"/>
            <a:headEnd/>
            <a:tailEnd/>
          </a:ln>
        </p:spPr>
        <p:txBody>
          <a:bodyPr wrap="square" lIns="91407" tIns="45704" rIns="91407" bIns="45704">
            <a:spAutoFit/>
          </a:bodyPr>
          <a:lstStyle/>
          <a:p>
            <a:pPr defTabSz="914071"/>
            <a:r>
              <a:rPr lang="en-US" sz="1200" dirty="0" smtClean="0">
                <a:solidFill>
                  <a:schemeClr val="accent1"/>
                </a:solidFill>
                <a:latin typeface="+mn-lt"/>
                <a:cs typeface="Times New Roman" pitchFamily="18" charset="0"/>
                <a:sym typeface="Times New Roman" pitchFamily="18" charset="0"/>
              </a:rPr>
              <a:t>EXAMPLE SCENARIO:</a:t>
            </a:r>
            <a:endParaRPr lang="en-US" sz="1200" dirty="0">
              <a:solidFill>
                <a:schemeClr val="accent1"/>
              </a:solidFill>
              <a:latin typeface="+mn-lt"/>
              <a:cs typeface="Times New Roman" pitchFamily="18" charset="0"/>
              <a:sym typeface="Times New Roman" pitchFamily="18" charset="0"/>
            </a:endParaRPr>
          </a:p>
        </p:txBody>
      </p:sp>
      <p:sp>
        <p:nvSpPr>
          <p:cNvPr id="78" name="Rectangle 77"/>
          <p:cNvSpPr/>
          <p:nvPr/>
        </p:nvSpPr>
        <p:spPr>
          <a:xfrm>
            <a:off x="4088831" y="3348873"/>
            <a:ext cx="2036611" cy="2859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Monitoring</a:t>
            </a:r>
          </a:p>
        </p:txBody>
      </p:sp>
      <p:sp>
        <p:nvSpPr>
          <p:cNvPr id="80" name="Content Placeholder 2"/>
          <p:cNvSpPr txBox="1">
            <a:spLocks/>
          </p:cNvSpPr>
          <p:nvPr/>
        </p:nvSpPr>
        <p:spPr>
          <a:xfrm>
            <a:off x="2292230" y="4336593"/>
            <a:ext cx="845890" cy="301781"/>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INTERNAL PRIVATE</a:t>
            </a:r>
            <a:endParaRPr lang="en-US" sz="1000" dirty="0">
              <a:solidFill>
                <a:schemeClr val="bg1"/>
              </a:solidFill>
              <a:latin typeface="Calibri"/>
              <a:cs typeface="Calibri"/>
            </a:endParaRPr>
          </a:p>
        </p:txBody>
      </p:sp>
      <p:sp>
        <p:nvSpPr>
          <p:cNvPr id="81" name="Content Placeholder 2"/>
          <p:cNvSpPr txBox="1">
            <a:spLocks/>
          </p:cNvSpPr>
          <p:nvPr/>
        </p:nvSpPr>
        <p:spPr>
          <a:xfrm>
            <a:off x="3645648" y="4362832"/>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EXTERNAL PRIVATE</a:t>
            </a:r>
            <a:endParaRPr lang="en-US" sz="1000" dirty="0">
              <a:solidFill>
                <a:schemeClr val="bg1"/>
              </a:solidFill>
              <a:latin typeface="Calibri"/>
              <a:cs typeface="Calibri"/>
            </a:endParaRPr>
          </a:p>
        </p:txBody>
      </p:sp>
      <p:sp>
        <p:nvSpPr>
          <p:cNvPr id="82" name="Content Placeholder 2"/>
          <p:cNvSpPr txBox="1">
            <a:spLocks/>
          </p:cNvSpPr>
          <p:nvPr/>
        </p:nvSpPr>
        <p:spPr>
          <a:xfrm>
            <a:off x="4945348" y="4362833"/>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SECURE PUBLIC</a:t>
            </a:r>
            <a:endParaRPr lang="en-US" sz="1000" dirty="0">
              <a:solidFill>
                <a:schemeClr val="bg1"/>
              </a:solidFill>
              <a:latin typeface="Calibri"/>
              <a:cs typeface="Calibri"/>
            </a:endParaRPr>
          </a:p>
        </p:txBody>
      </p:sp>
      <p:sp>
        <p:nvSpPr>
          <p:cNvPr id="83" name="Content Placeholder 2"/>
          <p:cNvSpPr txBox="1">
            <a:spLocks/>
          </p:cNvSpPr>
          <p:nvPr/>
        </p:nvSpPr>
        <p:spPr>
          <a:xfrm>
            <a:off x="480082" y="1254208"/>
            <a:ext cx="1104732" cy="278071"/>
          </a:xfrm>
          <a:prstGeom prst="rect">
            <a:avLst/>
          </a:prstGeom>
        </p:spPr>
        <p:txBody>
          <a:bodyPr lIns="91435" tIns="45718" rIns="91435" bIns="45718">
            <a:noAutofit/>
          </a:bodyPr>
          <a:lstStyle/>
          <a:p>
            <a:pPr defTabSz="457177" fontAlgn="auto">
              <a:lnSpc>
                <a:spcPct val="90000"/>
              </a:lnSpc>
              <a:spcBef>
                <a:spcPct val="20000"/>
              </a:spcBef>
              <a:spcAft>
                <a:spcPts val="0"/>
              </a:spcAft>
              <a:defRPr/>
            </a:pPr>
            <a:r>
              <a:rPr lang="en-US" sz="1600" dirty="0" smtClean="0">
                <a:solidFill>
                  <a:schemeClr val="accent4"/>
                </a:solidFill>
                <a:latin typeface="Calibri"/>
                <a:cs typeface="Calibri"/>
              </a:rPr>
              <a:t>SDLCs</a:t>
            </a:r>
            <a:endParaRPr lang="en-US" sz="1600" dirty="0">
              <a:solidFill>
                <a:schemeClr val="accent4"/>
              </a:solidFill>
              <a:latin typeface="Calibri"/>
              <a:cs typeface="Calibri"/>
            </a:endParaRPr>
          </a:p>
        </p:txBody>
      </p:sp>
      <p:sp>
        <p:nvSpPr>
          <p:cNvPr id="84" name="Pentagon 83"/>
          <p:cNvSpPr/>
          <p:nvPr/>
        </p:nvSpPr>
        <p:spPr>
          <a:xfrm>
            <a:off x="1280209" y="1304227"/>
            <a:ext cx="5531391" cy="232998"/>
          </a:xfrm>
          <a:prstGeom prst="homePlate">
            <a:avLst>
              <a:gd name="adj" fmla="val 40494"/>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a:solidFill>
                <a:srgbClr val="FFFFFF"/>
              </a:solidFill>
              <a:latin typeface="Calibri" pitchFamily="34" charset="0"/>
              <a:cs typeface="Calibri" pitchFamily="34" charset="0"/>
            </a:endParaRPr>
          </a:p>
        </p:txBody>
      </p:sp>
      <p:sp>
        <p:nvSpPr>
          <p:cNvPr id="85" name="TextBox 84"/>
          <p:cNvSpPr txBox="1"/>
          <p:nvPr/>
        </p:nvSpPr>
        <p:spPr>
          <a:xfrm>
            <a:off x="3831009" y="1294456"/>
            <a:ext cx="469711"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Test</a:t>
            </a:r>
            <a:endParaRPr lang="en-US" sz="1050" kern="0" dirty="0">
              <a:solidFill>
                <a:schemeClr val="bg2"/>
              </a:solidFill>
              <a:latin typeface="Calibri"/>
              <a:cs typeface="Calibri"/>
            </a:endParaRPr>
          </a:p>
        </p:txBody>
      </p:sp>
      <p:sp>
        <p:nvSpPr>
          <p:cNvPr id="86" name="TextBox 85"/>
          <p:cNvSpPr txBox="1"/>
          <p:nvPr/>
        </p:nvSpPr>
        <p:spPr>
          <a:xfrm>
            <a:off x="4985300" y="1294456"/>
            <a:ext cx="587150"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UAT</a:t>
            </a:r>
            <a:endParaRPr lang="en-US" sz="1050" kern="0" dirty="0">
              <a:solidFill>
                <a:schemeClr val="bg2"/>
              </a:solidFill>
              <a:latin typeface="Calibri"/>
              <a:cs typeface="Calibri"/>
            </a:endParaRPr>
          </a:p>
        </p:txBody>
      </p:sp>
      <p:sp>
        <p:nvSpPr>
          <p:cNvPr id="87" name="TextBox 86"/>
          <p:cNvSpPr txBox="1"/>
          <p:nvPr/>
        </p:nvSpPr>
        <p:spPr>
          <a:xfrm>
            <a:off x="5866882" y="1294456"/>
            <a:ext cx="702027"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Operate</a:t>
            </a:r>
            <a:endParaRPr lang="en-US" sz="1050" kern="0" dirty="0">
              <a:solidFill>
                <a:schemeClr val="bg2"/>
              </a:solidFill>
              <a:latin typeface="Calibri"/>
              <a:cs typeface="Calibri"/>
            </a:endParaRPr>
          </a:p>
        </p:txBody>
      </p:sp>
      <p:sp>
        <p:nvSpPr>
          <p:cNvPr id="92" name="TextBox 91"/>
          <p:cNvSpPr txBox="1"/>
          <p:nvPr/>
        </p:nvSpPr>
        <p:spPr>
          <a:xfrm>
            <a:off x="1599081" y="1294456"/>
            <a:ext cx="621518"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Design</a:t>
            </a:r>
            <a:endParaRPr lang="en-US" sz="1050" kern="0" dirty="0">
              <a:solidFill>
                <a:schemeClr val="bg2"/>
              </a:solidFill>
              <a:latin typeface="Calibri"/>
              <a:cs typeface="Calibri"/>
            </a:endParaRPr>
          </a:p>
        </p:txBody>
      </p:sp>
      <p:sp>
        <p:nvSpPr>
          <p:cNvPr id="93" name="Rectangle 92"/>
          <p:cNvSpPr/>
          <p:nvPr/>
        </p:nvSpPr>
        <p:spPr>
          <a:xfrm>
            <a:off x="2374666" y="1276768"/>
            <a:ext cx="1047964" cy="290643"/>
          </a:xfrm>
          <a:prstGeom prst="rect">
            <a:avLst/>
          </a:prstGeom>
          <a:solidFill>
            <a:schemeClr val="tx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95" name="TextBox 94"/>
          <p:cNvSpPr txBox="1"/>
          <p:nvPr/>
        </p:nvSpPr>
        <p:spPr>
          <a:xfrm>
            <a:off x="2577358" y="1294456"/>
            <a:ext cx="833684" cy="253916"/>
          </a:xfrm>
          <a:prstGeom prst="rect">
            <a:avLst/>
          </a:prstGeom>
          <a:noFill/>
        </p:spPr>
        <p:txBody>
          <a:bodyPr wrap="square" rtlCol="0">
            <a:spAutoFit/>
          </a:bodyPr>
          <a:lstStyle/>
          <a:p>
            <a:pPr defTabSz="914400">
              <a:buClr>
                <a:srgbClr val="F79646"/>
              </a:buClr>
              <a:defRPr/>
            </a:pPr>
            <a:r>
              <a:rPr lang="en-US" sz="1050" kern="0" dirty="0" smtClean="0">
                <a:solidFill>
                  <a:sysClr val="window" lastClr="FFFFFF"/>
                </a:solidFill>
                <a:latin typeface="Calibri"/>
                <a:cs typeface="Calibri"/>
              </a:rPr>
              <a:t>Develop</a:t>
            </a:r>
            <a:endParaRPr lang="en-US" sz="1050" kern="0" dirty="0">
              <a:solidFill>
                <a:sysClr val="window" lastClr="FFFFFF"/>
              </a:solidFill>
              <a:latin typeface="Calibri"/>
              <a:cs typeface="Calibri"/>
            </a:endParaRPr>
          </a:p>
        </p:txBody>
      </p:sp>
      <p:pic>
        <p:nvPicPr>
          <p:cNvPr id="96" name="Picture 95"/>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405982" y="996065"/>
            <a:ext cx="314578" cy="335937"/>
          </a:xfrm>
          <a:prstGeom prst="rect">
            <a:avLst/>
          </a:prstGeom>
        </p:spPr>
      </p:pic>
      <p:sp>
        <p:nvSpPr>
          <p:cNvPr id="105" name="Rectangle 104"/>
          <p:cNvSpPr/>
          <p:nvPr/>
        </p:nvSpPr>
        <p:spPr>
          <a:xfrm>
            <a:off x="2737198" y="1042411"/>
            <a:ext cx="556563" cy="261610"/>
          </a:xfrm>
          <a:prstGeom prst="rect">
            <a:avLst/>
          </a:prstGeom>
        </p:spPr>
        <p:txBody>
          <a:bodyPr wrap="none">
            <a:spAutoFit/>
          </a:bodyPr>
          <a:lstStyle/>
          <a:p>
            <a:r>
              <a:rPr lang="en-US" sz="1100" b="1" dirty="0">
                <a:solidFill>
                  <a:schemeClr val="tx1">
                    <a:lumMod val="75000"/>
                    <a:lumOff val="25000"/>
                  </a:schemeClr>
                </a:solidFill>
              </a:rPr>
              <a:t>START</a:t>
            </a:r>
          </a:p>
        </p:txBody>
      </p:sp>
      <p:cxnSp>
        <p:nvCxnSpPr>
          <p:cNvPr id="120" name="Elbow Connector 119"/>
          <p:cNvCxnSpPr>
            <a:stCxn id="93" idx="2"/>
            <a:endCxn id="61" idx="0"/>
          </p:cNvCxnSpPr>
          <p:nvPr/>
        </p:nvCxnSpPr>
        <p:spPr>
          <a:xfrm rot="16200000" flipH="1">
            <a:off x="3376115" y="1089944"/>
            <a:ext cx="236103" cy="1191036"/>
          </a:xfrm>
          <a:prstGeom prst="bentConnector3">
            <a:avLst>
              <a:gd name="adj1" fmla="val 50000"/>
            </a:avLst>
          </a:prstGeom>
          <a:noFill/>
          <a:ln w="6350" cmpd="sng">
            <a:solidFill>
              <a:srgbClr val="FFFFFF"/>
            </a:solidFill>
            <a:headEnd type="oval" w="sm" len="sm"/>
            <a:tailEnd type="oval" w="sm" len="sm"/>
          </a:ln>
          <a:effectLst/>
        </p:spPr>
        <p:style>
          <a:lnRef idx="3">
            <a:schemeClr val="lt1"/>
          </a:lnRef>
          <a:fillRef idx="1">
            <a:schemeClr val="accent1"/>
          </a:fillRef>
          <a:effectRef idx="1">
            <a:schemeClr val="accent1"/>
          </a:effectRef>
          <a:fontRef idx="minor">
            <a:schemeClr val="lt1"/>
          </a:fontRef>
        </p:style>
      </p:cxnSp>
      <p:sp>
        <p:nvSpPr>
          <p:cNvPr id="137" name="Rectangular Callout 136"/>
          <p:cNvSpPr/>
          <p:nvPr/>
        </p:nvSpPr>
        <p:spPr>
          <a:xfrm rot="5400000">
            <a:off x="7512702" y="803713"/>
            <a:ext cx="826910" cy="1728000"/>
          </a:xfrm>
          <a:prstGeom prst="wedgeRectCallout">
            <a:avLst>
              <a:gd name="adj1" fmla="val 35012"/>
              <a:gd name="adj2" fmla="val 112443"/>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38" name="Rectangle 137"/>
          <p:cNvSpPr/>
          <p:nvPr/>
        </p:nvSpPr>
        <p:spPr>
          <a:xfrm>
            <a:off x="7050771" y="1283312"/>
            <a:ext cx="1724641" cy="769441"/>
          </a:xfrm>
          <a:prstGeom prst="rect">
            <a:avLst/>
          </a:prstGeom>
        </p:spPr>
        <p:txBody>
          <a:bodyPr wrap="square">
            <a:spAutoFit/>
          </a:bodyPr>
          <a:lstStyle/>
          <a:p>
            <a:pPr algn="ctr"/>
            <a:r>
              <a:rPr lang="en-US" sz="1100" b="1" dirty="0">
                <a:solidFill>
                  <a:schemeClr val="bg1"/>
                </a:solidFill>
              </a:rPr>
              <a:t>Credentials verified: </a:t>
            </a:r>
            <a:r>
              <a:rPr lang="en-US" sz="1100" dirty="0">
                <a:solidFill>
                  <a:schemeClr val="bg1"/>
                </a:solidFill>
              </a:rPr>
              <a:t>Policies will be enforced based on user’s role, group, </a:t>
            </a:r>
            <a:r>
              <a:rPr lang="en-US" sz="1100" dirty="0" smtClean="0">
                <a:solidFill>
                  <a:schemeClr val="bg1"/>
                </a:solidFill>
              </a:rPr>
              <a:t>and </a:t>
            </a:r>
            <a:r>
              <a:rPr lang="en-US" sz="1100" dirty="0">
                <a:solidFill>
                  <a:schemeClr val="bg1"/>
                </a:solidFill>
              </a:rPr>
              <a:t>project.</a:t>
            </a:r>
          </a:p>
        </p:txBody>
      </p:sp>
      <p:grpSp>
        <p:nvGrpSpPr>
          <p:cNvPr id="139" name="Group 138"/>
          <p:cNvGrpSpPr/>
          <p:nvPr/>
        </p:nvGrpSpPr>
        <p:grpSpPr>
          <a:xfrm>
            <a:off x="2761734" y="3946244"/>
            <a:ext cx="2629417" cy="288000"/>
            <a:chOff x="2761734" y="3784600"/>
            <a:chExt cx="2629417" cy="288000"/>
          </a:xfrm>
        </p:grpSpPr>
        <p:cxnSp>
          <p:nvCxnSpPr>
            <p:cNvPr id="140" name="Straight Arrow Connector 139"/>
            <p:cNvCxnSpPr/>
            <p:nvPr/>
          </p:nvCxnSpPr>
          <p:spPr>
            <a:xfrm>
              <a:off x="4075862" y="3784600"/>
              <a:ext cx="0" cy="288000"/>
            </a:xfrm>
            <a:prstGeom prst="straightConnector1">
              <a:avLst/>
            </a:prstGeom>
            <a:ln w="6350" cmpd="sng">
              <a:solidFill>
                <a:srgbClr val="FFFFFF"/>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1" name="Elbow Connector 140"/>
            <p:cNvCxnSpPr/>
            <p:nvPr/>
          </p:nvCxnSpPr>
          <p:spPr>
            <a:xfrm rot="10800000" flipV="1">
              <a:off x="276173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7" name="Elbow Connector 146"/>
            <p:cNvCxnSpPr/>
            <p:nvPr/>
          </p:nvCxnSpPr>
          <p:spPr>
            <a:xfrm rot="10800000" flipH="1" flipV="1">
              <a:off x="407618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64" name="Rectangle 9"/>
          <p:cNvSpPr>
            <a:spLocks noGrp="1" noChangeArrowheads="1"/>
          </p:cNvSpPr>
          <p:nvPr>
            <p:ph type="title"/>
          </p:nvPr>
        </p:nvSpPr>
        <p:spPr/>
        <p:txBody>
          <a:bodyPr/>
          <a:lstStyle/>
          <a:p>
            <a:r>
              <a:rPr lang="en-US" smtClean="0"/>
              <a:t>Example: Custom Policy Creation And Enforcement Drives End-to-end Automation</a:t>
            </a:r>
            <a:endParaRPr lang="en-US" dirty="0"/>
          </a:p>
        </p:txBody>
      </p:sp>
      <p:sp>
        <p:nvSpPr>
          <p:cNvPr id="145" name="Rectangular Callout 144"/>
          <p:cNvSpPr/>
          <p:nvPr/>
        </p:nvSpPr>
        <p:spPr>
          <a:xfrm rot="5400000">
            <a:off x="297295" y="1792974"/>
            <a:ext cx="1087357" cy="1154286"/>
          </a:xfrm>
          <a:prstGeom prst="wedgeRectCallout">
            <a:avLst>
              <a:gd name="adj1" fmla="val 41340"/>
              <a:gd name="adj2" fmla="val -8035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46" name="Rectangle 145"/>
          <p:cNvSpPr/>
          <p:nvPr/>
        </p:nvSpPr>
        <p:spPr>
          <a:xfrm>
            <a:off x="227731" y="1796628"/>
            <a:ext cx="1252518" cy="1107996"/>
          </a:xfrm>
          <a:prstGeom prst="rect">
            <a:avLst/>
          </a:prstGeom>
        </p:spPr>
        <p:txBody>
          <a:bodyPr wrap="square">
            <a:spAutoFit/>
          </a:bodyPr>
          <a:lstStyle/>
          <a:p>
            <a:pPr algn="ctr"/>
            <a:r>
              <a:rPr lang="en-US" sz="1100" b="1" dirty="0"/>
              <a:t>Policy #1: </a:t>
            </a:r>
            <a:r>
              <a:rPr lang="en-US" sz="1100" dirty="0"/>
              <a:t>Access granted to platforms approved for Retail Banking projects.</a:t>
            </a:r>
          </a:p>
        </p:txBody>
      </p:sp>
      <p:cxnSp>
        <p:nvCxnSpPr>
          <p:cNvPr id="148" name="Straight Arrow Connector 147"/>
          <p:cNvCxnSpPr/>
          <p:nvPr/>
        </p:nvCxnSpPr>
        <p:spPr>
          <a:xfrm>
            <a:off x="1827552" y="2255224"/>
            <a:ext cx="0" cy="615546"/>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49" name="Rectangular Callout 148"/>
          <p:cNvSpPr/>
          <p:nvPr/>
        </p:nvSpPr>
        <p:spPr>
          <a:xfrm rot="5400000">
            <a:off x="7592277" y="1646089"/>
            <a:ext cx="667760" cy="1728000"/>
          </a:xfrm>
          <a:prstGeom prst="wedgeRectCallout">
            <a:avLst>
              <a:gd name="adj1" fmla="val -6107"/>
              <a:gd name="adj2" fmla="val 8794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50" name="Rectangle 149"/>
          <p:cNvSpPr/>
          <p:nvPr/>
        </p:nvSpPr>
        <p:spPr>
          <a:xfrm>
            <a:off x="7050771" y="2205263"/>
            <a:ext cx="1724641" cy="600164"/>
          </a:xfrm>
          <a:prstGeom prst="rect">
            <a:avLst/>
          </a:prstGeom>
        </p:spPr>
        <p:txBody>
          <a:bodyPr wrap="square">
            <a:spAutoFit/>
          </a:bodyPr>
          <a:lstStyle/>
          <a:p>
            <a:pPr algn="ctr"/>
            <a:r>
              <a:rPr lang="en-US" sz="1100" b="1" dirty="0"/>
              <a:t>Policy #2: </a:t>
            </a:r>
            <a:r>
              <a:rPr lang="en-US" sz="1100" dirty="0"/>
              <a:t>Deploy </a:t>
            </a:r>
            <a:br>
              <a:rPr lang="en-US" sz="1100" dirty="0"/>
            </a:br>
            <a:r>
              <a:rPr lang="en-US" sz="1100" dirty="0"/>
              <a:t>only to security zones approved for this project.</a:t>
            </a:r>
          </a:p>
        </p:txBody>
      </p:sp>
      <p:cxnSp>
        <p:nvCxnSpPr>
          <p:cNvPr id="151" name="Straight Arrow Connector 150"/>
          <p:cNvCxnSpPr/>
          <p:nvPr/>
        </p:nvCxnSpPr>
        <p:spPr>
          <a:xfrm flipV="1">
            <a:off x="5946213" y="2242914"/>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flipH="1" flipV="1">
            <a:off x="5924688" y="3779805"/>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53" name="Rectangular Callout 152"/>
          <p:cNvSpPr/>
          <p:nvPr/>
        </p:nvSpPr>
        <p:spPr>
          <a:xfrm rot="5400000">
            <a:off x="7584158" y="2434387"/>
            <a:ext cx="683999" cy="1728000"/>
          </a:xfrm>
          <a:prstGeom prst="wedgeRectCallout">
            <a:avLst>
              <a:gd name="adj1" fmla="val 49597"/>
              <a:gd name="adj2" fmla="val 8899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54" name="Rectangle 153"/>
          <p:cNvSpPr/>
          <p:nvPr/>
        </p:nvSpPr>
        <p:spPr>
          <a:xfrm>
            <a:off x="7050771" y="2985442"/>
            <a:ext cx="1724641" cy="600164"/>
          </a:xfrm>
          <a:prstGeom prst="rect">
            <a:avLst/>
          </a:prstGeom>
        </p:spPr>
        <p:txBody>
          <a:bodyPr wrap="square">
            <a:spAutoFit/>
          </a:bodyPr>
          <a:lstStyle/>
          <a:p>
            <a:pPr algn="ctr"/>
            <a:r>
              <a:rPr lang="en-US" sz="1100" b="1" dirty="0"/>
              <a:t>Policy #3: </a:t>
            </a:r>
            <a:r>
              <a:rPr lang="en-US" sz="1100" dirty="0"/>
              <a:t>Regulatory constraint to deploy to UK environments only</a:t>
            </a:r>
          </a:p>
        </p:txBody>
      </p:sp>
      <p:cxnSp>
        <p:nvCxnSpPr>
          <p:cNvPr id="155" name="Straight Arrow Connector 154"/>
          <p:cNvCxnSpPr/>
          <p:nvPr/>
        </p:nvCxnSpPr>
        <p:spPr>
          <a:xfrm>
            <a:off x="5655695" y="2255224"/>
            <a:ext cx="0" cy="154800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62" name="Rectangular Callout 161"/>
          <p:cNvSpPr/>
          <p:nvPr/>
        </p:nvSpPr>
        <p:spPr>
          <a:xfrm rot="5400000">
            <a:off x="463625" y="2904334"/>
            <a:ext cx="754697" cy="1154286"/>
          </a:xfrm>
          <a:prstGeom prst="wedgeRectCallout">
            <a:avLst>
              <a:gd name="adj1" fmla="val 41340"/>
              <a:gd name="adj2" fmla="val -8035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63" name="Rectangle 162"/>
          <p:cNvSpPr/>
          <p:nvPr/>
        </p:nvSpPr>
        <p:spPr>
          <a:xfrm>
            <a:off x="227731" y="3086387"/>
            <a:ext cx="1252518" cy="769441"/>
          </a:xfrm>
          <a:prstGeom prst="rect">
            <a:avLst/>
          </a:prstGeom>
        </p:spPr>
        <p:txBody>
          <a:bodyPr wrap="square">
            <a:spAutoFit/>
          </a:bodyPr>
          <a:lstStyle/>
          <a:p>
            <a:pPr algn="ctr"/>
            <a:r>
              <a:rPr lang="en-US" sz="1100" b="1" dirty="0"/>
              <a:t>Policy #4: </a:t>
            </a:r>
            <a:r>
              <a:rPr lang="en-US" sz="1100" dirty="0"/>
              <a:t>Max. instance limit enforced </a:t>
            </a:r>
            <a:r>
              <a:rPr lang="en-US" sz="1100" dirty="0" smtClean="0"/>
              <a:t>for</a:t>
            </a:r>
            <a:br>
              <a:rPr lang="en-US" sz="1100" dirty="0" smtClean="0"/>
            </a:br>
            <a:r>
              <a:rPr lang="en-US" sz="1100" dirty="0" smtClean="0"/>
              <a:t>this </a:t>
            </a:r>
            <a:r>
              <a:rPr lang="en-US" sz="1100" dirty="0"/>
              <a:t>user.</a:t>
            </a:r>
          </a:p>
        </p:txBody>
      </p:sp>
      <p:cxnSp>
        <p:nvCxnSpPr>
          <p:cNvPr id="164" name="Straight Arrow Connector 163"/>
          <p:cNvCxnSpPr/>
          <p:nvPr/>
        </p:nvCxnSpPr>
        <p:spPr>
          <a:xfrm>
            <a:off x="2272052" y="2255224"/>
            <a:ext cx="0" cy="1527728"/>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1766802" y="2664838"/>
            <a:ext cx="2146742" cy="246221"/>
          </a:xfrm>
          <a:prstGeom prst="rect">
            <a:avLst/>
          </a:prstGeom>
        </p:spPr>
        <p:txBody>
          <a:bodyPr wrap="none">
            <a:spAutoFit/>
          </a:bodyPr>
          <a:lstStyle/>
          <a:p>
            <a:pPr algn="ctr">
              <a:lnSpc>
                <a:spcPct val="80000"/>
              </a:lnSpc>
            </a:pPr>
            <a:r>
              <a:rPr lang="en-US" sz="1200" dirty="0" smtClean="0">
                <a:solidFill>
                  <a:srgbClr val="22343A"/>
                </a:solidFill>
                <a:latin typeface="Calibri" pitchFamily="34" charset="0"/>
                <a:cs typeface="Calibri" pitchFamily="34" charset="0"/>
              </a:rPr>
              <a:t>VERSIONED ASSET REPOSITORY</a:t>
            </a:r>
            <a:endParaRPr lang="en-US" sz="1200" dirty="0">
              <a:solidFill>
                <a:srgbClr val="22343A"/>
              </a:solidFill>
              <a:latin typeface="Calibri" pitchFamily="34" charset="0"/>
              <a:cs typeface="Calibri" pitchFamily="34" charset="0"/>
            </a:endParaRPr>
          </a:p>
        </p:txBody>
      </p:sp>
      <p:grpSp>
        <p:nvGrpSpPr>
          <p:cNvPr id="19" name="Group 18"/>
          <p:cNvGrpSpPr/>
          <p:nvPr/>
        </p:nvGrpSpPr>
        <p:grpSpPr>
          <a:xfrm>
            <a:off x="2360084" y="3783639"/>
            <a:ext cx="259511" cy="449542"/>
            <a:chOff x="2360084" y="3783639"/>
            <a:chExt cx="259511" cy="449542"/>
          </a:xfrm>
        </p:grpSpPr>
        <p:cxnSp>
          <p:nvCxnSpPr>
            <p:cNvPr id="166" name="Straight Arrow Connector 165"/>
            <p:cNvCxnSpPr/>
            <p:nvPr/>
          </p:nvCxnSpPr>
          <p:spPr>
            <a:xfrm>
              <a:off x="2619595" y="4069396"/>
              <a:ext cx="0" cy="163785"/>
            </a:xfrm>
            <a:prstGeom prst="straightConnector1">
              <a:avLst/>
            </a:prstGeom>
            <a:ln w="6350" cmpd="sng">
              <a:solidFill>
                <a:srgbClr val="FFFFFF"/>
              </a:solidFill>
              <a:headEnd type="non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7" name="Elbow Connector 16"/>
            <p:cNvCxnSpPr/>
            <p:nvPr/>
          </p:nvCxnSpPr>
          <p:spPr>
            <a:xfrm rot="16200000" flipV="1">
              <a:off x="2349497" y="3794226"/>
              <a:ext cx="280465" cy="259292"/>
            </a:xfrm>
            <a:prstGeom prst="bentConnector3">
              <a:avLst>
                <a:gd name="adj1" fmla="val -944"/>
              </a:avLst>
            </a:prstGeom>
            <a:ln w="6350" cmpd="sng">
              <a:solidFill>
                <a:srgbClr val="FFFFFF"/>
              </a:solidFill>
              <a:headEnd type="none" w="sm" len="sm"/>
              <a:tailEnd type="oval" w="sm" len="sm"/>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3552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38623" y="2275227"/>
            <a:ext cx="2000250" cy="714375"/>
          </a:xfrm>
          <a:prstGeom prst="rect">
            <a:avLst/>
          </a:prstGeom>
        </p:spPr>
      </p:pic>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r>
              <a:rPr lang="en-US" dirty="0">
                <a:hlinkClick r:id="rId3"/>
              </a:rPr>
              <a:t>https://</a:t>
            </a:r>
            <a:r>
              <a:rPr lang="en-US" dirty="0" smtClean="0">
                <a:hlinkClick r:id="rId3"/>
              </a:rPr>
              <a:t>www.youtube.com/watch?v=fGaVFRzTTP4</a:t>
            </a:r>
            <a:endParaRPr lang="en-US" dirty="0" smtClean="0"/>
          </a:p>
          <a:p>
            <a:endParaRPr lang="en-US" dirty="0"/>
          </a:p>
        </p:txBody>
      </p:sp>
      <p:sp>
        <p:nvSpPr>
          <p:cNvPr id="4" name="Content Placeholder 3"/>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4874523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 name="Picture 56"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312" y="4237486"/>
            <a:ext cx="816142" cy="504952"/>
          </a:xfrm>
          <a:prstGeom prst="rect">
            <a:avLst/>
          </a:prstGeom>
        </p:spPr>
      </p:pic>
      <p:pic>
        <p:nvPicPr>
          <p:cNvPr id="59" name="Picture 58"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585" y="4237486"/>
            <a:ext cx="816142" cy="504952"/>
          </a:xfrm>
          <a:prstGeom prst="rect">
            <a:avLst/>
          </a:prstGeom>
        </p:spPr>
      </p:pic>
      <p:pic>
        <p:nvPicPr>
          <p:cNvPr id="60" name="Picture 59"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222" y="4237486"/>
            <a:ext cx="816142" cy="504952"/>
          </a:xfrm>
          <a:prstGeom prst="rect">
            <a:avLst/>
          </a:prstGeom>
        </p:spPr>
      </p:pic>
      <p:sp>
        <p:nvSpPr>
          <p:cNvPr id="61" name="Rounded Rectangle 60"/>
          <p:cNvSpPr/>
          <p:nvPr/>
        </p:nvSpPr>
        <p:spPr>
          <a:xfrm>
            <a:off x="1604195" y="1803514"/>
            <a:ext cx="4970977" cy="2136079"/>
          </a:xfrm>
          <a:prstGeom prst="roundRect">
            <a:avLst>
              <a:gd name="adj" fmla="val 0"/>
            </a:avLst>
          </a:prstGeom>
          <a:noFill/>
          <a:ln w="6350" cmpd="sng">
            <a:solidFill>
              <a:srgbClr val="FFFFFF"/>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endParaRPr lang="en-US" sz="1000" dirty="0">
              <a:solidFill>
                <a:schemeClr val="bg2"/>
              </a:solidFill>
              <a:latin typeface="Calibri"/>
              <a:cs typeface="Calibri"/>
            </a:endParaRPr>
          </a:p>
        </p:txBody>
      </p:sp>
      <p:sp>
        <p:nvSpPr>
          <p:cNvPr id="62" name="Rectangle 61"/>
          <p:cNvSpPr/>
          <p:nvPr/>
        </p:nvSpPr>
        <p:spPr>
          <a:xfrm>
            <a:off x="1677898" y="2665035"/>
            <a:ext cx="2336634" cy="969772"/>
          </a:xfrm>
          <a:prstGeom prst="rect">
            <a:avLst/>
          </a:prstGeom>
          <a:solidFill>
            <a:schemeClr val="accent1"/>
          </a:solidFill>
          <a:ln>
            <a:solidFill>
              <a:srgbClr val="53BBD4"/>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sp>
        <p:nvSpPr>
          <p:cNvPr id="63" name="Rectangle 62"/>
          <p:cNvSpPr/>
          <p:nvPr/>
        </p:nvSpPr>
        <p:spPr>
          <a:xfrm>
            <a:off x="1737895" y="2922817"/>
            <a:ext cx="504000" cy="648000"/>
          </a:xfrm>
          <a:prstGeom prst="rect">
            <a:avLst/>
          </a:prstGeom>
          <a:solidFill>
            <a:schemeClr val="bg1"/>
          </a:solid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smtClean="0">
                <a:solidFill>
                  <a:schemeClr val="bg2"/>
                </a:solidFill>
                <a:latin typeface="Calibri"/>
                <a:cs typeface="Calibri"/>
              </a:rPr>
              <a:t>Common </a:t>
            </a:r>
            <a:br>
              <a:rPr lang="en-US" sz="1000" dirty="0" smtClean="0">
                <a:solidFill>
                  <a:schemeClr val="bg2"/>
                </a:solidFill>
                <a:latin typeface="Calibri"/>
                <a:cs typeface="Calibri"/>
              </a:rPr>
            </a:br>
            <a:r>
              <a:rPr lang="en-US" sz="1000" dirty="0" smtClean="0">
                <a:solidFill>
                  <a:schemeClr val="bg2"/>
                </a:solidFill>
                <a:latin typeface="Calibri"/>
                <a:cs typeface="Calibri"/>
              </a:rPr>
              <a:t>App Platforms</a:t>
            </a:r>
            <a:endParaRPr lang="en-US" sz="1000" dirty="0">
              <a:solidFill>
                <a:schemeClr val="bg2"/>
              </a:solidFill>
              <a:latin typeface="Calibri"/>
              <a:cs typeface="Calibri"/>
            </a:endParaRPr>
          </a:p>
        </p:txBody>
      </p:sp>
      <p:sp>
        <p:nvSpPr>
          <p:cNvPr id="65" name="Rectangle 64"/>
          <p:cNvSpPr/>
          <p:nvPr/>
        </p:nvSpPr>
        <p:spPr>
          <a:xfrm>
            <a:off x="2305757" y="2922816"/>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6" name="Rectangle 65"/>
          <p:cNvSpPr/>
          <p:nvPr/>
        </p:nvSpPr>
        <p:spPr>
          <a:xfrm>
            <a:off x="2876977" y="2918994"/>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7" name="Rectangle 66"/>
          <p:cNvSpPr/>
          <p:nvPr/>
        </p:nvSpPr>
        <p:spPr>
          <a:xfrm>
            <a:off x="3451102" y="2921305"/>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Other   </a:t>
            </a:r>
            <a:r>
              <a:rPr lang="en-US" sz="1000" dirty="0" smtClean="0">
                <a:solidFill>
                  <a:schemeClr val="bg2"/>
                </a:solidFill>
                <a:latin typeface="Calibri"/>
                <a:cs typeface="Calibri"/>
              </a:rPr>
              <a:t/>
            </a:r>
            <a:br>
              <a:rPr lang="en-US" sz="1000" dirty="0" smtClean="0">
                <a:solidFill>
                  <a:schemeClr val="bg2"/>
                </a:solidFill>
                <a:latin typeface="Calibri"/>
                <a:cs typeface="Calibri"/>
              </a:rPr>
            </a:br>
            <a:r>
              <a:rPr lang="en-US" sz="1000" dirty="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8" name="Rectangle 67"/>
          <p:cNvSpPr/>
          <p:nvPr/>
        </p:nvSpPr>
        <p:spPr>
          <a:xfrm>
            <a:off x="1673236" y="3681100"/>
            <a:ext cx="4451512" cy="199155"/>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lnSpc>
                <a:spcPct val="80000"/>
              </a:lnSpc>
            </a:pPr>
            <a:r>
              <a:rPr lang="en-US" sz="1100" dirty="0">
                <a:solidFill>
                  <a:srgbClr val="22343A"/>
                </a:solidFill>
                <a:latin typeface="Calibri" pitchFamily="34" charset="0"/>
                <a:cs typeface="Calibri" pitchFamily="34" charset="0"/>
              </a:rPr>
              <a:t>Workload Provisioning / Orchestration / Scheduling</a:t>
            </a:r>
          </a:p>
        </p:txBody>
      </p:sp>
      <p:sp>
        <p:nvSpPr>
          <p:cNvPr id="69" name="Rectangle 68"/>
          <p:cNvSpPr/>
          <p:nvPr/>
        </p:nvSpPr>
        <p:spPr>
          <a:xfrm>
            <a:off x="1677898" y="2397461"/>
            <a:ext cx="4445583" cy="20722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Extensible Meta Model</a:t>
            </a:r>
          </a:p>
        </p:txBody>
      </p:sp>
      <p:sp>
        <p:nvSpPr>
          <p:cNvPr id="70" name="Rectangle 69"/>
          <p:cNvSpPr/>
          <p:nvPr/>
        </p:nvSpPr>
        <p:spPr>
          <a:xfrm>
            <a:off x="4090878" y="3003719"/>
            <a:ext cx="2035670" cy="29886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Metering</a:t>
            </a:r>
          </a:p>
        </p:txBody>
      </p:sp>
      <p:sp>
        <p:nvSpPr>
          <p:cNvPr id="71" name="Rectangle 70"/>
          <p:cNvSpPr/>
          <p:nvPr/>
        </p:nvSpPr>
        <p:spPr>
          <a:xfrm>
            <a:off x="1671337" y="2122568"/>
            <a:ext cx="4445583" cy="228599"/>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POLICY MANAGEMENT / GOVERNANCE</a:t>
            </a:r>
            <a:endParaRPr lang="en-US" sz="1200" dirty="0">
              <a:solidFill>
                <a:schemeClr val="bg2"/>
              </a:solidFill>
              <a:latin typeface="Calibri" pitchFamily="34" charset="0"/>
              <a:cs typeface="Calibri" pitchFamily="34" charset="0"/>
            </a:endParaRPr>
          </a:p>
        </p:txBody>
      </p:sp>
      <p:sp>
        <p:nvSpPr>
          <p:cNvPr id="72" name="Rectangle 71"/>
          <p:cNvSpPr/>
          <p:nvPr/>
        </p:nvSpPr>
        <p:spPr>
          <a:xfrm>
            <a:off x="4088830" y="2650977"/>
            <a:ext cx="2037651" cy="30644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smtClean="0">
                <a:solidFill>
                  <a:schemeClr val="tx1">
                    <a:lumMod val="75000"/>
                    <a:lumOff val="25000"/>
                  </a:schemeClr>
                </a:solidFill>
                <a:latin typeface="Calibri" pitchFamily="34" charset="0"/>
                <a:cs typeface="Calibri" pitchFamily="34" charset="0"/>
              </a:rPr>
              <a:t>Workflow</a:t>
            </a:r>
            <a:endParaRPr lang="en-US" sz="1100" dirty="0">
              <a:solidFill>
                <a:schemeClr val="tx1">
                  <a:lumMod val="75000"/>
                  <a:lumOff val="25000"/>
                </a:schemeClr>
              </a:solidFill>
              <a:latin typeface="Calibri" pitchFamily="34" charset="0"/>
              <a:cs typeface="Calibri" pitchFamily="34" charset="0"/>
            </a:endParaRPr>
          </a:p>
        </p:txBody>
      </p:sp>
      <p:sp>
        <p:nvSpPr>
          <p:cNvPr id="73" name="Rectangle 72"/>
          <p:cNvSpPr/>
          <p:nvPr/>
        </p:nvSpPr>
        <p:spPr>
          <a:xfrm rot="5400000">
            <a:off x="5344559" y="2719157"/>
            <a:ext cx="2017316" cy="306956"/>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rgbClr val="22343A"/>
                </a:solidFill>
                <a:latin typeface="Calibri" pitchFamily="34" charset="0"/>
                <a:cs typeface="Calibri" pitchFamily="34" charset="0"/>
              </a:rPr>
              <a:t>Security</a:t>
            </a:r>
          </a:p>
        </p:txBody>
      </p:sp>
      <p:sp>
        <p:nvSpPr>
          <p:cNvPr id="75" name="Rectangle 74"/>
          <p:cNvSpPr/>
          <p:nvPr/>
        </p:nvSpPr>
        <p:spPr>
          <a:xfrm>
            <a:off x="1671771" y="1863966"/>
            <a:ext cx="4445583" cy="212308"/>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FEDERATED IDENTITY MANAGEMENT</a:t>
            </a:r>
            <a:endParaRPr lang="en-US" sz="1200" dirty="0">
              <a:solidFill>
                <a:schemeClr val="bg2"/>
              </a:solidFill>
              <a:latin typeface="Calibri" pitchFamily="34" charset="0"/>
              <a:cs typeface="Calibri" pitchFamily="34" charset="0"/>
            </a:endParaRPr>
          </a:p>
        </p:txBody>
      </p:sp>
      <p:sp>
        <p:nvSpPr>
          <p:cNvPr id="76" name="TextBox 8"/>
          <p:cNvSpPr txBox="1">
            <a:spLocks noChangeArrowheads="1"/>
          </p:cNvSpPr>
          <p:nvPr/>
        </p:nvSpPr>
        <p:spPr bwMode="auto">
          <a:xfrm>
            <a:off x="480082" y="4170913"/>
            <a:ext cx="1536341" cy="553966"/>
          </a:xfrm>
          <a:prstGeom prst="rect">
            <a:avLst/>
          </a:prstGeom>
          <a:noFill/>
          <a:ln w="9525">
            <a:noFill/>
            <a:miter lim="800000"/>
            <a:headEnd/>
            <a:tailEnd/>
          </a:ln>
        </p:spPr>
        <p:txBody>
          <a:bodyPr wrap="square" lIns="91407" tIns="45704" rIns="91407" bIns="45704">
            <a:spAutoFit/>
          </a:bodyPr>
          <a:lstStyle/>
          <a:p>
            <a:pPr defTabSz="914071"/>
            <a:r>
              <a:rPr lang="en-US" sz="1000" dirty="0" smtClean="0">
                <a:solidFill>
                  <a:schemeClr val="tx1">
                    <a:lumMod val="75000"/>
                    <a:lumOff val="25000"/>
                  </a:schemeClr>
                </a:solidFill>
                <a:latin typeface="+mn-lt"/>
                <a:cs typeface="Times New Roman" pitchFamily="18" charset="0"/>
                <a:sym typeface="Times New Roman" pitchFamily="18" charset="0"/>
              </a:rPr>
              <a:t>U.K. Developer in Retail Banking Group requests a dev platform</a:t>
            </a:r>
            <a:endParaRPr lang="en-US" sz="1000" dirty="0">
              <a:solidFill>
                <a:schemeClr val="tx1">
                  <a:lumMod val="75000"/>
                  <a:lumOff val="25000"/>
                </a:schemeClr>
              </a:solidFill>
              <a:latin typeface="+mn-lt"/>
              <a:cs typeface="Times New Roman" pitchFamily="18" charset="0"/>
              <a:sym typeface="Times New Roman" pitchFamily="18" charset="0"/>
            </a:endParaRPr>
          </a:p>
        </p:txBody>
      </p:sp>
      <p:sp>
        <p:nvSpPr>
          <p:cNvPr id="77" name="TextBox 8"/>
          <p:cNvSpPr txBox="1">
            <a:spLocks noChangeArrowheads="1"/>
          </p:cNvSpPr>
          <p:nvPr/>
        </p:nvSpPr>
        <p:spPr bwMode="auto">
          <a:xfrm>
            <a:off x="480082" y="3976851"/>
            <a:ext cx="1625102" cy="276967"/>
          </a:xfrm>
          <a:prstGeom prst="rect">
            <a:avLst/>
          </a:prstGeom>
          <a:noFill/>
          <a:ln w="9525">
            <a:noFill/>
            <a:miter lim="800000"/>
            <a:headEnd/>
            <a:tailEnd/>
          </a:ln>
        </p:spPr>
        <p:txBody>
          <a:bodyPr wrap="square" lIns="91407" tIns="45704" rIns="91407" bIns="45704">
            <a:spAutoFit/>
          </a:bodyPr>
          <a:lstStyle/>
          <a:p>
            <a:pPr defTabSz="914071"/>
            <a:r>
              <a:rPr lang="en-US" sz="1200" dirty="0" smtClean="0">
                <a:solidFill>
                  <a:schemeClr val="accent1"/>
                </a:solidFill>
                <a:latin typeface="+mn-lt"/>
                <a:cs typeface="Times New Roman" pitchFamily="18" charset="0"/>
                <a:sym typeface="Times New Roman" pitchFamily="18" charset="0"/>
              </a:rPr>
              <a:t>EXAMPLE SCENARIO:</a:t>
            </a:r>
            <a:endParaRPr lang="en-US" sz="1200" dirty="0">
              <a:solidFill>
                <a:schemeClr val="accent1"/>
              </a:solidFill>
              <a:latin typeface="+mn-lt"/>
              <a:cs typeface="Times New Roman" pitchFamily="18" charset="0"/>
              <a:sym typeface="Times New Roman" pitchFamily="18" charset="0"/>
            </a:endParaRPr>
          </a:p>
        </p:txBody>
      </p:sp>
      <p:sp>
        <p:nvSpPr>
          <p:cNvPr id="78" name="Rectangle 77"/>
          <p:cNvSpPr/>
          <p:nvPr/>
        </p:nvSpPr>
        <p:spPr>
          <a:xfrm>
            <a:off x="4088831" y="3348873"/>
            <a:ext cx="2036611" cy="285934"/>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rgbClr val="22343A"/>
                </a:solidFill>
                <a:latin typeface="Calibri" pitchFamily="34" charset="0"/>
                <a:cs typeface="Calibri" pitchFamily="34" charset="0"/>
              </a:rPr>
              <a:t>Monitoring</a:t>
            </a:r>
          </a:p>
        </p:txBody>
      </p:sp>
      <p:sp>
        <p:nvSpPr>
          <p:cNvPr id="80" name="Content Placeholder 2"/>
          <p:cNvSpPr txBox="1">
            <a:spLocks/>
          </p:cNvSpPr>
          <p:nvPr/>
        </p:nvSpPr>
        <p:spPr>
          <a:xfrm>
            <a:off x="2292230" y="4336593"/>
            <a:ext cx="845890" cy="301781"/>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INTERNAL PRIVATE</a:t>
            </a:r>
            <a:endParaRPr lang="en-US" sz="1000" dirty="0">
              <a:solidFill>
                <a:schemeClr val="bg1"/>
              </a:solidFill>
              <a:latin typeface="Calibri"/>
              <a:cs typeface="Calibri"/>
            </a:endParaRPr>
          </a:p>
        </p:txBody>
      </p:sp>
      <p:sp>
        <p:nvSpPr>
          <p:cNvPr id="81" name="Content Placeholder 2"/>
          <p:cNvSpPr txBox="1">
            <a:spLocks/>
          </p:cNvSpPr>
          <p:nvPr/>
        </p:nvSpPr>
        <p:spPr>
          <a:xfrm>
            <a:off x="3645648" y="4362832"/>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EXTERNAL PRIVATE</a:t>
            </a:r>
            <a:endParaRPr lang="en-US" sz="1000" dirty="0">
              <a:solidFill>
                <a:schemeClr val="bg1"/>
              </a:solidFill>
              <a:latin typeface="Calibri"/>
              <a:cs typeface="Calibri"/>
            </a:endParaRPr>
          </a:p>
        </p:txBody>
      </p:sp>
      <p:sp>
        <p:nvSpPr>
          <p:cNvPr id="82" name="Content Placeholder 2"/>
          <p:cNvSpPr txBox="1">
            <a:spLocks/>
          </p:cNvSpPr>
          <p:nvPr/>
        </p:nvSpPr>
        <p:spPr>
          <a:xfrm>
            <a:off x="4945348" y="4362833"/>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SECURE PUBLIC</a:t>
            </a:r>
            <a:endParaRPr lang="en-US" sz="1000" dirty="0">
              <a:solidFill>
                <a:schemeClr val="bg1"/>
              </a:solidFill>
              <a:latin typeface="Calibri"/>
              <a:cs typeface="Calibri"/>
            </a:endParaRPr>
          </a:p>
        </p:txBody>
      </p:sp>
      <p:sp>
        <p:nvSpPr>
          <p:cNvPr id="83" name="Content Placeholder 2"/>
          <p:cNvSpPr txBox="1">
            <a:spLocks/>
          </p:cNvSpPr>
          <p:nvPr/>
        </p:nvSpPr>
        <p:spPr>
          <a:xfrm>
            <a:off x="480082" y="1254208"/>
            <a:ext cx="1104732" cy="278071"/>
          </a:xfrm>
          <a:prstGeom prst="rect">
            <a:avLst/>
          </a:prstGeom>
        </p:spPr>
        <p:txBody>
          <a:bodyPr lIns="91435" tIns="45718" rIns="91435" bIns="45718">
            <a:noAutofit/>
          </a:bodyPr>
          <a:lstStyle/>
          <a:p>
            <a:pPr defTabSz="457177" fontAlgn="auto">
              <a:lnSpc>
                <a:spcPct val="90000"/>
              </a:lnSpc>
              <a:spcBef>
                <a:spcPct val="20000"/>
              </a:spcBef>
              <a:spcAft>
                <a:spcPts val="0"/>
              </a:spcAft>
              <a:defRPr/>
            </a:pPr>
            <a:r>
              <a:rPr lang="en-US" sz="1600" dirty="0" smtClean="0">
                <a:solidFill>
                  <a:schemeClr val="accent4"/>
                </a:solidFill>
                <a:latin typeface="Calibri"/>
                <a:cs typeface="Calibri"/>
              </a:rPr>
              <a:t>SDLCs</a:t>
            </a:r>
            <a:endParaRPr lang="en-US" sz="1600" dirty="0">
              <a:solidFill>
                <a:schemeClr val="accent4"/>
              </a:solidFill>
              <a:latin typeface="Calibri"/>
              <a:cs typeface="Calibri"/>
            </a:endParaRPr>
          </a:p>
        </p:txBody>
      </p:sp>
      <p:sp>
        <p:nvSpPr>
          <p:cNvPr id="84" name="Pentagon 83"/>
          <p:cNvSpPr/>
          <p:nvPr/>
        </p:nvSpPr>
        <p:spPr>
          <a:xfrm>
            <a:off x="1280209" y="1304227"/>
            <a:ext cx="5531391" cy="232998"/>
          </a:xfrm>
          <a:prstGeom prst="homePlate">
            <a:avLst>
              <a:gd name="adj" fmla="val 40494"/>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a:solidFill>
                <a:srgbClr val="FFFFFF"/>
              </a:solidFill>
              <a:latin typeface="Calibri" pitchFamily="34" charset="0"/>
              <a:cs typeface="Calibri" pitchFamily="34" charset="0"/>
            </a:endParaRPr>
          </a:p>
        </p:txBody>
      </p:sp>
      <p:sp>
        <p:nvSpPr>
          <p:cNvPr id="85" name="TextBox 84"/>
          <p:cNvSpPr txBox="1"/>
          <p:nvPr/>
        </p:nvSpPr>
        <p:spPr>
          <a:xfrm>
            <a:off x="3831009" y="1294456"/>
            <a:ext cx="469711"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Test</a:t>
            </a:r>
            <a:endParaRPr lang="en-US" sz="1050" kern="0" dirty="0">
              <a:solidFill>
                <a:schemeClr val="bg2"/>
              </a:solidFill>
              <a:latin typeface="Calibri"/>
              <a:cs typeface="Calibri"/>
            </a:endParaRPr>
          </a:p>
        </p:txBody>
      </p:sp>
      <p:sp>
        <p:nvSpPr>
          <p:cNvPr id="86" name="TextBox 85"/>
          <p:cNvSpPr txBox="1"/>
          <p:nvPr/>
        </p:nvSpPr>
        <p:spPr>
          <a:xfrm>
            <a:off x="4985300" y="1294456"/>
            <a:ext cx="587150"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UAT</a:t>
            </a:r>
            <a:endParaRPr lang="en-US" sz="1050" kern="0" dirty="0">
              <a:solidFill>
                <a:schemeClr val="bg2"/>
              </a:solidFill>
              <a:latin typeface="Calibri"/>
              <a:cs typeface="Calibri"/>
            </a:endParaRPr>
          </a:p>
        </p:txBody>
      </p:sp>
      <p:sp>
        <p:nvSpPr>
          <p:cNvPr id="87" name="TextBox 86"/>
          <p:cNvSpPr txBox="1"/>
          <p:nvPr/>
        </p:nvSpPr>
        <p:spPr>
          <a:xfrm>
            <a:off x="5866882" y="1294456"/>
            <a:ext cx="702027"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Operate</a:t>
            </a:r>
            <a:endParaRPr lang="en-US" sz="1050" kern="0" dirty="0">
              <a:solidFill>
                <a:schemeClr val="bg2"/>
              </a:solidFill>
              <a:latin typeface="Calibri"/>
              <a:cs typeface="Calibri"/>
            </a:endParaRPr>
          </a:p>
        </p:txBody>
      </p:sp>
      <p:sp>
        <p:nvSpPr>
          <p:cNvPr id="92" name="TextBox 91"/>
          <p:cNvSpPr txBox="1"/>
          <p:nvPr/>
        </p:nvSpPr>
        <p:spPr>
          <a:xfrm>
            <a:off x="1599081" y="1294456"/>
            <a:ext cx="621518"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Design</a:t>
            </a:r>
            <a:endParaRPr lang="en-US" sz="1050" kern="0" dirty="0">
              <a:solidFill>
                <a:schemeClr val="bg2"/>
              </a:solidFill>
              <a:latin typeface="Calibri"/>
              <a:cs typeface="Calibri"/>
            </a:endParaRPr>
          </a:p>
        </p:txBody>
      </p:sp>
      <p:sp>
        <p:nvSpPr>
          <p:cNvPr id="93" name="Rectangle 92"/>
          <p:cNvSpPr/>
          <p:nvPr/>
        </p:nvSpPr>
        <p:spPr>
          <a:xfrm>
            <a:off x="2374666" y="1276768"/>
            <a:ext cx="1047964" cy="290643"/>
          </a:xfrm>
          <a:prstGeom prst="rect">
            <a:avLst/>
          </a:prstGeom>
          <a:solidFill>
            <a:schemeClr val="tx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95" name="TextBox 94"/>
          <p:cNvSpPr txBox="1"/>
          <p:nvPr/>
        </p:nvSpPr>
        <p:spPr>
          <a:xfrm>
            <a:off x="2577358" y="1294456"/>
            <a:ext cx="833684" cy="253916"/>
          </a:xfrm>
          <a:prstGeom prst="rect">
            <a:avLst/>
          </a:prstGeom>
          <a:noFill/>
        </p:spPr>
        <p:txBody>
          <a:bodyPr wrap="square" rtlCol="0">
            <a:spAutoFit/>
          </a:bodyPr>
          <a:lstStyle/>
          <a:p>
            <a:pPr defTabSz="914400">
              <a:buClr>
                <a:srgbClr val="F79646"/>
              </a:buClr>
              <a:defRPr/>
            </a:pPr>
            <a:r>
              <a:rPr lang="en-US" sz="1050" kern="0" dirty="0" smtClean="0">
                <a:solidFill>
                  <a:sysClr val="window" lastClr="FFFFFF"/>
                </a:solidFill>
                <a:latin typeface="Calibri"/>
                <a:cs typeface="Calibri"/>
              </a:rPr>
              <a:t>Develop</a:t>
            </a:r>
            <a:endParaRPr lang="en-US" sz="1050" kern="0" dirty="0">
              <a:solidFill>
                <a:sysClr val="window" lastClr="FFFFFF"/>
              </a:solidFill>
              <a:latin typeface="Calibri"/>
              <a:cs typeface="Calibri"/>
            </a:endParaRPr>
          </a:p>
        </p:txBody>
      </p:sp>
      <p:pic>
        <p:nvPicPr>
          <p:cNvPr id="96" name="Picture 95"/>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405982" y="996065"/>
            <a:ext cx="314578" cy="335937"/>
          </a:xfrm>
          <a:prstGeom prst="rect">
            <a:avLst/>
          </a:prstGeom>
        </p:spPr>
      </p:pic>
      <p:sp>
        <p:nvSpPr>
          <p:cNvPr id="105" name="Rectangle 104"/>
          <p:cNvSpPr/>
          <p:nvPr/>
        </p:nvSpPr>
        <p:spPr>
          <a:xfrm>
            <a:off x="2737198" y="1042411"/>
            <a:ext cx="556563" cy="261610"/>
          </a:xfrm>
          <a:prstGeom prst="rect">
            <a:avLst/>
          </a:prstGeom>
        </p:spPr>
        <p:txBody>
          <a:bodyPr wrap="none">
            <a:spAutoFit/>
          </a:bodyPr>
          <a:lstStyle/>
          <a:p>
            <a:r>
              <a:rPr lang="en-US" sz="1100" b="1" dirty="0">
                <a:solidFill>
                  <a:schemeClr val="tx1">
                    <a:lumMod val="75000"/>
                    <a:lumOff val="25000"/>
                  </a:schemeClr>
                </a:solidFill>
              </a:rPr>
              <a:t>START</a:t>
            </a:r>
          </a:p>
        </p:txBody>
      </p:sp>
      <p:cxnSp>
        <p:nvCxnSpPr>
          <p:cNvPr id="120" name="Elbow Connector 119"/>
          <p:cNvCxnSpPr>
            <a:stCxn id="93" idx="2"/>
            <a:endCxn id="61" idx="0"/>
          </p:cNvCxnSpPr>
          <p:nvPr/>
        </p:nvCxnSpPr>
        <p:spPr>
          <a:xfrm rot="16200000" flipH="1">
            <a:off x="3376115" y="1089944"/>
            <a:ext cx="236103" cy="1191036"/>
          </a:xfrm>
          <a:prstGeom prst="bentConnector3">
            <a:avLst>
              <a:gd name="adj1" fmla="val 50000"/>
            </a:avLst>
          </a:prstGeom>
          <a:noFill/>
          <a:ln w="6350" cmpd="sng">
            <a:solidFill>
              <a:srgbClr val="FFFFFF"/>
            </a:solidFill>
            <a:headEnd type="oval" w="sm" len="sm"/>
            <a:tailEnd type="oval" w="sm" len="sm"/>
          </a:ln>
          <a:effectLst/>
        </p:spPr>
        <p:style>
          <a:lnRef idx="3">
            <a:schemeClr val="lt1"/>
          </a:lnRef>
          <a:fillRef idx="1">
            <a:schemeClr val="accent1"/>
          </a:fillRef>
          <a:effectRef idx="1">
            <a:schemeClr val="accent1"/>
          </a:effectRef>
          <a:fontRef idx="minor">
            <a:schemeClr val="lt1"/>
          </a:fontRef>
        </p:style>
      </p:cxnSp>
      <p:sp>
        <p:nvSpPr>
          <p:cNvPr id="137" name="Rectangular Callout 136"/>
          <p:cNvSpPr/>
          <p:nvPr/>
        </p:nvSpPr>
        <p:spPr>
          <a:xfrm rot="5400000">
            <a:off x="7512702" y="803713"/>
            <a:ext cx="826910" cy="1728000"/>
          </a:xfrm>
          <a:prstGeom prst="wedgeRectCallout">
            <a:avLst>
              <a:gd name="adj1" fmla="val 35012"/>
              <a:gd name="adj2" fmla="val 112443"/>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38" name="Rectangle 137"/>
          <p:cNvSpPr/>
          <p:nvPr/>
        </p:nvSpPr>
        <p:spPr>
          <a:xfrm>
            <a:off x="7050771" y="1283312"/>
            <a:ext cx="1724641" cy="769441"/>
          </a:xfrm>
          <a:prstGeom prst="rect">
            <a:avLst/>
          </a:prstGeom>
        </p:spPr>
        <p:txBody>
          <a:bodyPr wrap="square">
            <a:spAutoFit/>
          </a:bodyPr>
          <a:lstStyle/>
          <a:p>
            <a:pPr algn="ctr"/>
            <a:r>
              <a:rPr lang="en-US" sz="1100" b="1" dirty="0">
                <a:solidFill>
                  <a:schemeClr val="bg1"/>
                </a:solidFill>
              </a:rPr>
              <a:t>Credentials verified: </a:t>
            </a:r>
            <a:r>
              <a:rPr lang="en-US" sz="1100" dirty="0">
                <a:solidFill>
                  <a:schemeClr val="bg1"/>
                </a:solidFill>
              </a:rPr>
              <a:t>Policies will be enforced based on user’s role, group, </a:t>
            </a:r>
            <a:r>
              <a:rPr lang="en-US" sz="1100" dirty="0" smtClean="0">
                <a:solidFill>
                  <a:schemeClr val="bg1"/>
                </a:solidFill>
              </a:rPr>
              <a:t>and </a:t>
            </a:r>
            <a:r>
              <a:rPr lang="en-US" sz="1100" dirty="0">
                <a:solidFill>
                  <a:schemeClr val="bg1"/>
                </a:solidFill>
              </a:rPr>
              <a:t>project.</a:t>
            </a:r>
          </a:p>
        </p:txBody>
      </p:sp>
      <p:grpSp>
        <p:nvGrpSpPr>
          <p:cNvPr id="139" name="Group 138"/>
          <p:cNvGrpSpPr/>
          <p:nvPr/>
        </p:nvGrpSpPr>
        <p:grpSpPr>
          <a:xfrm>
            <a:off x="2761734" y="3946244"/>
            <a:ext cx="2629417" cy="288000"/>
            <a:chOff x="2761734" y="3784600"/>
            <a:chExt cx="2629417" cy="288000"/>
          </a:xfrm>
        </p:grpSpPr>
        <p:cxnSp>
          <p:nvCxnSpPr>
            <p:cNvPr id="140" name="Straight Arrow Connector 139"/>
            <p:cNvCxnSpPr/>
            <p:nvPr/>
          </p:nvCxnSpPr>
          <p:spPr>
            <a:xfrm>
              <a:off x="4075862" y="3784600"/>
              <a:ext cx="0" cy="288000"/>
            </a:xfrm>
            <a:prstGeom prst="straightConnector1">
              <a:avLst/>
            </a:prstGeom>
            <a:ln w="6350" cmpd="sng">
              <a:solidFill>
                <a:srgbClr val="FFFFFF"/>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1" name="Elbow Connector 140"/>
            <p:cNvCxnSpPr/>
            <p:nvPr/>
          </p:nvCxnSpPr>
          <p:spPr>
            <a:xfrm rot="10800000" flipV="1">
              <a:off x="276173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7" name="Elbow Connector 146"/>
            <p:cNvCxnSpPr/>
            <p:nvPr/>
          </p:nvCxnSpPr>
          <p:spPr>
            <a:xfrm rot="10800000" flipH="1" flipV="1">
              <a:off x="407618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64" name="Rectangle 9"/>
          <p:cNvSpPr>
            <a:spLocks noGrp="1" noChangeArrowheads="1"/>
          </p:cNvSpPr>
          <p:nvPr>
            <p:ph type="title"/>
          </p:nvPr>
        </p:nvSpPr>
        <p:spPr/>
        <p:txBody>
          <a:bodyPr/>
          <a:lstStyle/>
          <a:p>
            <a:r>
              <a:rPr lang="en-US" smtClean="0"/>
              <a:t>Example: Custom Policy Creation And Enforcement Drives End-to-end Automation</a:t>
            </a:r>
            <a:endParaRPr lang="en-US" dirty="0"/>
          </a:p>
        </p:txBody>
      </p:sp>
      <p:sp>
        <p:nvSpPr>
          <p:cNvPr id="145" name="Rectangular Callout 144"/>
          <p:cNvSpPr/>
          <p:nvPr/>
        </p:nvSpPr>
        <p:spPr>
          <a:xfrm rot="5400000">
            <a:off x="297295" y="1792974"/>
            <a:ext cx="1087357" cy="1154286"/>
          </a:xfrm>
          <a:prstGeom prst="wedgeRectCallout">
            <a:avLst>
              <a:gd name="adj1" fmla="val 41340"/>
              <a:gd name="adj2" fmla="val -8035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46" name="Rectangle 145"/>
          <p:cNvSpPr/>
          <p:nvPr/>
        </p:nvSpPr>
        <p:spPr>
          <a:xfrm>
            <a:off x="227731" y="1796628"/>
            <a:ext cx="1252518" cy="1107996"/>
          </a:xfrm>
          <a:prstGeom prst="rect">
            <a:avLst/>
          </a:prstGeom>
        </p:spPr>
        <p:txBody>
          <a:bodyPr wrap="square">
            <a:spAutoFit/>
          </a:bodyPr>
          <a:lstStyle/>
          <a:p>
            <a:pPr algn="ctr"/>
            <a:r>
              <a:rPr lang="en-US" sz="1100" b="1" dirty="0"/>
              <a:t>Policy #1: </a:t>
            </a:r>
            <a:r>
              <a:rPr lang="en-US" sz="1100" dirty="0"/>
              <a:t>Access granted to platforms approved for Retail Banking projects.</a:t>
            </a:r>
          </a:p>
        </p:txBody>
      </p:sp>
      <p:cxnSp>
        <p:nvCxnSpPr>
          <p:cNvPr id="148" name="Straight Arrow Connector 147"/>
          <p:cNvCxnSpPr/>
          <p:nvPr/>
        </p:nvCxnSpPr>
        <p:spPr>
          <a:xfrm>
            <a:off x="1827552" y="2255224"/>
            <a:ext cx="0" cy="615546"/>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49" name="Rectangular Callout 148"/>
          <p:cNvSpPr/>
          <p:nvPr/>
        </p:nvSpPr>
        <p:spPr>
          <a:xfrm rot="5400000">
            <a:off x="7592277" y="1646089"/>
            <a:ext cx="667760" cy="1728000"/>
          </a:xfrm>
          <a:prstGeom prst="wedgeRectCallout">
            <a:avLst>
              <a:gd name="adj1" fmla="val -6107"/>
              <a:gd name="adj2" fmla="val 8794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50" name="Rectangle 149"/>
          <p:cNvSpPr/>
          <p:nvPr/>
        </p:nvSpPr>
        <p:spPr>
          <a:xfrm>
            <a:off x="7050771" y="2205263"/>
            <a:ext cx="1724641" cy="600164"/>
          </a:xfrm>
          <a:prstGeom prst="rect">
            <a:avLst/>
          </a:prstGeom>
        </p:spPr>
        <p:txBody>
          <a:bodyPr wrap="square">
            <a:spAutoFit/>
          </a:bodyPr>
          <a:lstStyle/>
          <a:p>
            <a:pPr algn="ctr"/>
            <a:r>
              <a:rPr lang="en-US" sz="1100" b="1" dirty="0"/>
              <a:t>Policy #2: </a:t>
            </a:r>
            <a:r>
              <a:rPr lang="en-US" sz="1100" dirty="0"/>
              <a:t>Deploy </a:t>
            </a:r>
            <a:br>
              <a:rPr lang="en-US" sz="1100" dirty="0"/>
            </a:br>
            <a:r>
              <a:rPr lang="en-US" sz="1100" dirty="0"/>
              <a:t>only to security zones approved for this project.</a:t>
            </a:r>
          </a:p>
        </p:txBody>
      </p:sp>
      <p:cxnSp>
        <p:nvCxnSpPr>
          <p:cNvPr id="151" name="Straight Arrow Connector 150"/>
          <p:cNvCxnSpPr/>
          <p:nvPr/>
        </p:nvCxnSpPr>
        <p:spPr>
          <a:xfrm flipV="1">
            <a:off x="5946213" y="2242914"/>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flipH="1" flipV="1">
            <a:off x="5924688" y="3779805"/>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53" name="Rectangular Callout 152"/>
          <p:cNvSpPr/>
          <p:nvPr/>
        </p:nvSpPr>
        <p:spPr>
          <a:xfrm rot="5400000">
            <a:off x="7584158" y="2434387"/>
            <a:ext cx="683999" cy="1728000"/>
          </a:xfrm>
          <a:prstGeom prst="wedgeRectCallout">
            <a:avLst>
              <a:gd name="adj1" fmla="val 49597"/>
              <a:gd name="adj2" fmla="val 8899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54" name="Rectangle 153"/>
          <p:cNvSpPr/>
          <p:nvPr/>
        </p:nvSpPr>
        <p:spPr>
          <a:xfrm>
            <a:off x="7050771" y="2985442"/>
            <a:ext cx="1724641" cy="600164"/>
          </a:xfrm>
          <a:prstGeom prst="rect">
            <a:avLst/>
          </a:prstGeom>
        </p:spPr>
        <p:txBody>
          <a:bodyPr wrap="square">
            <a:spAutoFit/>
          </a:bodyPr>
          <a:lstStyle/>
          <a:p>
            <a:pPr algn="ctr"/>
            <a:r>
              <a:rPr lang="en-US" sz="1100" b="1" dirty="0"/>
              <a:t>Policy #3: </a:t>
            </a:r>
            <a:r>
              <a:rPr lang="en-US" sz="1100" dirty="0"/>
              <a:t>Regulatory constraint to deploy to UK environments only</a:t>
            </a:r>
          </a:p>
        </p:txBody>
      </p:sp>
      <p:cxnSp>
        <p:nvCxnSpPr>
          <p:cNvPr id="155" name="Straight Arrow Connector 154"/>
          <p:cNvCxnSpPr/>
          <p:nvPr/>
        </p:nvCxnSpPr>
        <p:spPr>
          <a:xfrm>
            <a:off x="5655695" y="2255224"/>
            <a:ext cx="0" cy="154800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62" name="Rectangular Callout 161"/>
          <p:cNvSpPr/>
          <p:nvPr/>
        </p:nvSpPr>
        <p:spPr>
          <a:xfrm rot="5400000">
            <a:off x="463625" y="2904334"/>
            <a:ext cx="754697" cy="1154286"/>
          </a:xfrm>
          <a:prstGeom prst="wedgeRectCallout">
            <a:avLst>
              <a:gd name="adj1" fmla="val 41340"/>
              <a:gd name="adj2" fmla="val -8035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63" name="Rectangle 162"/>
          <p:cNvSpPr/>
          <p:nvPr/>
        </p:nvSpPr>
        <p:spPr>
          <a:xfrm>
            <a:off x="227731" y="3086387"/>
            <a:ext cx="1252518" cy="769441"/>
          </a:xfrm>
          <a:prstGeom prst="rect">
            <a:avLst/>
          </a:prstGeom>
        </p:spPr>
        <p:txBody>
          <a:bodyPr wrap="square">
            <a:spAutoFit/>
          </a:bodyPr>
          <a:lstStyle/>
          <a:p>
            <a:pPr algn="ctr"/>
            <a:r>
              <a:rPr lang="en-US" sz="1100" b="1" dirty="0"/>
              <a:t>Policy #4: </a:t>
            </a:r>
            <a:r>
              <a:rPr lang="en-US" sz="1100" dirty="0"/>
              <a:t>Max. instance limit enforced </a:t>
            </a:r>
            <a:r>
              <a:rPr lang="en-US" sz="1100" dirty="0" smtClean="0"/>
              <a:t>for</a:t>
            </a:r>
            <a:br>
              <a:rPr lang="en-US" sz="1100" dirty="0" smtClean="0"/>
            </a:br>
            <a:r>
              <a:rPr lang="en-US" sz="1100" dirty="0" smtClean="0"/>
              <a:t>this </a:t>
            </a:r>
            <a:r>
              <a:rPr lang="en-US" sz="1100" dirty="0"/>
              <a:t>user.</a:t>
            </a:r>
          </a:p>
        </p:txBody>
      </p:sp>
      <p:cxnSp>
        <p:nvCxnSpPr>
          <p:cNvPr id="164" name="Straight Arrow Connector 163"/>
          <p:cNvCxnSpPr/>
          <p:nvPr/>
        </p:nvCxnSpPr>
        <p:spPr>
          <a:xfrm>
            <a:off x="2272052" y="2255224"/>
            <a:ext cx="0" cy="1527728"/>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1766802" y="2664838"/>
            <a:ext cx="2146742" cy="246221"/>
          </a:xfrm>
          <a:prstGeom prst="rect">
            <a:avLst/>
          </a:prstGeom>
        </p:spPr>
        <p:txBody>
          <a:bodyPr wrap="none">
            <a:spAutoFit/>
          </a:bodyPr>
          <a:lstStyle/>
          <a:p>
            <a:pPr algn="ctr">
              <a:lnSpc>
                <a:spcPct val="80000"/>
              </a:lnSpc>
            </a:pPr>
            <a:r>
              <a:rPr lang="en-US" sz="1200" dirty="0" smtClean="0">
                <a:solidFill>
                  <a:srgbClr val="22343A"/>
                </a:solidFill>
                <a:latin typeface="Calibri" pitchFamily="34" charset="0"/>
                <a:cs typeface="Calibri" pitchFamily="34" charset="0"/>
              </a:rPr>
              <a:t>VERSIONED ASSET REPOSITORY</a:t>
            </a:r>
            <a:endParaRPr lang="en-US" sz="1200" dirty="0">
              <a:solidFill>
                <a:srgbClr val="22343A"/>
              </a:solidFill>
              <a:latin typeface="Calibri" pitchFamily="34" charset="0"/>
              <a:cs typeface="Calibri" pitchFamily="34" charset="0"/>
            </a:endParaRPr>
          </a:p>
        </p:txBody>
      </p:sp>
      <p:grpSp>
        <p:nvGrpSpPr>
          <p:cNvPr id="19" name="Group 18"/>
          <p:cNvGrpSpPr/>
          <p:nvPr/>
        </p:nvGrpSpPr>
        <p:grpSpPr>
          <a:xfrm>
            <a:off x="2360084" y="3783639"/>
            <a:ext cx="259511" cy="449542"/>
            <a:chOff x="2360084" y="3783639"/>
            <a:chExt cx="259511" cy="449542"/>
          </a:xfrm>
        </p:grpSpPr>
        <p:cxnSp>
          <p:nvCxnSpPr>
            <p:cNvPr id="166" name="Straight Arrow Connector 165"/>
            <p:cNvCxnSpPr/>
            <p:nvPr/>
          </p:nvCxnSpPr>
          <p:spPr>
            <a:xfrm>
              <a:off x="2619595" y="4069396"/>
              <a:ext cx="0" cy="163785"/>
            </a:xfrm>
            <a:prstGeom prst="straightConnector1">
              <a:avLst/>
            </a:prstGeom>
            <a:ln w="6350" cmpd="sng">
              <a:solidFill>
                <a:srgbClr val="FFFFFF"/>
              </a:solidFill>
              <a:headEnd type="non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7" name="Elbow Connector 16"/>
            <p:cNvCxnSpPr/>
            <p:nvPr/>
          </p:nvCxnSpPr>
          <p:spPr>
            <a:xfrm rot="16200000" flipV="1">
              <a:off x="2349497" y="3794226"/>
              <a:ext cx="280465" cy="259292"/>
            </a:xfrm>
            <a:prstGeom prst="bentConnector3">
              <a:avLst>
                <a:gd name="adj1" fmla="val -944"/>
              </a:avLst>
            </a:prstGeom>
            <a:ln w="6350" cmpd="sng">
              <a:solidFill>
                <a:srgbClr val="FFFFFF"/>
              </a:solidFill>
              <a:headEnd type="none" w="sm" len="sm"/>
              <a:tailEnd type="oval" w="sm" len="sm"/>
            </a:ln>
            <a:effectLst/>
          </p:spPr>
          <p:style>
            <a:lnRef idx="2">
              <a:schemeClr val="accent1"/>
            </a:lnRef>
            <a:fillRef idx="0">
              <a:schemeClr val="accent1"/>
            </a:fillRef>
            <a:effectRef idx="1">
              <a:schemeClr val="accent1"/>
            </a:effectRef>
            <a:fontRef idx="minor">
              <a:schemeClr val="tx1"/>
            </a:fontRef>
          </p:style>
        </p:cxnSp>
      </p:grpSp>
      <p:cxnSp>
        <p:nvCxnSpPr>
          <p:cNvPr id="79" name="Straight Arrow Connector 78"/>
          <p:cNvCxnSpPr/>
          <p:nvPr/>
        </p:nvCxnSpPr>
        <p:spPr>
          <a:xfrm>
            <a:off x="5804425" y="2255225"/>
            <a:ext cx="0" cy="1259998"/>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88" name="Rectangular Callout 87"/>
          <p:cNvSpPr/>
          <p:nvPr/>
        </p:nvSpPr>
        <p:spPr>
          <a:xfrm rot="5400000">
            <a:off x="7584158" y="3223788"/>
            <a:ext cx="683999" cy="1728000"/>
          </a:xfrm>
          <a:prstGeom prst="wedgeRectCallout">
            <a:avLst>
              <a:gd name="adj1" fmla="val -75849"/>
              <a:gd name="adj2" fmla="val 114155"/>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89" name="Rectangle 88"/>
          <p:cNvSpPr/>
          <p:nvPr/>
        </p:nvSpPr>
        <p:spPr>
          <a:xfrm>
            <a:off x="7050771" y="3774843"/>
            <a:ext cx="1724641" cy="600164"/>
          </a:xfrm>
          <a:prstGeom prst="rect">
            <a:avLst/>
          </a:prstGeom>
        </p:spPr>
        <p:txBody>
          <a:bodyPr wrap="square">
            <a:spAutoFit/>
          </a:bodyPr>
          <a:lstStyle/>
          <a:p>
            <a:pPr algn="ctr"/>
            <a:r>
              <a:rPr lang="en-US" sz="1100" b="1" dirty="0"/>
              <a:t>Policy #5: </a:t>
            </a:r>
            <a:r>
              <a:rPr lang="en-US" sz="1100" dirty="0"/>
              <a:t>Monitor for inactivity and release after </a:t>
            </a:r>
            <a:br>
              <a:rPr lang="en-US" sz="1100" dirty="0"/>
            </a:br>
            <a:r>
              <a:rPr lang="en-US" sz="1100" dirty="0"/>
              <a:t>72 hours.</a:t>
            </a:r>
          </a:p>
        </p:txBody>
      </p:sp>
    </p:spTree>
    <p:extLst>
      <p:ext uri="{BB962C8B-B14F-4D97-AF65-F5344CB8AC3E}">
        <p14:creationId xmlns:p14="http://schemas.microsoft.com/office/powerpoint/2010/main" val="365763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3" name="Pentagon 312"/>
          <p:cNvSpPr/>
          <p:nvPr/>
        </p:nvSpPr>
        <p:spPr>
          <a:xfrm>
            <a:off x="565146" y="1680440"/>
            <a:ext cx="3883288" cy="297456"/>
          </a:xfrm>
          <a:prstGeom prst="homePlate">
            <a:avLst>
              <a:gd name="adj" fmla="val 52079"/>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00" dirty="0">
                <a:solidFill>
                  <a:schemeClr val="bg2"/>
                </a:solidFill>
                <a:latin typeface="Calibri" pitchFamily="34" charset="0"/>
                <a:cs typeface="Calibri" pitchFamily="34" charset="0"/>
              </a:rPr>
              <a:t>CA Release Automation</a:t>
            </a:r>
          </a:p>
        </p:txBody>
      </p:sp>
      <p:sp>
        <p:nvSpPr>
          <p:cNvPr id="2" name="Title 1"/>
          <p:cNvSpPr>
            <a:spLocks noGrp="1"/>
          </p:cNvSpPr>
          <p:nvPr>
            <p:ph type="title"/>
          </p:nvPr>
        </p:nvSpPr>
        <p:spPr/>
        <p:txBody>
          <a:bodyPr/>
          <a:lstStyle/>
          <a:p>
            <a:r>
              <a:rPr lang="en-US" dirty="0" smtClean="0"/>
              <a:t>Continuous Delivery – Total Integrated Solution</a:t>
            </a:r>
            <a:r>
              <a:rPr lang="en-US" sz="2000" dirty="0" smtClean="0"/>
              <a:t/>
            </a:r>
            <a:br>
              <a:rPr lang="en-US" sz="2000" dirty="0" smtClean="0"/>
            </a:br>
            <a:r>
              <a:rPr lang="en-US" sz="2000" dirty="0" smtClean="0"/>
              <a:t>Orchestrating and Accelerating the Software Development Lifecycle</a:t>
            </a:r>
            <a:endParaRPr lang="en-US" sz="2000" dirty="0"/>
          </a:p>
        </p:txBody>
      </p:sp>
      <p:sp>
        <p:nvSpPr>
          <p:cNvPr id="3" name="TextBox 2"/>
          <p:cNvSpPr txBox="1"/>
          <p:nvPr/>
        </p:nvSpPr>
        <p:spPr>
          <a:xfrm>
            <a:off x="2633105" y="4023243"/>
            <a:ext cx="167073" cy="369332"/>
          </a:xfrm>
          <a:prstGeom prst="rect">
            <a:avLst/>
          </a:prstGeom>
          <a:noFill/>
        </p:spPr>
        <p:txBody>
          <a:bodyPr wrap="square" rtlCol="0">
            <a:spAutoFit/>
          </a:bodyPr>
          <a:lstStyle/>
          <a:p>
            <a:endParaRPr lang="en-US" dirty="0"/>
          </a:p>
        </p:txBody>
      </p:sp>
      <p:grpSp>
        <p:nvGrpSpPr>
          <p:cNvPr id="55" name="Group 54"/>
          <p:cNvGrpSpPr/>
          <p:nvPr/>
        </p:nvGrpSpPr>
        <p:grpSpPr>
          <a:xfrm>
            <a:off x="5060073" y="1405725"/>
            <a:ext cx="3321928" cy="875694"/>
            <a:chOff x="5060072" y="2162125"/>
            <a:chExt cx="3321928" cy="1166512"/>
          </a:xfrm>
        </p:grpSpPr>
        <p:sp>
          <p:nvSpPr>
            <p:cNvPr id="349" name="Rectangle 348"/>
            <p:cNvSpPr/>
            <p:nvPr/>
          </p:nvSpPr>
          <p:spPr>
            <a:xfrm flipH="1">
              <a:off x="5285358" y="2162125"/>
              <a:ext cx="0" cy="1150932"/>
            </a:xfrm>
            <a:custGeom>
              <a:avLst/>
              <a:gdLst>
                <a:gd name="connsiteX0" fmla="*/ 0 w 399315"/>
                <a:gd name="connsiteY0" fmla="*/ 0 h 695086"/>
                <a:gd name="connsiteX1" fmla="*/ 399315 w 399315"/>
                <a:gd name="connsiteY1" fmla="*/ 0 h 695086"/>
                <a:gd name="connsiteX2" fmla="*/ 399315 w 399315"/>
                <a:gd name="connsiteY2" fmla="*/ 695086 h 695086"/>
                <a:gd name="connsiteX3" fmla="*/ 0 w 399315"/>
                <a:gd name="connsiteY3" fmla="*/ 695086 h 695086"/>
                <a:gd name="connsiteX4" fmla="*/ 0 w 399315"/>
                <a:gd name="connsiteY4" fmla="*/ 0 h 695086"/>
                <a:gd name="connsiteX0" fmla="*/ 399315 w 490755"/>
                <a:gd name="connsiteY0" fmla="*/ 0 h 695086"/>
                <a:gd name="connsiteX1" fmla="*/ 399315 w 490755"/>
                <a:gd name="connsiteY1" fmla="*/ 695086 h 695086"/>
                <a:gd name="connsiteX2" fmla="*/ 0 w 490755"/>
                <a:gd name="connsiteY2" fmla="*/ 695086 h 695086"/>
                <a:gd name="connsiteX3" fmla="*/ 0 w 490755"/>
                <a:gd name="connsiteY3" fmla="*/ 0 h 695086"/>
                <a:gd name="connsiteX4" fmla="*/ 490755 w 490755"/>
                <a:gd name="connsiteY4" fmla="*/ 91440 h 695086"/>
                <a:gd name="connsiteX0" fmla="*/ 399315 w 399315"/>
                <a:gd name="connsiteY0" fmla="*/ 0 h 695086"/>
                <a:gd name="connsiteX1" fmla="*/ 399315 w 399315"/>
                <a:gd name="connsiteY1" fmla="*/ 695086 h 695086"/>
                <a:gd name="connsiteX2" fmla="*/ 0 w 399315"/>
                <a:gd name="connsiteY2" fmla="*/ 695086 h 695086"/>
                <a:gd name="connsiteX3" fmla="*/ 0 w 399315"/>
                <a:gd name="connsiteY3" fmla="*/ 0 h 695086"/>
                <a:gd name="connsiteX0" fmla="*/ 399315 w 399315"/>
                <a:gd name="connsiteY0" fmla="*/ 695086 h 695086"/>
                <a:gd name="connsiteX1" fmla="*/ 0 w 399315"/>
                <a:gd name="connsiteY1" fmla="*/ 695086 h 695086"/>
                <a:gd name="connsiteX2" fmla="*/ 0 w 399315"/>
                <a:gd name="connsiteY2" fmla="*/ 0 h 695086"/>
                <a:gd name="connsiteX0" fmla="*/ 0 w 0"/>
                <a:gd name="connsiteY0" fmla="*/ 695086 h 695086"/>
                <a:gd name="connsiteX1" fmla="*/ 0 w 0"/>
                <a:gd name="connsiteY1" fmla="*/ 0 h 695086"/>
              </a:gdLst>
              <a:ahLst/>
              <a:cxnLst>
                <a:cxn ang="0">
                  <a:pos x="connsiteX0" y="connsiteY0"/>
                </a:cxn>
                <a:cxn ang="0">
                  <a:pos x="connsiteX1" y="connsiteY1"/>
                </a:cxn>
              </a:cxnLst>
              <a:rect l="l" t="t" r="r" b="b"/>
              <a:pathLst>
                <a:path h="695086">
                  <a:moveTo>
                    <a:pt x="0" y="695086"/>
                  </a:moveTo>
                  <a:lnTo>
                    <a:pt x="0" y="0"/>
                  </a:lnTo>
                </a:path>
              </a:pathLst>
            </a:custGeom>
            <a:no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600" b="1" dirty="0">
                <a:solidFill>
                  <a:srgbClr val="FFFFFF"/>
                </a:solidFill>
                <a:latin typeface="Calibri" pitchFamily="34" charset="0"/>
                <a:cs typeface="Calibri" pitchFamily="34" charset="0"/>
              </a:endParaRPr>
            </a:p>
          </p:txBody>
        </p:sp>
        <p:sp>
          <p:nvSpPr>
            <p:cNvPr id="351" name="Isosceles Triangle 350"/>
            <p:cNvSpPr/>
            <p:nvPr/>
          </p:nvSpPr>
          <p:spPr>
            <a:xfrm rot="16200000" flipH="1">
              <a:off x="4989344" y="2624949"/>
              <a:ext cx="366741" cy="225286"/>
            </a:xfrm>
            <a:prstGeom prst="triangle">
              <a:avLst/>
            </a:prstGeom>
            <a:solidFill>
              <a:schemeClr val="accent3"/>
            </a:solidFill>
            <a:ln w="9525">
              <a:noFill/>
              <a:miter lim="800000"/>
              <a:headEnd/>
              <a:tailEnd/>
            </a:ln>
          </p:spPr>
          <p:txBody>
            <a:bodyPr wrap="square" lIns="182880" tIns="91440" rIns="182880" bIns="91440" anchor="ctr">
              <a:noAutofit/>
            </a:bodyPr>
            <a:lstStyle/>
            <a:p>
              <a:pPr eaLnBrk="0" hangingPunct="0">
                <a:lnSpc>
                  <a:spcPct val="90000"/>
                </a:lnSpc>
                <a:buFont typeface="Wingdings" pitchFamily="2" charset="2"/>
                <a:buNone/>
              </a:pPr>
              <a:endParaRPr lang="en-US" sz="2000" spc="-20" dirty="0">
                <a:solidFill>
                  <a:schemeClr val="bg1"/>
                </a:solidFill>
                <a:latin typeface="Calibri" pitchFamily="34" charset="0"/>
                <a:cs typeface="Calibri" pitchFamily="34" charset="0"/>
              </a:endParaRPr>
            </a:p>
          </p:txBody>
        </p:sp>
        <p:sp>
          <p:nvSpPr>
            <p:cNvPr id="352" name="Rectangle 351"/>
            <p:cNvSpPr/>
            <p:nvPr/>
          </p:nvSpPr>
          <p:spPr>
            <a:xfrm>
              <a:off x="5301735" y="2162125"/>
              <a:ext cx="3080265" cy="1166512"/>
            </a:xfrm>
            <a:prstGeom prst="rect">
              <a:avLst/>
            </a:prstGeom>
            <a:solidFill>
              <a:schemeClr val="tx2"/>
            </a:solidFill>
          </p:spPr>
          <p:txBody>
            <a:bodyPr wrap="square" anchor="ctr">
              <a:noAutofit/>
            </a:bodyPr>
            <a:lstStyle/>
            <a:p>
              <a:pPr marL="0" lvl="1" defTabSz="457200">
                <a:lnSpc>
                  <a:spcPct val="90000"/>
                </a:lnSpc>
                <a:spcAft>
                  <a:spcPts val="800"/>
                </a:spcAft>
                <a:buClr>
                  <a:srgbClr val="0064AF"/>
                </a:buClr>
              </a:pPr>
              <a:r>
                <a:rPr lang="en-US" sz="1200" dirty="0">
                  <a:solidFill>
                    <a:srgbClr val="FFFFFF"/>
                  </a:solidFill>
                </a:rPr>
                <a:t>Increase speed/frequency of software releases </a:t>
              </a:r>
            </a:p>
            <a:p>
              <a:pPr marL="0" lvl="1" defTabSz="457200">
                <a:lnSpc>
                  <a:spcPct val="90000"/>
                </a:lnSpc>
                <a:spcAft>
                  <a:spcPts val="800"/>
                </a:spcAft>
                <a:buClr>
                  <a:srgbClr val="0064AF"/>
                </a:buClr>
              </a:pPr>
              <a:r>
                <a:rPr lang="en-US" sz="1200" dirty="0">
                  <a:solidFill>
                    <a:srgbClr val="FFFFFF"/>
                  </a:solidFill>
                </a:rPr>
                <a:t>Automate workflow across existing tool chains </a:t>
              </a:r>
            </a:p>
            <a:p>
              <a:pPr marL="0" lvl="1" defTabSz="457200">
                <a:lnSpc>
                  <a:spcPct val="90000"/>
                </a:lnSpc>
                <a:spcAft>
                  <a:spcPts val="800"/>
                </a:spcAft>
                <a:buClr>
                  <a:srgbClr val="0064AF"/>
                </a:buClr>
              </a:pPr>
              <a:r>
                <a:rPr lang="en-US" sz="1200" dirty="0">
                  <a:solidFill>
                    <a:srgbClr val="FFFFFF"/>
                  </a:solidFill>
                </a:rPr>
                <a:t>Automate application release and promotion   </a:t>
              </a:r>
            </a:p>
          </p:txBody>
        </p:sp>
      </p:grpSp>
      <p:grpSp>
        <p:nvGrpSpPr>
          <p:cNvPr id="5" name="Group 4"/>
          <p:cNvGrpSpPr/>
          <p:nvPr/>
        </p:nvGrpSpPr>
        <p:grpSpPr>
          <a:xfrm>
            <a:off x="565147" y="1283266"/>
            <a:ext cx="3694070" cy="408157"/>
            <a:chOff x="565147" y="1709438"/>
            <a:chExt cx="4083054" cy="543706"/>
          </a:xfrm>
        </p:grpSpPr>
        <p:sp>
          <p:nvSpPr>
            <p:cNvPr id="87" name="Rectangle 86"/>
            <p:cNvSpPr/>
            <p:nvPr/>
          </p:nvSpPr>
          <p:spPr>
            <a:xfrm>
              <a:off x="565147" y="1709438"/>
              <a:ext cx="4083054" cy="529075"/>
            </a:xfrm>
            <a:prstGeom prst="rect">
              <a:avLst/>
            </a:prstGeom>
            <a:solidFill>
              <a:schemeClr val="bg1">
                <a:lumMod val="85000"/>
              </a:schemeClr>
            </a:solidFill>
            <a:ln w="9525" cap="flat" cmpd="sng" algn="ctr">
              <a:noFill/>
              <a:prstDash val="solid"/>
            </a:ln>
            <a:effectLst/>
          </p:spPr>
          <p:txBody>
            <a:bodyPr rtlCol="0" anchor="ctr"/>
            <a:lstStyle/>
            <a:p>
              <a:pPr algn="ctr" defTabSz="914400">
                <a:defRPr/>
              </a:pPr>
              <a:endParaRPr lang="en-US" kern="0">
                <a:solidFill>
                  <a:sysClr val="window" lastClr="FFFFFF"/>
                </a:solidFill>
                <a:latin typeface="Calibri"/>
              </a:endParaRPr>
            </a:p>
          </p:txBody>
        </p:sp>
        <p:pic>
          <p:nvPicPr>
            <p:cNvPr id="3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073" y="1835124"/>
              <a:ext cx="432384" cy="3789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55" name="Picture 2" descr="http://www.beilers.com/wp-content/uploads/2011/02/Hudson-CI.jpg"/>
            <p:cNvPicPr>
              <a:picLocks noChangeAspect="1" noChangeArrowheads="1"/>
            </p:cNvPicPr>
            <p:nvPr/>
          </p:nvPicPr>
          <p:blipFill>
            <a:blip r:embed="rId4" cstate="print">
              <a:clrChange>
                <a:clrFrom>
                  <a:srgbClr val="FEFEFE"/>
                </a:clrFrom>
                <a:clrTo>
                  <a:srgbClr val="FEFEFE">
                    <a:alpha val="0"/>
                  </a:srgbClr>
                </a:clrTo>
              </a:clrChange>
            </a:blip>
            <a:srcRect/>
            <a:stretch>
              <a:fillRect/>
            </a:stretch>
          </p:blipFill>
          <p:spPr bwMode="auto">
            <a:xfrm>
              <a:off x="873368" y="1719745"/>
              <a:ext cx="494323" cy="494323"/>
            </a:xfrm>
            <a:prstGeom prst="rect">
              <a:avLst/>
            </a:prstGeom>
            <a:noFill/>
          </p:spPr>
        </p:pic>
        <p:pic>
          <p:nvPicPr>
            <p:cNvPr id="364" name="Picture 4" descr="Jenkins"/>
            <p:cNvPicPr>
              <a:picLocks noChangeAspect="1" noChangeArrowheads="1"/>
            </p:cNvPicPr>
            <p:nvPr/>
          </p:nvPicPr>
          <p:blipFill>
            <a:blip r:embed="rId5" cstate="print"/>
            <a:srcRect/>
            <a:stretch>
              <a:fillRect/>
            </a:stretch>
          </p:blipFill>
          <p:spPr bwMode="auto">
            <a:xfrm>
              <a:off x="4003431" y="1736349"/>
              <a:ext cx="373184" cy="515181"/>
            </a:xfrm>
            <a:prstGeom prst="rect">
              <a:avLst/>
            </a:prstGeom>
            <a:noFill/>
          </p:spPr>
        </p:pic>
        <p:pic>
          <p:nvPicPr>
            <p:cNvPr id="365" name="Picture 8" descr="visual studio team foundation serve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995635" y="1787769"/>
              <a:ext cx="874459" cy="426299"/>
            </a:xfrm>
            <a:prstGeom prst="rect">
              <a:avLst/>
            </a:prstGeom>
            <a:noFill/>
          </p:spPr>
        </p:pic>
        <p:pic>
          <p:nvPicPr>
            <p:cNvPr id="366" name="Picture 10" descr="http://upload.wikimedia.org/wikipedia/en/4/40/Octocat,_a_Mascot_of_Github.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576363" y="1738923"/>
              <a:ext cx="514221" cy="514221"/>
            </a:xfrm>
            <a:prstGeom prst="rect">
              <a:avLst/>
            </a:prstGeom>
            <a:noFill/>
          </p:spPr>
        </p:pic>
      </p:grpSp>
      <p:grpSp>
        <p:nvGrpSpPr>
          <p:cNvPr id="15" name="Group 14"/>
          <p:cNvGrpSpPr/>
          <p:nvPr/>
        </p:nvGrpSpPr>
        <p:grpSpPr>
          <a:xfrm>
            <a:off x="253693" y="2173711"/>
            <a:ext cx="1551766" cy="1275918"/>
            <a:chOff x="261114" y="2895600"/>
            <a:chExt cx="1715165" cy="1699651"/>
          </a:xfrm>
        </p:grpSpPr>
        <p:pic>
          <p:nvPicPr>
            <p:cNvPr id="314" name="Picture 313"/>
            <p:cNvPicPr>
              <a:picLocks noChangeAspect="1"/>
            </p:cNvPicPr>
            <p:nvPr/>
          </p:nvPicPr>
          <p:blipFill>
            <a:blip r:embed="rId8" cstate="print">
              <a:grayscl/>
              <a:extLst>
                <a:ext uri="{28A0092B-C50C-407E-A947-70E740481C1C}">
                  <a14:useLocalDpi xmlns:a14="http://schemas.microsoft.com/office/drawing/2010/main"/>
                </a:ext>
              </a:extLst>
            </a:blip>
            <a:stretch>
              <a:fillRect/>
            </a:stretch>
          </p:blipFill>
          <p:spPr>
            <a:xfrm>
              <a:off x="261114" y="2895600"/>
              <a:ext cx="1715165" cy="957339"/>
            </a:xfrm>
            <a:prstGeom prst="rect">
              <a:avLst/>
            </a:prstGeom>
          </p:spPr>
        </p:pic>
        <p:grpSp>
          <p:nvGrpSpPr>
            <p:cNvPr id="50" name="Group 3"/>
            <p:cNvGrpSpPr/>
            <p:nvPr/>
          </p:nvGrpSpPr>
          <p:grpSpPr>
            <a:xfrm>
              <a:off x="736605" y="3179505"/>
              <a:ext cx="787395" cy="589553"/>
              <a:chOff x="1287024" y="2663463"/>
              <a:chExt cx="787395" cy="589553"/>
            </a:xfrm>
          </p:grpSpPr>
          <p:pic>
            <p:nvPicPr>
              <p:cNvPr id="303" name="Picture 302"/>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1287024" y="2663463"/>
                <a:ext cx="397850" cy="589553"/>
              </a:xfrm>
              <a:prstGeom prst="rect">
                <a:avLst/>
              </a:prstGeom>
            </p:spPr>
          </p:pic>
          <p:pic>
            <p:nvPicPr>
              <p:cNvPr id="304" name="Picture 303"/>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1676569" y="2663463"/>
                <a:ext cx="397850" cy="589553"/>
              </a:xfrm>
              <a:prstGeom prst="rect">
                <a:avLst/>
              </a:prstGeom>
            </p:spPr>
          </p:pic>
        </p:grpSp>
        <p:grpSp>
          <p:nvGrpSpPr>
            <p:cNvPr id="9" name="Group 8"/>
            <p:cNvGrpSpPr/>
            <p:nvPr/>
          </p:nvGrpSpPr>
          <p:grpSpPr>
            <a:xfrm>
              <a:off x="287000" y="3847645"/>
              <a:ext cx="1167277" cy="747606"/>
              <a:chOff x="287000" y="3847645"/>
              <a:chExt cx="1167277" cy="747606"/>
            </a:xfrm>
          </p:grpSpPr>
          <p:sp>
            <p:nvSpPr>
              <p:cNvPr id="327" name="Up Arrow 326"/>
              <p:cNvSpPr/>
              <p:nvPr/>
            </p:nvSpPr>
            <p:spPr>
              <a:xfrm>
                <a:off x="1090223" y="3847645"/>
                <a:ext cx="364054" cy="747606"/>
              </a:xfrm>
              <a:prstGeom prst="upArrow">
                <a:avLst>
                  <a:gd name="adj1" fmla="val 73530"/>
                  <a:gd name="adj2" fmla="val 55912"/>
                </a:avLst>
              </a:prstGeom>
              <a:gradFill flip="none" rotWithShape="1">
                <a:gsLst>
                  <a:gs pos="0">
                    <a:schemeClr val="bg1">
                      <a:lumMod val="85000"/>
                    </a:schemeClr>
                  </a:gs>
                  <a:gs pos="100000">
                    <a:srgbClr val="FFFFFF">
                      <a:alpha val="0"/>
                    </a:srgbClr>
                  </a:gs>
                </a:gsLst>
                <a:lin ang="5400000" scaled="0"/>
                <a:tileRect/>
              </a:gradFill>
              <a:ln w="9525" cap="flat" cmpd="sng" algn="ctr">
                <a:noFill/>
                <a:prstDash val="solid"/>
              </a:ln>
              <a:effectLst/>
            </p:spPr>
            <p:txBody>
              <a:bodyPr rtlCol="0" anchor="ctr"/>
              <a:lstStyle/>
              <a:p>
                <a:pPr algn="ctr"/>
                <a:endParaRPr lang="en-US" kern="0">
                  <a:solidFill>
                    <a:schemeClr val="bg1"/>
                  </a:solidFill>
                  <a:latin typeface="Calibri"/>
                </a:endParaRPr>
              </a:p>
            </p:txBody>
          </p:sp>
          <p:sp>
            <p:nvSpPr>
              <p:cNvPr id="316" name="TextBox 315"/>
              <p:cNvSpPr txBox="1"/>
              <p:nvPr/>
            </p:nvSpPr>
            <p:spPr>
              <a:xfrm>
                <a:off x="287000" y="3849422"/>
                <a:ext cx="841958" cy="491303"/>
              </a:xfrm>
              <a:prstGeom prst="rect">
                <a:avLst/>
              </a:prstGeom>
              <a:noFill/>
            </p:spPr>
            <p:txBody>
              <a:bodyPr wrap="none" rtlCol="0" anchor="ctr">
                <a:spAutoFit/>
              </a:bodyPr>
              <a:lstStyle/>
              <a:p>
                <a:pPr algn="ctr">
                  <a:lnSpc>
                    <a:spcPct val="80000"/>
                  </a:lnSpc>
                </a:pPr>
                <a:r>
                  <a:rPr lang="en-US" sz="1050" dirty="0" smtClean="0">
                    <a:solidFill>
                      <a:schemeClr val="bg1"/>
                    </a:solidFill>
                  </a:rPr>
                  <a:t>INTERNAL</a:t>
                </a:r>
              </a:p>
              <a:p>
                <a:pPr algn="ctr">
                  <a:lnSpc>
                    <a:spcPct val="80000"/>
                  </a:lnSpc>
                </a:pPr>
                <a:r>
                  <a:rPr lang="en-US" sz="1050" dirty="0" smtClean="0">
                    <a:solidFill>
                      <a:schemeClr val="bg1"/>
                    </a:solidFill>
                  </a:rPr>
                  <a:t>PRIVATE</a:t>
                </a:r>
                <a:endParaRPr lang="en-US" sz="1050" dirty="0">
                  <a:solidFill>
                    <a:schemeClr val="bg1"/>
                  </a:solidFill>
                </a:endParaRPr>
              </a:p>
            </p:txBody>
          </p:sp>
        </p:grpSp>
      </p:grpSp>
      <p:grpSp>
        <p:nvGrpSpPr>
          <p:cNvPr id="17" name="Group 16"/>
          <p:cNvGrpSpPr/>
          <p:nvPr/>
        </p:nvGrpSpPr>
        <p:grpSpPr>
          <a:xfrm>
            <a:off x="1371602" y="2253223"/>
            <a:ext cx="2305644" cy="1196405"/>
            <a:chOff x="1371600" y="3001518"/>
            <a:chExt cx="2548427" cy="1593732"/>
          </a:xfrm>
        </p:grpSpPr>
        <p:pic>
          <p:nvPicPr>
            <p:cNvPr id="95" name="Picture 94"/>
            <p:cNvPicPr>
              <a:picLocks noChangeAspect="1"/>
            </p:cNvPicPr>
            <p:nvPr/>
          </p:nvPicPr>
          <p:blipFill>
            <a:blip r:embed="rId8" cstate="print">
              <a:grayscl/>
              <a:extLst>
                <a:ext uri="{28A0092B-C50C-407E-A947-70E740481C1C}">
                  <a14:useLocalDpi xmlns:a14="http://schemas.microsoft.com/office/drawing/2010/main"/>
                </a:ext>
              </a:extLst>
            </a:blip>
            <a:stretch>
              <a:fillRect/>
            </a:stretch>
          </p:blipFill>
          <p:spPr>
            <a:xfrm>
              <a:off x="2398600" y="3001518"/>
              <a:ext cx="1521427" cy="851421"/>
            </a:xfrm>
            <a:prstGeom prst="rect">
              <a:avLst/>
            </a:prstGeom>
          </p:spPr>
        </p:pic>
        <p:grpSp>
          <p:nvGrpSpPr>
            <p:cNvPr id="52" name="Group 5"/>
            <p:cNvGrpSpPr/>
            <p:nvPr/>
          </p:nvGrpSpPr>
          <p:grpSpPr>
            <a:xfrm>
              <a:off x="2802749" y="3040319"/>
              <a:ext cx="589604" cy="761659"/>
              <a:chOff x="3424379" y="2574547"/>
              <a:chExt cx="589604" cy="761659"/>
            </a:xfrm>
          </p:grpSpPr>
          <p:pic>
            <p:nvPicPr>
              <p:cNvPr id="311" name="Picture 310"/>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3424379" y="2941016"/>
                <a:ext cx="266687" cy="395190"/>
              </a:xfrm>
              <a:prstGeom prst="rect">
                <a:avLst/>
              </a:prstGeom>
            </p:spPr>
          </p:pic>
          <p:pic>
            <p:nvPicPr>
              <p:cNvPr id="312" name="Picture 311"/>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3747296" y="2941016"/>
                <a:ext cx="266687" cy="395190"/>
              </a:xfrm>
              <a:prstGeom prst="rect">
                <a:avLst/>
              </a:prstGeom>
            </p:spPr>
          </p:pic>
          <p:pic>
            <p:nvPicPr>
              <p:cNvPr id="315" name="Picture 314"/>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3424379" y="2574547"/>
                <a:ext cx="266687" cy="395190"/>
              </a:xfrm>
              <a:prstGeom prst="rect">
                <a:avLst/>
              </a:prstGeom>
            </p:spPr>
          </p:pic>
          <p:pic>
            <p:nvPicPr>
              <p:cNvPr id="321" name="Picture 320"/>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3747296" y="2590589"/>
                <a:ext cx="266687" cy="395190"/>
              </a:xfrm>
              <a:prstGeom prst="rect">
                <a:avLst/>
              </a:prstGeom>
            </p:spPr>
          </p:pic>
        </p:grpSp>
        <p:grpSp>
          <p:nvGrpSpPr>
            <p:cNvPr id="16" name="Group 15"/>
            <p:cNvGrpSpPr/>
            <p:nvPr/>
          </p:nvGrpSpPr>
          <p:grpSpPr>
            <a:xfrm>
              <a:off x="1371600" y="3039078"/>
              <a:ext cx="1523944" cy="1556172"/>
              <a:chOff x="1371600" y="3039078"/>
              <a:chExt cx="1523944" cy="1556172"/>
            </a:xfrm>
          </p:grpSpPr>
          <p:pic>
            <p:nvPicPr>
              <p:cNvPr id="317" name="Picture 316"/>
              <p:cNvPicPr>
                <a:picLocks noChangeAspect="1"/>
              </p:cNvPicPr>
              <p:nvPr/>
            </p:nvPicPr>
            <p:blipFill>
              <a:blip r:embed="rId8" cstate="print">
                <a:grayscl/>
                <a:extLst>
                  <a:ext uri="{28A0092B-C50C-407E-A947-70E740481C1C}">
                    <a14:useLocalDpi xmlns:a14="http://schemas.microsoft.com/office/drawing/2010/main"/>
                  </a:ext>
                </a:extLst>
              </a:blip>
              <a:stretch>
                <a:fillRect/>
              </a:stretch>
            </p:blipFill>
            <p:spPr>
              <a:xfrm>
                <a:off x="1371600" y="3039078"/>
                <a:ext cx="1523944" cy="813861"/>
              </a:xfrm>
              <a:prstGeom prst="rect">
                <a:avLst/>
              </a:prstGeom>
            </p:spPr>
          </p:pic>
          <p:grpSp>
            <p:nvGrpSpPr>
              <p:cNvPr id="51" name="Group 4"/>
              <p:cNvGrpSpPr/>
              <p:nvPr/>
            </p:nvGrpSpPr>
            <p:grpSpPr>
              <a:xfrm>
                <a:off x="1786705" y="3040319"/>
                <a:ext cx="589604" cy="762988"/>
                <a:chOff x="2339160" y="2528126"/>
                <a:chExt cx="589604" cy="762988"/>
              </a:xfrm>
            </p:grpSpPr>
            <p:pic>
              <p:nvPicPr>
                <p:cNvPr id="306" name="Picture 305"/>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2339160" y="2895924"/>
                  <a:ext cx="266687" cy="395190"/>
                </a:xfrm>
                <a:prstGeom prst="rect">
                  <a:avLst/>
                </a:prstGeom>
              </p:spPr>
            </p:pic>
            <p:pic>
              <p:nvPicPr>
                <p:cNvPr id="307" name="Picture 306"/>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2662077" y="2895924"/>
                  <a:ext cx="266687" cy="395190"/>
                </a:xfrm>
                <a:prstGeom prst="rect">
                  <a:avLst/>
                </a:prstGeom>
              </p:spPr>
            </p:pic>
            <p:pic>
              <p:nvPicPr>
                <p:cNvPr id="308" name="Picture 307"/>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2339160" y="2529455"/>
                  <a:ext cx="266687" cy="395190"/>
                </a:xfrm>
                <a:prstGeom prst="rect">
                  <a:avLst/>
                </a:prstGeom>
              </p:spPr>
            </p:pic>
            <p:pic>
              <p:nvPicPr>
                <p:cNvPr id="309" name="Picture 308"/>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2662076" y="2528126"/>
                  <a:ext cx="266687" cy="395190"/>
                </a:xfrm>
                <a:prstGeom prst="rect">
                  <a:avLst/>
                </a:prstGeom>
              </p:spPr>
            </p:pic>
          </p:grpSp>
          <p:grpSp>
            <p:nvGrpSpPr>
              <p:cNvPr id="10" name="Group 9"/>
              <p:cNvGrpSpPr/>
              <p:nvPr/>
            </p:nvGrpSpPr>
            <p:grpSpPr>
              <a:xfrm>
                <a:off x="1613567" y="3847644"/>
                <a:ext cx="1095384" cy="747606"/>
                <a:chOff x="1613567" y="3847644"/>
                <a:chExt cx="1095384" cy="747606"/>
              </a:xfrm>
            </p:grpSpPr>
            <p:sp>
              <p:nvSpPr>
                <p:cNvPr id="328" name="Up Arrow 327"/>
                <p:cNvSpPr/>
                <p:nvPr/>
              </p:nvSpPr>
              <p:spPr>
                <a:xfrm>
                  <a:off x="2344897" y="3847644"/>
                  <a:ext cx="364054" cy="747606"/>
                </a:xfrm>
                <a:prstGeom prst="upArrow">
                  <a:avLst>
                    <a:gd name="adj1" fmla="val 73530"/>
                    <a:gd name="adj2" fmla="val 55912"/>
                  </a:avLst>
                </a:prstGeom>
                <a:gradFill flip="none" rotWithShape="1">
                  <a:gsLst>
                    <a:gs pos="0">
                      <a:schemeClr val="bg1">
                        <a:lumMod val="85000"/>
                      </a:schemeClr>
                    </a:gs>
                    <a:gs pos="100000">
                      <a:srgbClr val="FFFFFF">
                        <a:alpha val="0"/>
                      </a:srgbClr>
                    </a:gs>
                  </a:gsLst>
                  <a:lin ang="5400000" scaled="0"/>
                  <a:tileRect/>
                </a:gradFill>
                <a:ln w="9525" cap="flat" cmpd="sng" algn="ctr">
                  <a:noFill/>
                  <a:prstDash val="solid"/>
                </a:ln>
                <a:effectLst/>
              </p:spPr>
              <p:txBody>
                <a:bodyPr rtlCol="0" anchor="ctr"/>
                <a:lstStyle/>
                <a:p>
                  <a:pPr algn="ctr"/>
                  <a:endParaRPr lang="en-US" kern="0">
                    <a:solidFill>
                      <a:schemeClr val="bg1"/>
                    </a:solidFill>
                    <a:latin typeface="Calibri"/>
                  </a:endParaRPr>
                </a:p>
              </p:txBody>
            </p:sp>
            <p:sp>
              <p:nvSpPr>
                <p:cNvPr id="318" name="TextBox 317"/>
                <p:cNvSpPr txBox="1"/>
                <p:nvPr/>
              </p:nvSpPr>
              <p:spPr>
                <a:xfrm>
                  <a:off x="1613567" y="3856574"/>
                  <a:ext cx="813610" cy="474562"/>
                </a:xfrm>
                <a:prstGeom prst="rect">
                  <a:avLst/>
                </a:prstGeom>
                <a:noFill/>
              </p:spPr>
              <p:txBody>
                <a:bodyPr wrap="none" rtlCol="0" anchor="ctr">
                  <a:spAutoFit/>
                </a:bodyPr>
                <a:lstStyle>
                  <a:defPPr>
                    <a:defRPr lang="en-US"/>
                  </a:defPPr>
                  <a:lvl1pPr algn="ctr">
                    <a:lnSpc>
                      <a:spcPct val="80000"/>
                    </a:lnSpc>
                    <a:defRPr sz="1050">
                      <a:solidFill>
                        <a:schemeClr val="bg1"/>
                      </a:solidFill>
                    </a:defRPr>
                  </a:lvl1pPr>
                </a:lstStyle>
                <a:p>
                  <a:r>
                    <a:rPr lang="en-US" dirty="0" smtClean="0"/>
                    <a:t>INTERNAL</a:t>
                  </a:r>
                </a:p>
                <a:p>
                  <a:r>
                    <a:rPr lang="en-US" dirty="0" smtClean="0"/>
                    <a:t>PUBLIC </a:t>
                  </a:r>
                  <a:endParaRPr lang="en-US" dirty="0"/>
                </a:p>
              </p:txBody>
            </p:sp>
          </p:grpSp>
        </p:grpSp>
      </p:grpSp>
      <p:grpSp>
        <p:nvGrpSpPr>
          <p:cNvPr id="18" name="Group 17"/>
          <p:cNvGrpSpPr/>
          <p:nvPr/>
        </p:nvGrpSpPr>
        <p:grpSpPr>
          <a:xfrm>
            <a:off x="3157931" y="2253224"/>
            <a:ext cx="1624292" cy="1186245"/>
            <a:chOff x="3155098" y="3001518"/>
            <a:chExt cx="1795329" cy="1580198"/>
          </a:xfrm>
        </p:grpSpPr>
        <p:pic>
          <p:nvPicPr>
            <p:cNvPr id="319" name="Picture 318"/>
            <p:cNvPicPr>
              <a:picLocks noChangeAspect="1"/>
            </p:cNvPicPr>
            <p:nvPr/>
          </p:nvPicPr>
          <p:blipFill>
            <a:blip r:embed="rId8" cstate="print">
              <a:grayscl/>
              <a:extLst>
                <a:ext uri="{28A0092B-C50C-407E-A947-70E740481C1C}">
                  <a14:useLocalDpi xmlns:a14="http://schemas.microsoft.com/office/drawing/2010/main"/>
                </a:ext>
              </a:extLst>
            </a:blip>
            <a:stretch>
              <a:fillRect/>
            </a:stretch>
          </p:blipFill>
          <p:spPr>
            <a:xfrm>
              <a:off x="3429000" y="3001518"/>
              <a:ext cx="1521427" cy="851421"/>
            </a:xfrm>
            <a:prstGeom prst="rect">
              <a:avLst/>
            </a:prstGeom>
          </p:spPr>
        </p:pic>
        <p:grpSp>
          <p:nvGrpSpPr>
            <p:cNvPr id="53" name="Group 6"/>
            <p:cNvGrpSpPr/>
            <p:nvPr/>
          </p:nvGrpSpPr>
          <p:grpSpPr>
            <a:xfrm>
              <a:off x="3733800" y="3040319"/>
              <a:ext cx="870340" cy="769681"/>
              <a:chOff x="4328330" y="2585278"/>
              <a:chExt cx="870340" cy="769681"/>
            </a:xfrm>
          </p:grpSpPr>
          <p:pic>
            <p:nvPicPr>
              <p:cNvPr id="324" name="Picture 323"/>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4328330" y="2951747"/>
                <a:ext cx="266687" cy="395190"/>
              </a:xfrm>
              <a:prstGeom prst="rect">
                <a:avLst/>
              </a:prstGeom>
            </p:spPr>
          </p:pic>
          <p:pic>
            <p:nvPicPr>
              <p:cNvPr id="325" name="Picture 324"/>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4619163" y="2951747"/>
                <a:ext cx="266687" cy="395190"/>
              </a:xfrm>
              <a:prstGeom prst="rect">
                <a:avLst/>
              </a:prstGeom>
            </p:spPr>
          </p:pic>
          <p:pic>
            <p:nvPicPr>
              <p:cNvPr id="326" name="Picture 325"/>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4328330" y="2585278"/>
                <a:ext cx="266687" cy="395190"/>
              </a:xfrm>
              <a:prstGeom prst="rect">
                <a:avLst/>
              </a:prstGeom>
            </p:spPr>
          </p:pic>
          <p:pic>
            <p:nvPicPr>
              <p:cNvPr id="330" name="Picture 329"/>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4619163" y="2601320"/>
                <a:ext cx="266687" cy="395190"/>
              </a:xfrm>
              <a:prstGeom prst="rect">
                <a:avLst/>
              </a:prstGeom>
            </p:spPr>
          </p:pic>
          <p:pic>
            <p:nvPicPr>
              <p:cNvPr id="332" name="Picture 331"/>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4931983" y="2959769"/>
                <a:ext cx="266687" cy="395190"/>
              </a:xfrm>
              <a:prstGeom prst="rect">
                <a:avLst/>
              </a:prstGeom>
            </p:spPr>
          </p:pic>
          <p:pic>
            <p:nvPicPr>
              <p:cNvPr id="333" name="Picture 332"/>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4931983" y="2609342"/>
                <a:ext cx="266687" cy="395190"/>
              </a:xfrm>
              <a:prstGeom prst="rect">
                <a:avLst/>
              </a:prstGeom>
            </p:spPr>
          </p:pic>
        </p:grpSp>
        <p:grpSp>
          <p:nvGrpSpPr>
            <p:cNvPr id="11" name="Group 10"/>
            <p:cNvGrpSpPr/>
            <p:nvPr/>
          </p:nvGrpSpPr>
          <p:grpSpPr>
            <a:xfrm>
              <a:off x="3155098" y="3834110"/>
              <a:ext cx="1023360" cy="747606"/>
              <a:chOff x="3155098" y="3834110"/>
              <a:chExt cx="1023360" cy="747606"/>
            </a:xfrm>
          </p:grpSpPr>
          <p:sp>
            <p:nvSpPr>
              <p:cNvPr id="329" name="Up Arrow 328"/>
              <p:cNvSpPr/>
              <p:nvPr/>
            </p:nvSpPr>
            <p:spPr>
              <a:xfrm>
                <a:off x="3814405" y="3834110"/>
                <a:ext cx="364053" cy="747606"/>
              </a:xfrm>
              <a:prstGeom prst="upArrow">
                <a:avLst>
                  <a:gd name="adj1" fmla="val 73530"/>
                  <a:gd name="adj2" fmla="val 55912"/>
                </a:avLst>
              </a:prstGeom>
              <a:gradFill flip="none" rotWithShape="1">
                <a:gsLst>
                  <a:gs pos="0">
                    <a:schemeClr val="bg1">
                      <a:lumMod val="85000"/>
                    </a:schemeClr>
                  </a:gs>
                  <a:gs pos="100000">
                    <a:srgbClr val="FFFFFF">
                      <a:alpha val="0"/>
                    </a:srgbClr>
                  </a:gs>
                </a:gsLst>
                <a:lin ang="5400000" scaled="0"/>
                <a:tileRect/>
              </a:gradFill>
              <a:ln w="9525" cap="flat" cmpd="sng" algn="ctr">
                <a:noFill/>
                <a:prstDash val="solid"/>
              </a:ln>
              <a:effectLst/>
            </p:spPr>
            <p:txBody>
              <a:bodyPr rtlCol="0" anchor="ctr"/>
              <a:lstStyle/>
              <a:p>
                <a:pPr algn="ctr"/>
                <a:endParaRPr lang="en-US" kern="0">
                  <a:solidFill>
                    <a:schemeClr val="bg1"/>
                  </a:solidFill>
                  <a:latin typeface="Calibri"/>
                </a:endParaRPr>
              </a:p>
            </p:txBody>
          </p:sp>
          <p:sp>
            <p:nvSpPr>
              <p:cNvPr id="320" name="TextBox 319"/>
              <p:cNvSpPr txBox="1"/>
              <p:nvPr/>
            </p:nvSpPr>
            <p:spPr>
              <a:xfrm>
                <a:off x="3155098" y="3857257"/>
                <a:ext cx="673495" cy="474562"/>
              </a:xfrm>
              <a:prstGeom prst="rect">
                <a:avLst/>
              </a:prstGeom>
              <a:noFill/>
            </p:spPr>
            <p:txBody>
              <a:bodyPr wrap="none" rtlCol="0" anchor="ctr">
                <a:spAutoFit/>
              </a:bodyPr>
              <a:lstStyle>
                <a:defPPr>
                  <a:defRPr lang="en-US"/>
                </a:defPPr>
                <a:lvl1pPr algn="ctr">
                  <a:lnSpc>
                    <a:spcPct val="80000"/>
                  </a:lnSpc>
                  <a:defRPr sz="1050">
                    <a:solidFill>
                      <a:schemeClr val="bg1"/>
                    </a:solidFill>
                  </a:defRPr>
                </a:lvl1pPr>
              </a:lstStyle>
              <a:p>
                <a:r>
                  <a:rPr lang="en-US" dirty="0" smtClean="0"/>
                  <a:t>SECURE</a:t>
                </a:r>
              </a:p>
              <a:p>
                <a:r>
                  <a:rPr lang="en-US" dirty="0" smtClean="0"/>
                  <a:t>PUBLIC</a:t>
                </a:r>
                <a:endParaRPr lang="en-US" dirty="0"/>
              </a:p>
            </p:txBody>
          </p:sp>
        </p:grpSp>
      </p:grpSp>
      <p:grpSp>
        <p:nvGrpSpPr>
          <p:cNvPr id="4" name="Group 3"/>
          <p:cNvGrpSpPr/>
          <p:nvPr/>
        </p:nvGrpSpPr>
        <p:grpSpPr>
          <a:xfrm>
            <a:off x="568548" y="928407"/>
            <a:ext cx="3834526" cy="357790"/>
            <a:chOff x="574020" y="2545122"/>
            <a:chExt cx="4238299" cy="476612"/>
          </a:xfrm>
        </p:grpSpPr>
        <p:sp>
          <p:nvSpPr>
            <p:cNvPr id="85" name="Pentagon 84"/>
            <p:cNvSpPr/>
            <p:nvPr/>
          </p:nvSpPr>
          <p:spPr>
            <a:xfrm>
              <a:off x="574020" y="2624979"/>
              <a:ext cx="4238299" cy="393284"/>
            </a:xfrm>
            <a:prstGeom prst="homePlate">
              <a:avLst>
                <a:gd name="adj" fmla="val 40494"/>
              </a:avLst>
            </a:prstGeom>
            <a:solidFill>
              <a:schemeClr val="accent1"/>
            </a:solidFill>
            <a:ln w="9525" cap="flat" cmpd="sng" algn="ctr">
              <a:noFill/>
              <a:prstDash val="solid"/>
            </a:ln>
            <a:effectLst/>
          </p:spPr>
          <p:txBody>
            <a:bodyPr/>
            <a:lstStyle/>
            <a:p>
              <a:pPr defTabSz="914400">
                <a:defRPr/>
              </a:pPr>
              <a:endParaRPr lang="en-US" sz="1600" kern="0">
                <a:solidFill>
                  <a:sysClr val="window" lastClr="FFFFFF"/>
                </a:solidFill>
                <a:latin typeface="Calibri"/>
              </a:endParaRPr>
            </a:p>
          </p:txBody>
        </p:sp>
        <p:sp>
          <p:nvSpPr>
            <p:cNvPr id="92" name="TextBox 91"/>
            <p:cNvSpPr txBox="1"/>
            <p:nvPr/>
          </p:nvSpPr>
          <p:spPr>
            <a:xfrm>
              <a:off x="1445314" y="2545122"/>
              <a:ext cx="694232" cy="476612"/>
            </a:xfrm>
            <a:prstGeom prst="rect">
              <a:avLst/>
            </a:prstGeom>
            <a:noFill/>
          </p:spPr>
          <p:txBody>
            <a:bodyPr wrap="square" rtlCol="0">
              <a:spAutoFit/>
            </a:bodyPr>
            <a:lstStyle/>
            <a:p>
              <a:pPr defTabSz="914400">
                <a:lnSpc>
                  <a:spcPts val="2100"/>
                </a:lnSpc>
                <a:spcBef>
                  <a:spcPct val="20000"/>
                </a:spcBef>
                <a:buClr>
                  <a:srgbClr val="F79646"/>
                </a:buClr>
                <a:defRPr/>
              </a:pPr>
              <a:r>
                <a:rPr lang="en-US" sz="1400" kern="0" dirty="0" smtClean="0">
                  <a:solidFill>
                    <a:schemeClr val="bg2"/>
                  </a:solidFill>
                  <a:latin typeface="Calibri"/>
                  <a:cs typeface="Calibri"/>
                </a:rPr>
                <a:t>Test</a:t>
              </a:r>
              <a:endParaRPr lang="en-US" sz="1400" kern="0" dirty="0">
                <a:solidFill>
                  <a:schemeClr val="bg2"/>
                </a:solidFill>
                <a:latin typeface="Calibri"/>
                <a:cs typeface="Calibri"/>
              </a:endParaRPr>
            </a:p>
          </p:txBody>
        </p:sp>
        <p:sp>
          <p:nvSpPr>
            <p:cNvPr id="93" name="TextBox 92"/>
            <p:cNvSpPr txBox="1"/>
            <p:nvPr/>
          </p:nvSpPr>
          <p:spPr>
            <a:xfrm>
              <a:off x="3154658" y="2545122"/>
              <a:ext cx="867807" cy="476612"/>
            </a:xfrm>
            <a:prstGeom prst="rect">
              <a:avLst/>
            </a:prstGeom>
            <a:noFill/>
          </p:spPr>
          <p:txBody>
            <a:bodyPr wrap="square" rtlCol="0">
              <a:spAutoFit/>
            </a:bodyPr>
            <a:lstStyle/>
            <a:p>
              <a:pPr defTabSz="914400">
                <a:lnSpc>
                  <a:spcPts val="2100"/>
                </a:lnSpc>
                <a:spcBef>
                  <a:spcPct val="20000"/>
                </a:spcBef>
                <a:buClr>
                  <a:srgbClr val="F79646"/>
                </a:buClr>
                <a:defRPr/>
              </a:pPr>
              <a:r>
                <a:rPr lang="en-US" sz="1400" kern="0" dirty="0" smtClean="0">
                  <a:solidFill>
                    <a:schemeClr val="bg2"/>
                  </a:solidFill>
                  <a:latin typeface="Calibri"/>
                  <a:cs typeface="Calibri"/>
                </a:rPr>
                <a:t>UAT</a:t>
              </a:r>
              <a:endParaRPr lang="en-US" sz="1400" kern="0" dirty="0">
                <a:solidFill>
                  <a:schemeClr val="bg2"/>
                </a:solidFill>
                <a:latin typeface="Calibri"/>
                <a:cs typeface="Calibri"/>
              </a:endParaRPr>
            </a:p>
          </p:txBody>
        </p:sp>
        <p:sp>
          <p:nvSpPr>
            <p:cNvPr id="91" name="TextBox 90"/>
            <p:cNvSpPr txBox="1"/>
            <p:nvPr/>
          </p:nvSpPr>
          <p:spPr>
            <a:xfrm>
              <a:off x="600045" y="2545122"/>
              <a:ext cx="918604" cy="476612"/>
            </a:xfrm>
            <a:prstGeom prst="rect">
              <a:avLst/>
            </a:prstGeom>
            <a:noFill/>
          </p:spPr>
          <p:txBody>
            <a:bodyPr wrap="square" rtlCol="0">
              <a:spAutoFit/>
            </a:bodyPr>
            <a:lstStyle/>
            <a:p>
              <a:pPr defTabSz="914400">
                <a:lnSpc>
                  <a:spcPts val="2100"/>
                </a:lnSpc>
                <a:spcBef>
                  <a:spcPct val="20000"/>
                </a:spcBef>
                <a:buClr>
                  <a:srgbClr val="F79646"/>
                </a:buClr>
                <a:defRPr/>
              </a:pPr>
              <a:r>
                <a:rPr lang="en-US" sz="1400" kern="0" dirty="0" smtClean="0">
                  <a:solidFill>
                    <a:schemeClr val="bg2"/>
                  </a:solidFill>
                  <a:latin typeface="Calibri"/>
                  <a:cs typeface="Calibri"/>
                </a:rPr>
                <a:t>Develop</a:t>
              </a:r>
              <a:endParaRPr lang="en-US" sz="1400" kern="0" dirty="0">
                <a:solidFill>
                  <a:schemeClr val="bg2"/>
                </a:solidFill>
                <a:latin typeface="Calibri"/>
                <a:cs typeface="Calibri"/>
              </a:endParaRPr>
            </a:p>
          </p:txBody>
        </p:sp>
        <p:sp>
          <p:nvSpPr>
            <p:cNvPr id="94" name="TextBox 93"/>
            <p:cNvSpPr txBox="1"/>
            <p:nvPr/>
          </p:nvSpPr>
          <p:spPr>
            <a:xfrm>
              <a:off x="3748161" y="2545122"/>
              <a:ext cx="914372" cy="476612"/>
            </a:xfrm>
            <a:prstGeom prst="rect">
              <a:avLst/>
            </a:prstGeom>
            <a:noFill/>
          </p:spPr>
          <p:txBody>
            <a:bodyPr wrap="square" rtlCol="0">
              <a:spAutoFit/>
            </a:bodyPr>
            <a:lstStyle/>
            <a:p>
              <a:pPr defTabSz="914400">
                <a:lnSpc>
                  <a:spcPts val="2100"/>
                </a:lnSpc>
                <a:spcBef>
                  <a:spcPct val="20000"/>
                </a:spcBef>
                <a:buClr>
                  <a:srgbClr val="F79646"/>
                </a:buClr>
                <a:defRPr/>
              </a:pPr>
              <a:r>
                <a:rPr lang="en-US" sz="1400" kern="0" dirty="0" smtClean="0">
                  <a:solidFill>
                    <a:schemeClr val="bg2"/>
                  </a:solidFill>
                  <a:latin typeface="Calibri"/>
                  <a:cs typeface="Calibri"/>
                </a:rPr>
                <a:t>Prod</a:t>
              </a:r>
              <a:endParaRPr lang="en-US" sz="1400" kern="0" dirty="0">
                <a:solidFill>
                  <a:schemeClr val="bg2"/>
                </a:solidFill>
                <a:latin typeface="Calibri"/>
                <a:cs typeface="Calibri"/>
              </a:endParaRPr>
            </a:p>
          </p:txBody>
        </p:sp>
      </p:grpSp>
      <p:grpSp>
        <p:nvGrpSpPr>
          <p:cNvPr id="19" name="Group 18"/>
          <p:cNvGrpSpPr/>
          <p:nvPr/>
        </p:nvGrpSpPr>
        <p:grpSpPr>
          <a:xfrm>
            <a:off x="908663" y="1487276"/>
            <a:ext cx="525932" cy="858044"/>
            <a:chOff x="908662" y="1981200"/>
            <a:chExt cx="581312" cy="1143000"/>
          </a:xfrm>
        </p:grpSpPr>
        <p:sp>
          <p:nvSpPr>
            <p:cNvPr id="88" name="Up Arrow 87"/>
            <p:cNvSpPr/>
            <p:nvPr/>
          </p:nvSpPr>
          <p:spPr>
            <a:xfrm rot="10800000">
              <a:off x="1125920" y="1981200"/>
              <a:ext cx="364054" cy="847493"/>
            </a:xfrm>
            <a:prstGeom prst="upArrow">
              <a:avLst>
                <a:gd name="adj1" fmla="val 73530"/>
                <a:gd name="adj2" fmla="val 55912"/>
              </a:avLst>
            </a:prstGeom>
            <a:gradFill flip="none" rotWithShape="1">
              <a:gsLst>
                <a:gs pos="0">
                  <a:schemeClr val="bg1">
                    <a:lumMod val="85000"/>
                  </a:schemeClr>
                </a:gs>
                <a:gs pos="100000">
                  <a:srgbClr val="FFFFFF">
                    <a:alpha val="0"/>
                  </a:srgbClr>
                </a:gs>
              </a:gsLst>
              <a:lin ang="5400000" scaled="0"/>
              <a:tileRect/>
            </a:gradFill>
            <a:ln w="9525" cap="flat" cmpd="sng" algn="ctr">
              <a:noFill/>
              <a:prstDash val="solid"/>
            </a:ln>
            <a:effectLst/>
          </p:spPr>
          <p:txBody>
            <a:bodyPr rtlCol="0" anchor="ctr"/>
            <a:lstStyle/>
            <a:p>
              <a:pPr algn="ctr" defTabSz="914400">
                <a:defRPr/>
              </a:pPr>
              <a:endParaRPr lang="en-US" kern="0">
                <a:solidFill>
                  <a:sysClr val="window" lastClr="FFFFFF"/>
                </a:solidFill>
                <a:latin typeface="Calibri"/>
              </a:endParaRPr>
            </a:p>
          </p:txBody>
        </p:sp>
        <p:sp>
          <p:nvSpPr>
            <p:cNvPr id="96" name="Cube 95"/>
            <p:cNvSpPr>
              <a:spLocks noChangeAspect="1"/>
            </p:cNvSpPr>
            <p:nvPr/>
          </p:nvSpPr>
          <p:spPr>
            <a:xfrm>
              <a:off x="908662" y="2743121"/>
              <a:ext cx="318088" cy="381079"/>
            </a:xfrm>
            <a:prstGeom prst="cube">
              <a:avLst>
                <a:gd name="adj" fmla="val 27585"/>
              </a:avLst>
            </a:prstGeom>
            <a:gradFill flip="none" rotWithShape="1">
              <a:gsLst>
                <a:gs pos="26000">
                  <a:schemeClr val="accent1"/>
                </a:gs>
                <a:gs pos="100000">
                  <a:srgbClr val="00BBD9"/>
                </a:gs>
              </a:gsLst>
              <a:lin ang="18900000" scaled="0"/>
              <a:tileRect/>
            </a:grad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grpSp>
      <p:grpSp>
        <p:nvGrpSpPr>
          <p:cNvPr id="20" name="Group 19"/>
          <p:cNvGrpSpPr/>
          <p:nvPr/>
        </p:nvGrpSpPr>
        <p:grpSpPr>
          <a:xfrm>
            <a:off x="1920050" y="1487276"/>
            <a:ext cx="384698" cy="858044"/>
            <a:chOff x="1920048" y="1981200"/>
            <a:chExt cx="425207" cy="1143000"/>
          </a:xfrm>
        </p:grpSpPr>
        <p:sp>
          <p:nvSpPr>
            <p:cNvPr id="89" name="Up Arrow 88"/>
            <p:cNvSpPr/>
            <p:nvPr/>
          </p:nvSpPr>
          <p:spPr>
            <a:xfrm rot="10800000">
              <a:off x="1981201" y="1981200"/>
              <a:ext cx="364054" cy="847493"/>
            </a:xfrm>
            <a:prstGeom prst="upArrow">
              <a:avLst>
                <a:gd name="adj1" fmla="val 73530"/>
                <a:gd name="adj2" fmla="val 55912"/>
              </a:avLst>
            </a:prstGeom>
            <a:gradFill flip="none" rotWithShape="1">
              <a:gsLst>
                <a:gs pos="0">
                  <a:schemeClr val="bg1">
                    <a:lumMod val="85000"/>
                  </a:schemeClr>
                </a:gs>
                <a:gs pos="100000">
                  <a:srgbClr val="FFFFFF">
                    <a:alpha val="0"/>
                  </a:srgbClr>
                </a:gs>
              </a:gsLst>
              <a:lin ang="5400000" scaled="0"/>
              <a:tileRect/>
            </a:gradFill>
            <a:ln w="9525" cap="flat" cmpd="sng" algn="ctr">
              <a:noFill/>
              <a:prstDash val="solid"/>
            </a:ln>
            <a:effectLst/>
          </p:spPr>
          <p:txBody>
            <a:bodyPr rtlCol="0" anchor="ctr"/>
            <a:lstStyle/>
            <a:p>
              <a:pPr algn="ctr"/>
              <a:endParaRPr lang="en-US" kern="0">
                <a:solidFill>
                  <a:sysClr val="window" lastClr="FFFFFF"/>
                </a:solidFill>
                <a:latin typeface="Calibri"/>
              </a:endParaRPr>
            </a:p>
          </p:txBody>
        </p:sp>
        <p:sp>
          <p:nvSpPr>
            <p:cNvPr id="97" name="Cube 96"/>
            <p:cNvSpPr>
              <a:spLocks noChangeAspect="1"/>
            </p:cNvSpPr>
            <p:nvPr/>
          </p:nvSpPr>
          <p:spPr>
            <a:xfrm>
              <a:off x="1920048" y="2743121"/>
              <a:ext cx="318089" cy="381079"/>
            </a:xfrm>
            <a:prstGeom prst="cube">
              <a:avLst>
                <a:gd name="adj" fmla="val 27585"/>
              </a:avLst>
            </a:prstGeom>
            <a:gradFill flip="none" rotWithShape="1">
              <a:gsLst>
                <a:gs pos="26000">
                  <a:schemeClr val="accent1"/>
                </a:gs>
                <a:gs pos="100000">
                  <a:srgbClr val="00BBD9"/>
                </a:gs>
              </a:gsLst>
              <a:lin ang="18900000" scaled="0"/>
              <a:tileRect/>
            </a:grad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grpSp>
      <p:grpSp>
        <p:nvGrpSpPr>
          <p:cNvPr id="22" name="Group 21"/>
          <p:cNvGrpSpPr/>
          <p:nvPr/>
        </p:nvGrpSpPr>
        <p:grpSpPr>
          <a:xfrm>
            <a:off x="3826948" y="1487276"/>
            <a:ext cx="392621" cy="858044"/>
            <a:chOff x="3826946" y="1981200"/>
            <a:chExt cx="433964" cy="1143000"/>
          </a:xfrm>
        </p:grpSpPr>
        <p:sp>
          <p:nvSpPr>
            <p:cNvPr id="90" name="Up Arrow 89"/>
            <p:cNvSpPr/>
            <p:nvPr/>
          </p:nvSpPr>
          <p:spPr>
            <a:xfrm rot="10800000">
              <a:off x="3826946" y="1981200"/>
              <a:ext cx="364054" cy="847493"/>
            </a:xfrm>
            <a:prstGeom prst="upArrow">
              <a:avLst>
                <a:gd name="adj1" fmla="val 73530"/>
                <a:gd name="adj2" fmla="val 55912"/>
              </a:avLst>
            </a:prstGeom>
            <a:gradFill flip="none" rotWithShape="1">
              <a:gsLst>
                <a:gs pos="0">
                  <a:schemeClr val="bg1">
                    <a:lumMod val="85000"/>
                  </a:schemeClr>
                </a:gs>
                <a:gs pos="100000">
                  <a:srgbClr val="FFFFFF">
                    <a:alpha val="0"/>
                  </a:srgbClr>
                </a:gs>
              </a:gsLst>
              <a:lin ang="5400000" scaled="0"/>
              <a:tileRect/>
            </a:gradFill>
            <a:ln w="9525" cap="flat" cmpd="sng" algn="ctr">
              <a:noFill/>
              <a:prstDash val="solid"/>
            </a:ln>
            <a:effectLst/>
          </p:spPr>
          <p:txBody>
            <a:bodyPr rtlCol="0" anchor="ctr"/>
            <a:lstStyle/>
            <a:p>
              <a:pPr algn="ctr"/>
              <a:endParaRPr lang="en-US" kern="0">
                <a:solidFill>
                  <a:sysClr val="window" lastClr="FFFFFF"/>
                </a:solidFill>
                <a:latin typeface="Calibri"/>
              </a:endParaRPr>
            </a:p>
          </p:txBody>
        </p:sp>
        <p:sp>
          <p:nvSpPr>
            <p:cNvPr id="99" name="Cube 98"/>
            <p:cNvSpPr>
              <a:spLocks noChangeAspect="1"/>
            </p:cNvSpPr>
            <p:nvPr/>
          </p:nvSpPr>
          <p:spPr>
            <a:xfrm>
              <a:off x="3942822" y="2743121"/>
              <a:ext cx="318088" cy="381079"/>
            </a:xfrm>
            <a:prstGeom prst="cube">
              <a:avLst>
                <a:gd name="adj" fmla="val 27585"/>
              </a:avLst>
            </a:prstGeom>
            <a:gradFill flip="none" rotWithShape="1">
              <a:gsLst>
                <a:gs pos="26000">
                  <a:schemeClr val="accent1"/>
                </a:gs>
                <a:gs pos="100000">
                  <a:srgbClr val="00BBD9"/>
                </a:gs>
              </a:gsLst>
              <a:lin ang="18900000" scaled="0"/>
              <a:tileRect/>
            </a:grad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grpSp>
      <p:grpSp>
        <p:nvGrpSpPr>
          <p:cNvPr id="21" name="Group 20"/>
          <p:cNvGrpSpPr/>
          <p:nvPr/>
        </p:nvGrpSpPr>
        <p:grpSpPr>
          <a:xfrm>
            <a:off x="2931435" y="1480299"/>
            <a:ext cx="365891" cy="865021"/>
            <a:chOff x="2931436" y="1971906"/>
            <a:chExt cx="404419" cy="1152294"/>
          </a:xfrm>
        </p:grpSpPr>
        <p:sp>
          <p:nvSpPr>
            <p:cNvPr id="98" name="Cube 97"/>
            <p:cNvSpPr>
              <a:spLocks noChangeAspect="1"/>
            </p:cNvSpPr>
            <p:nvPr/>
          </p:nvSpPr>
          <p:spPr>
            <a:xfrm>
              <a:off x="2931436" y="2743121"/>
              <a:ext cx="318088" cy="381079"/>
            </a:xfrm>
            <a:prstGeom prst="cube">
              <a:avLst>
                <a:gd name="adj" fmla="val 27585"/>
              </a:avLst>
            </a:prstGeom>
            <a:gradFill flip="none" rotWithShape="1">
              <a:gsLst>
                <a:gs pos="26000">
                  <a:schemeClr val="accent1"/>
                </a:gs>
                <a:gs pos="100000">
                  <a:srgbClr val="00BBD9"/>
                </a:gs>
              </a:gsLst>
              <a:lin ang="18900000" scaled="0"/>
              <a:tileRect/>
            </a:grad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00" name="Up Arrow 99"/>
            <p:cNvSpPr/>
            <p:nvPr/>
          </p:nvSpPr>
          <p:spPr>
            <a:xfrm rot="10800000">
              <a:off x="2971801" y="1971906"/>
              <a:ext cx="364054" cy="847493"/>
            </a:xfrm>
            <a:prstGeom prst="upArrow">
              <a:avLst>
                <a:gd name="adj1" fmla="val 73530"/>
                <a:gd name="adj2" fmla="val 55912"/>
              </a:avLst>
            </a:prstGeom>
            <a:gradFill flip="none" rotWithShape="1">
              <a:gsLst>
                <a:gs pos="0">
                  <a:schemeClr val="bg1">
                    <a:lumMod val="85000"/>
                  </a:schemeClr>
                </a:gs>
                <a:gs pos="100000">
                  <a:srgbClr val="FFFFFF">
                    <a:alpha val="0"/>
                  </a:srgbClr>
                </a:gs>
              </a:gsLst>
              <a:lin ang="5400000" scaled="0"/>
              <a:tileRect/>
            </a:gradFill>
            <a:ln w="9525" cap="flat" cmpd="sng" algn="ctr">
              <a:noFill/>
              <a:prstDash val="solid"/>
            </a:ln>
            <a:effectLst/>
          </p:spPr>
          <p:txBody>
            <a:bodyPr rtlCol="0" anchor="ctr"/>
            <a:lstStyle/>
            <a:p>
              <a:pPr algn="ctr"/>
              <a:endParaRPr lang="en-US" kern="0">
                <a:solidFill>
                  <a:sysClr val="window" lastClr="FFFFFF"/>
                </a:solidFill>
                <a:latin typeface="Calibri"/>
              </a:endParaRPr>
            </a:p>
          </p:txBody>
        </p:sp>
      </p:grpSp>
      <p:grpSp>
        <p:nvGrpSpPr>
          <p:cNvPr id="14" name="Group 13"/>
          <p:cNvGrpSpPr/>
          <p:nvPr/>
        </p:nvGrpSpPr>
        <p:grpSpPr>
          <a:xfrm>
            <a:off x="2917176" y="3260567"/>
            <a:ext cx="1356360" cy="1417156"/>
            <a:chOff x="3160739" y="4343400"/>
            <a:chExt cx="1499184" cy="1887793"/>
          </a:xfrm>
        </p:grpSpPr>
        <p:grpSp>
          <p:nvGrpSpPr>
            <p:cNvPr id="8" name="Group 7"/>
            <p:cNvGrpSpPr/>
            <p:nvPr/>
          </p:nvGrpSpPr>
          <p:grpSpPr>
            <a:xfrm>
              <a:off x="3332939" y="4343400"/>
              <a:ext cx="1326984" cy="1268046"/>
              <a:chOff x="3332939" y="4343400"/>
              <a:chExt cx="1326984" cy="1268046"/>
            </a:xfrm>
          </p:grpSpPr>
          <p:sp>
            <p:nvSpPr>
              <p:cNvPr id="372" name="Rectangle 371"/>
              <p:cNvSpPr/>
              <p:nvPr/>
            </p:nvSpPr>
            <p:spPr>
              <a:xfrm>
                <a:off x="3332939" y="4343400"/>
                <a:ext cx="1326984" cy="1268046"/>
              </a:xfrm>
              <a:prstGeom prst="rect">
                <a:avLst/>
              </a:prstGeom>
              <a:solidFill>
                <a:srgbClr val="E1E1E1"/>
              </a:solidFill>
              <a:ln w="9525" cap="flat" cmpd="sng" algn="ctr">
                <a:noFill/>
                <a:prstDash val="solid"/>
              </a:ln>
              <a:effectLst/>
            </p:spPr>
            <p:txBody>
              <a:bodyPr rtlCol="0" anchor="ctr"/>
              <a:lstStyle/>
              <a:p>
                <a:pPr algn="ctr" defTabSz="914400">
                  <a:defRPr/>
                </a:pPr>
                <a:endParaRPr lang="en-US" kern="0">
                  <a:solidFill>
                    <a:sysClr val="window" lastClr="FFFFFF"/>
                  </a:solidFill>
                  <a:latin typeface="Calibri"/>
                </a:endParaRPr>
              </a:p>
            </p:txBody>
          </p:sp>
          <p:pic>
            <p:nvPicPr>
              <p:cNvPr id="369" name="Picture 3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09583" y="4507691"/>
                <a:ext cx="1014889" cy="1011009"/>
              </a:xfrm>
              <a:prstGeom prst="rect">
                <a:avLst/>
              </a:prstGeom>
            </p:spPr>
          </p:pic>
          <p:sp>
            <p:nvSpPr>
              <p:cNvPr id="84" name="TextBox 83"/>
              <p:cNvSpPr txBox="1"/>
              <p:nvPr/>
            </p:nvSpPr>
            <p:spPr>
              <a:xfrm>
                <a:off x="3853995" y="4369658"/>
                <a:ext cx="793910" cy="248622"/>
              </a:xfrm>
              <a:prstGeom prst="rect">
                <a:avLst/>
              </a:prstGeom>
              <a:noFill/>
            </p:spPr>
            <p:txBody>
              <a:bodyPr wrap="square" rtlCol="0" anchor="ctr">
                <a:noAutofit/>
              </a:bodyPr>
              <a:lstStyle/>
              <a:p>
                <a:pPr algn="ctr">
                  <a:lnSpc>
                    <a:spcPct val="80000"/>
                  </a:lnSpc>
                </a:pPr>
                <a:r>
                  <a:rPr lang="en-US" sz="1100" dirty="0" smtClean="0">
                    <a:solidFill>
                      <a:srgbClr val="002060"/>
                    </a:solidFill>
                  </a:rPr>
                  <a:t>Blueprint</a:t>
                </a:r>
              </a:p>
            </p:txBody>
          </p:sp>
        </p:grpSp>
        <p:pic>
          <p:nvPicPr>
            <p:cNvPr id="58" name="Picture 57"/>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6641405">
              <a:off x="3099570" y="5500729"/>
              <a:ext cx="791633" cy="669296"/>
            </a:xfrm>
            <a:prstGeom prst="rect">
              <a:avLst/>
            </a:prstGeom>
          </p:spPr>
        </p:pic>
      </p:grpSp>
      <p:grpSp>
        <p:nvGrpSpPr>
          <p:cNvPr id="13" name="Group 12"/>
          <p:cNvGrpSpPr/>
          <p:nvPr/>
        </p:nvGrpSpPr>
        <p:grpSpPr>
          <a:xfrm>
            <a:off x="1816988" y="3260567"/>
            <a:ext cx="1215579" cy="1225778"/>
            <a:chOff x="1949043" y="4343400"/>
            <a:chExt cx="1343579" cy="1632859"/>
          </a:xfrm>
        </p:grpSpPr>
        <p:grpSp>
          <p:nvGrpSpPr>
            <p:cNvPr id="7" name="Group 6"/>
            <p:cNvGrpSpPr/>
            <p:nvPr/>
          </p:nvGrpSpPr>
          <p:grpSpPr>
            <a:xfrm>
              <a:off x="1949043" y="4343400"/>
              <a:ext cx="1343579" cy="1268046"/>
              <a:chOff x="1949043" y="4343400"/>
              <a:chExt cx="1343579" cy="1268046"/>
            </a:xfrm>
          </p:grpSpPr>
          <p:sp>
            <p:nvSpPr>
              <p:cNvPr id="371" name="Rectangle 370"/>
              <p:cNvSpPr/>
              <p:nvPr/>
            </p:nvSpPr>
            <p:spPr>
              <a:xfrm>
                <a:off x="1949043" y="4343400"/>
                <a:ext cx="1326984" cy="1268046"/>
              </a:xfrm>
              <a:prstGeom prst="rect">
                <a:avLst/>
              </a:prstGeom>
              <a:solidFill>
                <a:srgbClr val="E1E1E1"/>
              </a:solidFill>
              <a:ln w="9525" cap="flat" cmpd="sng" algn="ctr">
                <a:noFill/>
                <a:prstDash val="solid"/>
              </a:ln>
              <a:effectLst/>
            </p:spPr>
            <p:txBody>
              <a:bodyPr rtlCol="0" anchor="ctr"/>
              <a:lstStyle/>
              <a:p>
                <a:pPr algn="ctr" defTabSz="914400">
                  <a:defRPr/>
                </a:pPr>
                <a:endParaRPr lang="en-US" kern="0">
                  <a:solidFill>
                    <a:sysClr val="window" lastClr="FFFFFF"/>
                  </a:solidFill>
                  <a:latin typeface="Calibri"/>
                </a:endParaRPr>
              </a:p>
            </p:txBody>
          </p:sp>
          <p:pic>
            <p:nvPicPr>
              <p:cNvPr id="368" name="Picture 3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22029" y="4507691"/>
                <a:ext cx="1014889" cy="1011009"/>
              </a:xfrm>
              <a:prstGeom prst="rect">
                <a:avLst/>
              </a:prstGeom>
            </p:spPr>
          </p:pic>
          <p:sp>
            <p:nvSpPr>
              <p:cNvPr id="83" name="TextBox 82"/>
              <p:cNvSpPr txBox="1"/>
              <p:nvPr/>
            </p:nvSpPr>
            <p:spPr>
              <a:xfrm>
                <a:off x="2498712" y="4370941"/>
                <a:ext cx="793910" cy="248622"/>
              </a:xfrm>
              <a:prstGeom prst="rect">
                <a:avLst/>
              </a:prstGeom>
              <a:noFill/>
            </p:spPr>
            <p:txBody>
              <a:bodyPr wrap="square" rtlCol="0" anchor="ctr">
                <a:noAutofit/>
              </a:bodyPr>
              <a:lstStyle/>
              <a:p>
                <a:pPr algn="ctr">
                  <a:lnSpc>
                    <a:spcPct val="80000"/>
                  </a:lnSpc>
                </a:pPr>
                <a:r>
                  <a:rPr lang="en-US" sz="1100" dirty="0" smtClean="0">
                    <a:solidFill>
                      <a:srgbClr val="002060"/>
                    </a:solidFill>
                  </a:rPr>
                  <a:t>Blueprint</a:t>
                </a:r>
              </a:p>
            </p:txBody>
          </p:sp>
        </p:grpSp>
        <p:pic>
          <p:nvPicPr>
            <p:cNvPr id="59" name="Picture 58"/>
            <p:cNvPicPr>
              <a:picLocks noChangeAspect="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2409594" y="5522742"/>
              <a:ext cx="407982" cy="453517"/>
            </a:xfrm>
            <a:prstGeom prst="rect">
              <a:avLst/>
            </a:prstGeom>
          </p:spPr>
        </p:pic>
      </p:grpSp>
      <p:grpSp>
        <p:nvGrpSpPr>
          <p:cNvPr id="12" name="Group 11"/>
          <p:cNvGrpSpPr/>
          <p:nvPr/>
        </p:nvGrpSpPr>
        <p:grpSpPr>
          <a:xfrm>
            <a:off x="565148" y="3260567"/>
            <a:ext cx="1306735" cy="1414271"/>
            <a:chOff x="565147" y="4343400"/>
            <a:chExt cx="1444333" cy="1883950"/>
          </a:xfrm>
        </p:grpSpPr>
        <p:grpSp>
          <p:nvGrpSpPr>
            <p:cNvPr id="6" name="Group 5"/>
            <p:cNvGrpSpPr/>
            <p:nvPr/>
          </p:nvGrpSpPr>
          <p:grpSpPr>
            <a:xfrm>
              <a:off x="565147" y="4343400"/>
              <a:ext cx="1379970" cy="1268046"/>
              <a:chOff x="565147" y="4343400"/>
              <a:chExt cx="1379970" cy="1268046"/>
            </a:xfrm>
          </p:grpSpPr>
          <p:sp>
            <p:nvSpPr>
              <p:cNvPr id="370" name="Rectangle 369"/>
              <p:cNvSpPr/>
              <p:nvPr/>
            </p:nvSpPr>
            <p:spPr>
              <a:xfrm>
                <a:off x="565147" y="4343400"/>
                <a:ext cx="1326984" cy="1268046"/>
              </a:xfrm>
              <a:prstGeom prst="rect">
                <a:avLst/>
              </a:prstGeom>
              <a:solidFill>
                <a:srgbClr val="E1E1E1"/>
              </a:solidFill>
              <a:ln w="9525" cap="flat" cmpd="sng" algn="ctr">
                <a:noFill/>
                <a:prstDash val="solid"/>
              </a:ln>
              <a:effectLst/>
            </p:spPr>
            <p:txBody>
              <a:bodyPr rtlCol="0" anchor="ctr"/>
              <a:lstStyle/>
              <a:p>
                <a:pPr algn="ctr" defTabSz="914400">
                  <a:defRPr/>
                </a:pPr>
                <a:endParaRPr lang="en-US" kern="0">
                  <a:solidFill>
                    <a:sysClr val="window" lastClr="FFFFFF"/>
                  </a:solidFill>
                  <a:latin typeface="Calibri"/>
                </a:endParaRPr>
              </a:p>
            </p:txBody>
          </p:sp>
          <p:pic>
            <p:nvPicPr>
              <p:cNvPr id="367" name="Picture 3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0433" y="4507691"/>
                <a:ext cx="1014889" cy="1011009"/>
              </a:xfrm>
              <a:prstGeom prst="rect">
                <a:avLst/>
              </a:prstGeom>
            </p:spPr>
          </p:pic>
          <p:sp>
            <p:nvSpPr>
              <p:cNvPr id="82" name="TextBox 81"/>
              <p:cNvSpPr txBox="1"/>
              <p:nvPr/>
            </p:nvSpPr>
            <p:spPr>
              <a:xfrm>
                <a:off x="1151207" y="4372224"/>
                <a:ext cx="793910" cy="248622"/>
              </a:xfrm>
              <a:prstGeom prst="rect">
                <a:avLst/>
              </a:prstGeom>
              <a:noFill/>
            </p:spPr>
            <p:txBody>
              <a:bodyPr wrap="square" rtlCol="0" anchor="ctr">
                <a:noAutofit/>
              </a:bodyPr>
              <a:lstStyle/>
              <a:p>
                <a:pPr algn="ctr">
                  <a:lnSpc>
                    <a:spcPct val="80000"/>
                  </a:lnSpc>
                </a:pPr>
                <a:r>
                  <a:rPr lang="en-US" sz="1100" dirty="0" smtClean="0">
                    <a:solidFill>
                      <a:srgbClr val="002060"/>
                    </a:solidFill>
                  </a:rPr>
                  <a:t>Blueprint</a:t>
                </a:r>
              </a:p>
            </p:txBody>
          </p:sp>
        </p:grpSp>
        <p:pic>
          <p:nvPicPr>
            <p:cNvPr id="60" name="Picture 59"/>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4496219" flipH="1">
              <a:off x="1279015" y="5496886"/>
              <a:ext cx="791633" cy="669296"/>
            </a:xfrm>
            <a:prstGeom prst="rect">
              <a:avLst/>
            </a:prstGeom>
          </p:spPr>
        </p:pic>
      </p:grpSp>
      <p:sp>
        <p:nvSpPr>
          <p:cNvPr id="323" name="Pentagon 322"/>
          <p:cNvSpPr/>
          <p:nvPr/>
        </p:nvSpPr>
        <p:spPr>
          <a:xfrm>
            <a:off x="579372" y="4347422"/>
            <a:ext cx="3883287" cy="297456"/>
          </a:xfrm>
          <a:prstGeom prst="homePlate">
            <a:avLst/>
          </a:prstGeom>
          <a:solidFill>
            <a:srgbClr val="57C1B4"/>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00" dirty="0">
                <a:solidFill>
                  <a:srgbClr val="22343A"/>
                </a:solidFill>
                <a:latin typeface="Calibri" pitchFamily="34" charset="0"/>
                <a:cs typeface="Calibri" pitchFamily="34" charset="0"/>
              </a:rPr>
              <a:t>CA Cloud Manager</a:t>
            </a:r>
          </a:p>
        </p:txBody>
      </p:sp>
      <p:grpSp>
        <p:nvGrpSpPr>
          <p:cNvPr id="110" name="Group 109"/>
          <p:cNvGrpSpPr/>
          <p:nvPr/>
        </p:nvGrpSpPr>
        <p:grpSpPr>
          <a:xfrm>
            <a:off x="5060072" y="3022136"/>
            <a:ext cx="3321929" cy="1384587"/>
            <a:chOff x="5060071" y="1797953"/>
            <a:chExt cx="3321929" cy="1844405"/>
          </a:xfrm>
        </p:grpSpPr>
        <p:sp>
          <p:nvSpPr>
            <p:cNvPr id="111" name="Rectangle 348"/>
            <p:cNvSpPr/>
            <p:nvPr/>
          </p:nvSpPr>
          <p:spPr>
            <a:xfrm flipH="1">
              <a:off x="5285358" y="1797953"/>
              <a:ext cx="0" cy="1822301"/>
            </a:xfrm>
            <a:custGeom>
              <a:avLst/>
              <a:gdLst>
                <a:gd name="connsiteX0" fmla="*/ 0 w 399315"/>
                <a:gd name="connsiteY0" fmla="*/ 0 h 695086"/>
                <a:gd name="connsiteX1" fmla="*/ 399315 w 399315"/>
                <a:gd name="connsiteY1" fmla="*/ 0 h 695086"/>
                <a:gd name="connsiteX2" fmla="*/ 399315 w 399315"/>
                <a:gd name="connsiteY2" fmla="*/ 695086 h 695086"/>
                <a:gd name="connsiteX3" fmla="*/ 0 w 399315"/>
                <a:gd name="connsiteY3" fmla="*/ 695086 h 695086"/>
                <a:gd name="connsiteX4" fmla="*/ 0 w 399315"/>
                <a:gd name="connsiteY4" fmla="*/ 0 h 695086"/>
                <a:gd name="connsiteX0" fmla="*/ 399315 w 490755"/>
                <a:gd name="connsiteY0" fmla="*/ 0 h 695086"/>
                <a:gd name="connsiteX1" fmla="*/ 399315 w 490755"/>
                <a:gd name="connsiteY1" fmla="*/ 695086 h 695086"/>
                <a:gd name="connsiteX2" fmla="*/ 0 w 490755"/>
                <a:gd name="connsiteY2" fmla="*/ 695086 h 695086"/>
                <a:gd name="connsiteX3" fmla="*/ 0 w 490755"/>
                <a:gd name="connsiteY3" fmla="*/ 0 h 695086"/>
                <a:gd name="connsiteX4" fmla="*/ 490755 w 490755"/>
                <a:gd name="connsiteY4" fmla="*/ 91440 h 695086"/>
                <a:gd name="connsiteX0" fmla="*/ 399315 w 399315"/>
                <a:gd name="connsiteY0" fmla="*/ 0 h 695086"/>
                <a:gd name="connsiteX1" fmla="*/ 399315 w 399315"/>
                <a:gd name="connsiteY1" fmla="*/ 695086 h 695086"/>
                <a:gd name="connsiteX2" fmla="*/ 0 w 399315"/>
                <a:gd name="connsiteY2" fmla="*/ 695086 h 695086"/>
                <a:gd name="connsiteX3" fmla="*/ 0 w 399315"/>
                <a:gd name="connsiteY3" fmla="*/ 0 h 695086"/>
                <a:gd name="connsiteX0" fmla="*/ 399315 w 399315"/>
                <a:gd name="connsiteY0" fmla="*/ 695086 h 695086"/>
                <a:gd name="connsiteX1" fmla="*/ 0 w 399315"/>
                <a:gd name="connsiteY1" fmla="*/ 695086 h 695086"/>
                <a:gd name="connsiteX2" fmla="*/ 0 w 399315"/>
                <a:gd name="connsiteY2" fmla="*/ 0 h 695086"/>
                <a:gd name="connsiteX0" fmla="*/ 0 w 0"/>
                <a:gd name="connsiteY0" fmla="*/ 695086 h 695086"/>
                <a:gd name="connsiteX1" fmla="*/ 0 w 0"/>
                <a:gd name="connsiteY1" fmla="*/ 0 h 695086"/>
              </a:gdLst>
              <a:ahLst/>
              <a:cxnLst>
                <a:cxn ang="0">
                  <a:pos x="connsiteX0" y="connsiteY0"/>
                </a:cxn>
                <a:cxn ang="0">
                  <a:pos x="connsiteX1" y="connsiteY1"/>
                </a:cxn>
              </a:cxnLst>
              <a:rect l="l" t="t" r="r" b="b"/>
              <a:pathLst>
                <a:path h="695086">
                  <a:moveTo>
                    <a:pt x="0" y="695086"/>
                  </a:moveTo>
                  <a:lnTo>
                    <a:pt x="0" y="0"/>
                  </a:lnTo>
                </a:path>
              </a:pathLst>
            </a:custGeom>
            <a:noFill/>
            <a:ln w="6350" cmpd="sng">
              <a:solidFill>
                <a:srgbClr val="57C1B4"/>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600" b="1" dirty="0">
                <a:solidFill>
                  <a:srgbClr val="FFFFFF"/>
                </a:solidFill>
                <a:latin typeface="Calibri" pitchFamily="34" charset="0"/>
                <a:cs typeface="Calibri" pitchFamily="34" charset="0"/>
              </a:endParaRPr>
            </a:p>
          </p:txBody>
        </p:sp>
        <p:sp>
          <p:nvSpPr>
            <p:cNvPr id="112" name="Isosceles Triangle 111"/>
            <p:cNvSpPr/>
            <p:nvPr/>
          </p:nvSpPr>
          <p:spPr>
            <a:xfrm rot="16200000" flipH="1">
              <a:off x="4989344" y="2596461"/>
              <a:ext cx="366740" cy="225286"/>
            </a:xfrm>
            <a:prstGeom prst="triangle">
              <a:avLst/>
            </a:prstGeom>
            <a:solidFill>
              <a:schemeClr val="accent3"/>
            </a:solidFill>
            <a:ln w="9525">
              <a:noFill/>
              <a:miter lim="800000"/>
              <a:headEnd/>
              <a:tailEnd/>
            </a:ln>
          </p:spPr>
          <p:txBody>
            <a:bodyPr wrap="square" lIns="182880" tIns="91440" rIns="182880" bIns="91440" anchor="ctr">
              <a:noAutofit/>
            </a:bodyPr>
            <a:lstStyle/>
            <a:p>
              <a:pPr eaLnBrk="0" hangingPunct="0">
                <a:lnSpc>
                  <a:spcPct val="90000"/>
                </a:lnSpc>
                <a:buFont typeface="Wingdings" pitchFamily="2" charset="2"/>
                <a:buNone/>
              </a:pPr>
              <a:endParaRPr lang="en-US" sz="2000" spc="-20" dirty="0">
                <a:solidFill>
                  <a:schemeClr val="bg1"/>
                </a:solidFill>
                <a:latin typeface="Calibri" pitchFamily="34" charset="0"/>
                <a:cs typeface="Calibri" pitchFamily="34" charset="0"/>
              </a:endParaRPr>
            </a:p>
          </p:txBody>
        </p:sp>
        <p:sp>
          <p:nvSpPr>
            <p:cNvPr id="113" name="Rectangle 112"/>
            <p:cNvSpPr/>
            <p:nvPr/>
          </p:nvSpPr>
          <p:spPr>
            <a:xfrm>
              <a:off x="5301735" y="1797954"/>
              <a:ext cx="3080265" cy="1844404"/>
            </a:xfrm>
            <a:prstGeom prst="rect">
              <a:avLst/>
            </a:prstGeom>
            <a:solidFill>
              <a:schemeClr val="tx2"/>
            </a:solidFill>
          </p:spPr>
          <p:txBody>
            <a:bodyPr wrap="square" anchor="ctr">
              <a:noAutofit/>
            </a:bodyPr>
            <a:lstStyle/>
            <a:p>
              <a:pPr marL="0" lvl="1">
                <a:lnSpc>
                  <a:spcPct val="90000"/>
                </a:lnSpc>
                <a:spcAft>
                  <a:spcPts val="800"/>
                </a:spcAft>
                <a:buClr>
                  <a:srgbClr val="0064AF"/>
                </a:buClr>
              </a:pPr>
              <a:r>
                <a:rPr lang="en-US" sz="1200" dirty="0">
                  <a:solidFill>
                    <a:srgbClr val="FFFFFF"/>
                  </a:solidFill>
                </a:rPr>
                <a:t>On-demand platforms and environments that end-users need</a:t>
              </a:r>
            </a:p>
            <a:p>
              <a:pPr marL="0" lvl="1">
                <a:lnSpc>
                  <a:spcPct val="90000"/>
                </a:lnSpc>
                <a:spcAft>
                  <a:spcPts val="800"/>
                </a:spcAft>
                <a:buClr>
                  <a:srgbClr val="0064AF"/>
                </a:buClr>
              </a:pPr>
              <a:r>
                <a:rPr lang="en-US" sz="1200" dirty="0">
                  <a:solidFill>
                    <a:srgbClr val="FFFFFF"/>
                  </a:solidFill>
                </a:rPr>
                <a:t>Governance, visibility, and cost transparency that managers require</a:t>
              </a:r>
            </a:p>
            <a:p>
              <a:pPr marL="0" lvl="1">
                <a:lnSpc>
                  <a:spcPct val="90000"/>
                </a:lnSpc>
                <a:spcAft>
                  <a:spcPts val="800"/>
                </a:spcAft>
                <a:buClr>
                  <a:srgbClr val="0064AF"/>
                </a:buClr>
              </a:pPr>
              <a:r>
                <a:rPr lang="en-US" sz="1200" dirty="0">
                  <a:solidFill>
                    <a:srgbClr val="FFFFFF"/>
                  </a:solidFill>
                </a:rPr>
                <a:t>Leverage hybrid clouds and enable cloud portability</a:t>
              </a:r>
            </a:p>
          </p:txBody>
        </p:sp>
      </p:grpSp>
      <p:grpSp>
        <p:nvGrpSpPr>
          <p:cNvPr id="24" name="Group 23"/>
          <p:cNvGrpSpPr/>
          <p:nvPr/>
        </p:nvGrpSpPr>
        <p:grpSpPr>
          <a:xfrm>
            <a:off x="1820971" y="867578"/>
            <a:ext cx="1099170" cy="420747"/>
            <a:chOff x="7655741" y="261226"/>
            <a:chExt cx="1099170" cy="420747"/>
          </a:xfrm>
        </p:grpSpPr>
        <p:grpSp>
          <p:nvGrpSpPr>
            <p:cNvPr id="118" name="Group 117"/>
            <p:cNvGrpSpPr/>
            <p:nvPr/>
          </p:nvGrpSpPr>
          <p:grpSpPr>
            <a:xfrm>
              <a:off x="7655741" y="286586"/>
              <a:ext cx="1088078" cy="395387"/>
              <a:chOff x="5251598" y="796733"/>
              <a:chExt cx="1088078" cy="395387"/>
            </a:xfrm>
          </p:grpSpPr>
          <p:sp>
            <p:nvSpPr>
              <p:cNvPr id="119" name="Pentagon 118"/>
              <p:cNvSpPr/>
              <p:nvPr/>
            </p:nvSpPr>
            <p:spPr>
              <a:xfrm rot="5400000">
                <a:off x="5615694" y="432637"/>
                <a:ext cx="359885" cy="1088078"/>
              </a:xfrm>
              <a:prstGeom prst="homePlate">
                <a:avLst>
                  <a:gd name="adj" fmla="val 28869"/>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20" name="Chevron 119"/>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sp>
          <p:nvSpPr>
            <p:cNvPr id="121" name="Rectangle 120"/>
            <p:cNvSpPr/>
            <p:nvPr/>
          </p:nvSpPr>
          <p:spPr>
            <a:xfrm>
              <a:off x="7666831" y="261226"/>
              <a:ext cx="1088080" cy="371897"/>
            </a:xfrm>
            <a:prstGeom prst="rect">
              <a:avLst/>
            </a:prstGeom>
            <a:noFill/>
          </p:spPr>
          <p:txBody>
            <a:bodyPr wrap="square" anchor="ctr">
              <a:spAutoFit/>
            </a:bodyPr>
            <a:lstStyle/>
            <a:p>
              <a:pPr algn="ctr" defTabSz="914400">
                <a:lnSpc>
                  <a:spcPct val="90000"/>
                </a:lnSpc>
              </a:pPr>
              <a:r>
                <a:rPr lang="en-US" sz="1000" dirty="0">
                  <a:solidFill>
                    <a:schemeClr val="accent4"/>
                  </a:solidFill>
                </a:rPr>
                <a:t>CONTINUOUS</a:t>
              </a:r>
              <a:br>
                <a:rPr lang="en-US" sz="1000" dirty="0">
                  <a:solidFill>
                    <a:schemeClr val="accent4"/>
                  </a:solidFill>
                </a:rPr>
              </a:br>
              <a:r>
                <a:rPr lang="en-US" sz="1000" dirty="0">
                  <a:solidFill>
                    <a:schemeClr val="accent4"/>
                  </a:solidFill>
                </a:rPr>
                <a:t>DELIVERY</a:t>
              </a:r>
            </a:p>
          </p:txBody>
        </p:sp>
      </p:grpSp>
    </p:spTree>
    <p:extLst>
      <p:ext uri="{BB962C8B-B14F-4D97-AF65-F5344CB8AC3E}">
        <p14:creationId xmlns:p14="http://schemas.microsoft.com/office/powerpoint/2010/main" val="379579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313"/>
                                        </p:tgtEl>
                                        <p:attrNameLst>
                                          <p:attrName>style.visibility</p:attrName>
                                        </p:attrNameLst>
                                      </p:cBhvr>
                                      <p:to>
                                        <p:strVal val="visible"/>
                                      </p:to>
                                    </p:set>
                                    <p:anim calcmode="lin" valueType="num">
                                      <p:cBhvr additive="base">
                                        <p:cTn id="14" dur="500" fill="hold"/>
                                        <p:tgtEl>
                                          <p:spTgt spid="313"/>
                                        </p:tgtEl>
                                        <p:attrNameLst>
                                          <p:attrName>ppt_x</p:attrName>
                                        </p:attrNameLst>
                                      </p:cBhvr>
                                      <p:tavLst>
                                        <p:tav tm="0">
                                          <p:val>
                                            <p:strVal val="0-#ppt_w/2"/>
                                          </p:val>
                                        </p:tav>
                                        <p:tav tm="100000">
                                          <p:val>
                                            <p:strVal val="#ppt_x"/>
                                          </p:val>
                                        </p:tav>
                                      </p:tavLst>
                                    </p:anim>
                                    <p:anim calcmode="lin" valueType="num">
                                      <p:cBhvr additive="base">
                                        <p:cTn id="15" dur="500" fill="hold"/>
                                        <p:tgtEl>
                                          <p:spTgt spid="313"/>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2"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1+#ppt_w/2"/>
                                          </p:val>
                                        </p:tav>
                                        <p:tav tm="100000">
                                          <p:val>
                                            <p:strVal val="#ppt_x"/>
                                          </p:val>
                                        </p:tav>
                                      </p:tavLst>
                                    </p:anim>
                                    <p:anim calcmode="lin" valueType="num">
                                      <p:cBhvr additive="base">
                                        <p:cTn id="20"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3"/>
                                        </p:tgtEl>
                                        <p:attrNameLst>
                                          <p:attrName>style.visibility</p:attrName>
                                        </p:attrNameLst>
                                      </p:cBhvr>
                                      <p:to>
                                        <p:strVal val="visible"/>
                                      </p:to>
                                    </p:set>
                                    <p:anim calcmode="lin" valueType="num">
                                      <p:cBhvr additive="base">
                                        <p:cTn id="25" dur="500" fill="hold"/>
                                        <p:tgtEl>
                                          <p:spTgt spid="323"/>
                                        </p:tgtEl>
                                        <p:attrNameLst>
                                          <p:attrName>ppt_x</p:attrName>
                                        </p:attrNameLst>
                                      </p:cBhvr>
                                      <p:tavLst>
                                        <p:tav tm="0">
                                          <p:val>
                                            <p:strVal val="0-#ppt_w/2"/>
                                          </p:val>
                                        </p:tav>
                                        <p:tav tm="100000">
                                          <p:val>
                                            <p:strVal val="#ppt_x"/>
                                          </p:val>
                                        </p:tav>
                                      </p:tavLst>
                                    </p:anim>
                                    <p:anim calcmode="lin" valueType="num">
                                      <p:cBhvr additive="base">
                                        <p:cTn id="26" dur="500" fill="hold"/>
                                        <p:tgtEl>
                                          <p:spTgt spid="323"/>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 presetClass="entr" presetSubtype="2" fill="hold" nodeType="afterEffect">
                                  <p:stCondLst>
                                    <p:cond delay="0"/>
                                  </p:stCondLst>
                                  <p:childTnLst>
                                    <p:set>
                                      <p:cBhvr>
                                        <p:cTn id="29" dur="1" fill="hold">
                                          <p:stCondLst>
                                            <p:cond delay="0"/>
                                          </p:stCondLst>
                                        </p:cTn>
                                        <p:tgtEl>
                                          <p:spTgt spid="110"/>
                                        </p:tgtEl>
                                        <p:attrNameLst>
                                          <p:attrName>style.visibility</p:attrName>
                                        </p:attrNameLst>
                                      </p:cBhvr>
                                      <p:to>
                                        <p:strVal val="visible"/>
                                      </p:to>
                                    </p:set>
                                    <p:anim calcmode="lin" valueType="num">
                                      <p:cBhvr additive="base">
                                        <p:cTn id="30" dur="500" fill="hold"/>
                                        <p:tgtEl>
                                          <p:spTgt spid="110"/>
                                        </p:tgtEl>
                                        <p:attrNameLst>
                                          <p:attrName>ppt_x</p:attrName>
                                        </p:attrNameLst>
                                      </p:cBhvr>
                                      <p:tavLst>
                                        <p:tav tm="0">
                                          <p:val>
                                            <p:strVal val="1+#ppt_w/2"/>
                                          </p:val>
                                        </p:tav>
                                        <p:tav tm="100000">
                                          <p:val>
                                            <p:strVal val="#ppt_x"/>
                                          </p:val>
                                        </p:tav>
                                      </p:tavLst>
                                    </p:anim>
                                    <p:anim calcmode="lin" valueType="num">
                                      <p:cBhvr additive="base">
                                        <p:cTn id="31" dur="500" fill="hold"/>
                                        <p:tgtEl>
                                          <p:spTgt spid="11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par>
                          <p:cTn id="45" fill="hold">
                            <p:stCondLst>
                              <p:cond delay="1500"/>
                            </p:stCondLst>
                            <p:childTnLst>
                              <p:par>
                                <p:cTn id="46" presetID="22" presetClass="entr" presetSubtype="4"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500"/>
                                        <p:tgtEl>
                                          <p:spTgt spid="15"/>
                                        </p:tgtEl>
                                      </p:cBhvr>
                                    </p:animEffect>
                                  </p:childTnLst>
                                </p:cTn>
                              </p:par>
                            </p:childTnLst>
                          </p:cTn>
                        </p:par>
                        <p:par>
                          <p:cTn id="49" fill="hold">
                            <p:stCondLst>
                              <p:cond delay="2000"/>
                            </p:stCondLst>
                            <p:childTnLst>
                              <p:par>
                                <p:cTn id="50" presetID="22" presetClass="entr" presetSubtype="4"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500"/>
                                        <p:tgtEl>
                                          <p:spTgt spid="17"/>
                                        </p:tgtEl>
                                      </p:cBhvr>
                                    </p:animEffect>
                                  </p:childTnLst>
                                </p:cTn>
                              </p:par>
                            </p:childTnLst>
                          </p:cTn>
                        </p:par>
                        <p:par>
                          <p:cTn id="53" fill="hold">
                            <p:stCondLst>
                              <p:cond delay="2500"/>
                            </p:stCondLst>
                            <p:childTnLst>
                              <p:par>
                                <p:cTn id="54" presetID="22" presetClass="entr" presetSubtype="4"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1"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0-#ppt_h/2"/>
                                          </p:val>
                                        </p:tav>
                                        <p:tav tm="100000">
                                          <p:val>
                                            <p:strVal val="#ppt_y"/>
                                          </p:val>
                                        </p:tav>
                                      </p:tavLst>
                                    </p:anim>
                                  </p:childTnLst>
                                </p:cTn>
                              </p:par>
                            </p:childTnLst>
                          </p:cTn>
                        </p:par>
                        <p:par>
                          <p:cTn id="63" fill="hold">
                            <p:stCondLst>
                              <p:cond delay="500"/>
                            </p:stCondLst>
                            <p:childTnLst>
                              <p:par>
                                <p:cTn id="64" presetID="2" presetClass="entr" presetSubtype="1" fill="hold" nodeType="after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0-#ppt_h/2"/>
                                          </p:val>
                                        </p:tav>
                                        <p:tav tm="100000">
                                          <p:val>
                                            <p:strVal val="#ppt_y"/>
                                          </p:val>
                                        </p:tav>
                                      </p:tavLst>
                                    </p:anim>
                                  </p:childTnLst>
                                </p:cTn>
                              </p:par>
                            </p:childTnLst>
                          </p:cTn>
                        </p:par>
                        <p:par>
                          <p:cTn id="68" fill="hold">
                            <p:stCondLst>
                              <p:cond delay="1000"/>
                            </p:stCondLst>
                            <p:childTnLst>
                              <p:par>
                                <p:cTn id="69" presetID="2" presetClass="entr" presetSubtype="1" fill="hold" nodeType="after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0-#ppt_h/2"/>
                                          </p:val>
                                        </p:tav>
                                        <p:tav tm="100000">
                                          <p:val>
                                            <p:strVal val="#ppt_y"/>
                                          </p:val>
                                        </p:tav>
                                      </p:tavLst>
                                    </p:anim>
                                  </p:childTnLst>
                                </p:cTn>
                              </p:par>
                            </p:childTnLst>
                          </p:cTn>
                        </p:par>
                        <p:par>
                          <p:cTn id="73" fill="hold">
                            <p:stCondLst>
                              <p:cond delay="1500"/>
                            </p:stCondLst>
                            <p:childTnLst>
                              <p:par>
                                <p:cTn id="74" presetID="2" presetClass="entr" presetSubtype="1" fill="hold" nodeType="after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additive="base">
                                        <p:cTn id="76" dur="500" fill="hold"/>
                                        <p:tgtEl>
                                          <p:spTgt spid="22"/>
                                        </p:tgtEl>
                                        <p:attrNameLst>
                                          <p:attrName>ppt_x</p:attrName>
                                        </p:attrNameLst>
                                      </p:cBhvr>
                                      <p:tavLst>
                                        <p:tav tm="0">
                                          <p:val>
                                            <p:strVal val="#ppt_x"/>
                                          </p:val>
                                        </p:tav>
                                        <p:tav tm="100000">
                                          <p:val>
                                            <p:strVal val="#ppt_x"/>
                                          </p:val>
                                        </p:tav>
                                      </p:tavLst>
                                    </p:anim>
                                    <p:anim calcmode="lin" valueType="num">
                                      <p:cBhvr additive="base">
                                        <p:cTn id="77"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animBg="1"/>
      <p:bldP spid="323"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Configuration Management</a:t>
            </a:r>
            <a:endParaRPr lang="en-US" dirty="0"/>
          </a:p>
        </p:txBody>
      </p:sp>
    </p:spTree>
    <p:extLst>
      <p:ext uri="{BB962C8B-B14F-4D97-AF65-F5344CB8AC3E}">
        <p14:creationId xmlns:p14="http://schemas.microsoft.com/office/powerpoint/2010/main" val="259066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6400801" y="192023"/>
            <a:ext cx="2288470" cy="376595"/>
          </a:xfrm>
          <a:prstGeom prst="rect">
            <a:avLst/>
          </a:prstGeom>
          <a:solidFill>
            <a:schemeClr val="bg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 name="Title 1"/>
          <p:cNvSpPr>
            <a:spLocks noGrp="1"/>
          </p:cNvSpPr>
          <p:nvPr>
            <p:ph type="title"/>
          </p:nvPr>
        </p:nvSpPr>
        <p:spPr/>
        <p:txBody>
          <a:bodyPr/>
          <a:lstStyle/>
          <a:p>
            <a:r>
              <a:rPr lang="en-US" smtClean="0"/>
              <a:t>Configuration Management Solutions</a:t>
            </a:r>
            <a:endParaRPr lang="en-US" dirty="0"/>
          </a:p>
        </p:txBody>
      </p:sp>
      <p:pic>
        <p:nvPicPr>
          <p:cNvPr id="5" name="Picture 12" descr="http://www.noxlogic.nl/wp-content/uploads/2012/04/logo_web_puppet_257468328.png"/>
          <p:cNvPicPr>
            <a:picLocks noChangeAspect="1" noChangeArrowheads="1"/>
          </p:cNvPicPr>
          <p:nvPr/>
        </p:nvPicPr>
        <p:blipFill>
          <a:blip r:embed="rId2" cstate="screen"/>
          <a:srcRect/>
          <a:stretch>
            <a:fillRect/>
          </a:stretch>
        </p:blipFill>
        <p:spPr bwMode="auto">
          <a:xfrm>
            <a:off x="8230326" y="230089"/>
            <a:ext cx="429937" cy="322752"/>
          </a:xfrm>
          <a:prstGeom prst="rect">
            <a:avLst/>
          </a:prstGeom>
          <a:noFill/>
          <a:ln w="9525">
            <a:noFill/>
          </a:ln>
        </p:spPr>
      </p:pic>
      <p:pic>
        <p:nvPicPr>
          <p:cNvPr id="7" name="Picture 14" descr="http://www.juliandunn.net/wp-content/uploads/2012/01/OC_Chef_Logo.png"/>
          <p:cNvPicPr>
            <a:picLocks noChangeAspect="1" noChangeArrowheads="1"/>
          </p:cNvPicPr>
          <p:nvPr/>
        </p:nvPicPr>
        <p:blipFill>
          <a:blip r:embed="rId3" cstate="screen"/>
          <a:srcRect/>
          <a:stretch>
            <a:fillRect/>
          </a:stretch>
        </p:blipFill>
        <p:spPr bwMode="auto">
          <a:xfrm>
            <a:off x="6544746" y="251553"/>
            <a:ext cx="418555" cy="247910"/>
          </a:xfrm>
          <a:prstGeom prst="rect">
            <a:avLst/>
          </a:prstGeom>
          <a:noFill/>
          <a:ln w="9525">
            <a:no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8448" y="310044"/>
            <a:ext cx="1074414" cy="189419"/>
          </a:xfrm>
          <a:prstGeom prst="rect">
            <a:avLst/>
          </a:prstGeom>
          <a:ln w="9525">
            <a:noFill/>
          </a:ln>
        </p:spPr>
      </p:pic>
      <p:sp>
        <p:nvSpPr>
          <p:cNvPr id="10" name="Rectangle 9"/>
          <p:cNvSpPr/>
          <p:nvPr/>
        </p:nvSpPr>
        <p:spPr>
          <a:xfrm flipV="1">
            <a:off x="585266" y="1049994"/>
            <a:ext cx="3753018" cy="1355953"/>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cxnSp>
        <p:nvCxnSpPr>
          <p:cNvPr id="11" name="Straight Connector 10"/>
          <p:cNvCxnSpPr/>
          <p:nvPr/>
        </p:nvCxnSpPr>
        <p:spPr>
          <a:xfrm flipV="1">
            <a:off x="585266" y="2395289"/>
            <a:ext cx="3753018" cy="517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92210" y="1122635"/>
            <a:ext cx="3646074" cy="1077218"/>
          </a:xfrm>
          <a:prstGeom prst="rect">
            <a:avLst/>
          </a:prstGeom>
        </p:spPr>
        <p:txBody>
          <a:bodyPr wrap="square">
            <a:spAutoFit/>
          </a:bodyPr>
          <a:lstStyle/>
          <a:p>
            <a:r>
              <a:rPr lang="en-US" sz="1600">
                <a:solidFill>
                  <a:schemeClr val="accent1"/>
                </a:solidFill>
              </a:rPr>
              <a:t>Strengths are infrastructure provisioning and configuration management; not release automation and continuous delivery</a:t>
            </a:r>
            <a:endParaRPr lang="en-US" sz="1600" dirty="0">
              <a:solidFill>
                <a:schemeClr val="accent1"/>
              </a:solidFill>
            </a:endParaRPr>
          </a:p>
        </p:txBody>
      </p:sp>
      <p:sp>
        <p:nvSpPr>
          <p:cNvPr id="18" name="Rectangle 17"/>
          <p:cNvSpPr/>
          <p:nvPr/>
        </p:nvSpPr>
        <p:spPr>
          <a:xfrm flipV="1">
            <a:off x="4689505" y="1053816"/>
            <a:ext cx="3753018" cy="1355953"/>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cxnSp>
        <p:nvCxnSpPr>
          <p:cNvPr id="19" name="Straight Connector 18"/>
          <p:cNvCxnSpPr/>
          <p:nvPr/>
        </p:nvCxnSpPr>
        <p:spPr>
          <a:xfrm flipV="1">
            <a:off x="4689505" y="2399111"/>
            <a:ext cx="3753018" cy="517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4796449" y="1126457"/>
            <a:ext cx="3646074" cy="1077218"/>
          </a:xfrm>
          <a:prstGeom prst="rect">
            <a:avLst/>
          </a:prstGeom>
        </p:spPr>
        <p:txBody>
          <a:bodyPr wrap="square">
            <a:spAutoFit/>
          </a:bodyPr>
          <a:lstStyle/>
          <a:p>
            <a:r>
              <a:rPr lang="en-US" sz="1600">
                <a:solidFill>
                  <a:schemeClr val="accent1"/>
                </a:solidFill>
              </a:rPr>
              <a:t>Focus is on automating IT infrastructure tasks including: discovery, provisioning, OS &amp; app configuration management, orchestration and reporting </a:t>
            </a:r>
          </a:p>
        </p:txBody>
      </p:sp>
      <p:sp>
        <p:nvSpPr>
          <p:cNvPr id="21" name="Rectangle 20"/>
          <p:cNvSpPr/>
          <p:nvPr/>
        </p:nvSpPr>
        <p:spPr>
          <a:xfrm flipV="1">
            <a:off x="585266" y="2615693"/>
            <a:ext cx="3753018" cy="1485584"/>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cxnSp>
        <p:nvCxnSpPr>
          <p:cNvPr id="22" name="Straight Connector 21"/>
          <p:cNvCxnSpPr/>
          <p:nvPr/>
        </p:nvCxnSpPr>
        <p:spPr>
          <a:xfrm flipV="1">
            <a:off x="585266" y="4090619"/>
            <a:ext cx="3753018" cy="517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692210" y="2720663"/>
            <a:ext cx="3646074" cy="830997"/>
          </a:xfrm>
          <a:prstGeom prst="rect">
            <a:avLst/>
          </a:prstGeom>
        </p:spPr>
        <p:txBody>
          <a:bodyPr wrap="square">
            <a:spAutoFit/>
          </a:bodyPr>
          <a:lstStyle/>
          <a:p>
            <a:r>
              <a:rPr lang="en-US" sz="1600">
                <a:solidFill>
                  <a:schemeClr val="accent1"/>
                </a:solidFill>
              </a:rPr>
              <a:t>Typically very complex products that requires specific expertise which are in short supply and costly</a:t>
            </a:r>
          </a:p>
        </p:txBody>
      </p:sp>
      <p:sp>
        <p:nvSpPr>
          <p:cNvPr id="24" name="Rectangle 23"/>
          <p:cNvSpPr/>
          <p:nvPr/>
        </p:nvSpPr>
        <p:spPr>
          <a:xfrm flipV="1">
            <a:off x="4689505" y="2615693"/>
            <a:ext cx="3753018" cy="1489406"/>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cxnSp>
        <p:nvCxnSpPr>
          <p:cNvPr id="25" name="Straight Connector 24"/>
          <p:cNvCxnSpPr/>
          <p:nvPr/>
        </p:nvCxnSpPr>
        <p:spPr>
          <a:xfrm flipV="1">
            <a:off x="4689505" y="4094441"/>
            <a:ext cx="3753018" cy="517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4796449" y="2690215"/>
            <a:ext cx="3646074" cy="1561966"/>
          </a:xfrm>
          <a:prstGeom prst="rect">
            <a:avLst/>
          </a:prstGeom>
        </p:spPr>
        <p:txBody>
          <a:bodyPr wrap="square">
            <a:spAutoFit/>
          </a:bodyPr>
          <a:lstStyle/>
          <a:p>
            <a:r>
              <a:rPr lang="en-US" sz="1600">
                <a:solidFill>
                  <a:schemeClr val="accent1"/>
                </a:solidFill>
              </a:rPr>
              <a:t>Have few out-of-the-box features for release automation/application deployment.  For example, they do not</a:t>
            </a:r>
            <a:r>
              <a:rPr lang="en-US" sz="1600" smtClean="0">
                <a:solidFill>
                  <a:schemeClr val="accent1"/>
                </a:solidFill>
              </a:rPr>
              <a:t>: </a:t>
            </a:r>
            <a:r>
              <a:rPr lang="en-US" sz="1050" smtClean="0">
                <a:solidFill>
                  <a:schemeClr val="bg1"/>
                </a:solidFill>
              </a:rPr>
              <a:t>Deploy </a:t>
            </a:r>
            <a:r>
              <a:rPr lang="en-US" sz="1050">
                <a:solidFill>
                  <a:schemeClr val="bg1"/>
                </a:solidFill>
              </a:rPr>
              <a:t>code, do pre-flight validation, do auto-promotion, have analytics, have approval gates, have process coordination, have reporting or dashboards </a:t>
            </a:r>
          </a:p>
          <a:p>
            <a:endParaRPr lang="en-US" sz="1600">
              <a:solidFill>
                <a:schemeClr val="accent1"/>
              </a:solidFill>
            </a:endParaRPr>
          </a:p>
        </p:txBody>
      </p:sp>
    </p:spTree>
    <p:extLst>
      <p:ext uri="{BB962C8B-B14F-4D97-AF65-F5344CB8AC3E}">
        <p14:creationId xmlns:p14="http://schemas.microsoft.com/office/powerpoint/2010/main" val="293646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p:cNvSpPr/>
          <p:nvPr/>
        </p:nvSpPr>
        <p:spPr>
          <a:xfrm flipV="1">
            <a:off x="467761" y="108861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2" name="Rectangle 11"/>
          <p:cNvSpPr/>
          <p:nvPr/>
        </p:nvSpPr>
        <p:spPr>
          <a:xfrm flipV="1">
            <a:off x="3247053" y="108861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3" name="Rectangle 12"/>
          <p:cNvSpPr/>
          <p:nvPr/>
        </p:nvSpPr>
        <p:spPr>
          <a:xfrm flipV="1">
            <a:off x="6020945" y="108861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 name="Title 1"/>
          <p:cNvSpPr>
            <a:spLocks noGrp="1"/>
          </p:cNvSpPr>
          <p:nvPr>
            <p:ph type="title"/>
          </p:nvPr>
        </p:nvSpPr>
        <p:spPr/>
        <p:txBody>
          <a:bodyPr/>
          <a:lstStyle/>
          <a:p>
            <a:r>
              <a:rPr lang="en-US" dirty="0"/>
              <a:t>Customer Champions &amp; Stakeholders </a:t>
            </a:r>
          </a:p>
        </p:txBody>
      </p:sp>
      <p:cxnSp>
        <p:nvCxnSpPr>
          <p:cNvPr id="4" name="Straight Connector 3"/>
          <p:cNvCxnSpPr/>
          <p:nvPr/>
        </p:nvCxnSpPr>
        <p:spPr>
          <a:xfrm>
            <a:off x="467761" y="2127654"/>
            <a:ext cx="265610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247053" y="2127654"/>
            <a:ext cx="265610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020945" y="2127654"/>
            <a:ext cx="265610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57200" y="1149700"/>
            <a:ext cx="2666666" cy="923330"/>
          </a:xfrm>
          <a:prstGeom prst="rect">
            <a:avLst/>
          </a:prstGeom>
        </p:spPr>
        <p:txBody>
          <a:bodyPr wrap="square">
            <a:spAutoFit/>
          </a:bodyPr>
          <a:lstStyle/>
          <a:p>
            <a:r>
              <a:rPr lang="en-US" dirty="0" smtClean="0">
                <a:solidFill>
                  <a:schemeClr val="accent1"/>
                </a:solidFill>
              </a:rPr>
              <a:t>VP DEVELOPMENT/</a:t>
            </a:r>
            <a:r>
              <a:rPr lang="ru-RU" dirty="0" smtClean="0">
                <a:solidFill>
                  <a:schemeClr val="accent1"/>
                </a:solidFill>
              </a:rPr>
              <a:t/>
            </a:r>
            <a:br>
              <a:rPr lang="ru-RU" dirty="0" smtClean="0">
                <a:solidFill>
                  <a:schemeClr val="accent1"/>
                </a:solidFill>
              </a:rPr>
            </a:br>
            <a:r>
              <a:rPr lang="en-US" dirty="0" smtClean="0">
                <a:solidFill>
                  <a:schemeClr val="accent1"/>
                </a:solidFill>
              </a:rPr>
              <a:t>APPS AND ENTERPRISE ARCHITECTS </a:t>
            </a:r>
            <a:endParaRPr lang="en-US" dirty="0">
              <a:solidFill>
                <a:schemeClr val="accent1"/>
              </a:solidFill>
            </a:endParaRPr>
          </a:p>
        </p:txBody>
      </p:sp>
      <p:sp>
        <p:nvSpPr>
          <p:cNvPr id="9" name="Rectangle 8"/>
          <p:cNvSpPr/>
          <p:nvPr/>
        </p:nvSpPr>
        <p:spPr>
          <a:xfrm>
            <a:off x="3247053" y="1149700"/>
            <a:ext cx="2656105" cy="923330"/>
          </a:xfrm>
          <a:prstGeom prst="rect">
            <a:avLst/>
          </a:prstGeom>
        </p:spPr>
        <p:txBody>
          <a:bodyPr wrap="square">
            <a:spAutoFit/>
          </a:bodyPr>
          <a:lstStyle/>
          <a:p>
            <a:r>
              <a:rPr lang="en-US" dirty="0" smtClean="0">
                <a:solidFill>
                  <a:schemeClr val="accent3"/>
                </a:solidFill>
              </a:rPr>
              <a:t>VP OPERATIONS,</a:t>
            </a:r>
            <a:r>
              <a:rPr lang="ru-RU" dirty="0" smtClean="0">
                <a:solidFill>
                  <a:schemeClr val="accent3"/>
                </a:solidFill>
              </a:rPr>
              <a:t/>
            </a:r>
            <a:br>
              <a:rPr lang="ru-RU" dirty="0" smtClean="0">
                <a:solidFill>
                  <a:schemeClr val="accent3"/>
                </a:solidFill>
              </a:rPr>
            </a:br>
            <a:r>
              <a:rPr lang="en-US" dirty="0" smtClean="0">
                <a:solidFill>
                  <a:schemeClr val="accent3"/>
                </a:solidFill>
              </a:rPr>
              <a:t>DEVOPS/RELEASE MANAGER </a:t>
            </a:r>
            <a:endParaRPr lang="en-US" dirty="0">
              <a:solidFill>
                <a:schemeClr val="accent3"/>
              </a:solidFill>
            </a:endParaRPr>
          </a:p>
        </p:txBody>
      </p:sp>
      <p:sp>
        <p:nvSpPr>
          <p:cNvPr id="10" name="Rectangle 9"/>
          <p:cNvSpPr/>
          <p:nvPr/>
        </p:nvSpPr>
        <p:spPr>
          <a:xfrm>
            <a:off x="6020945" y="1149700"/>
            <a:ext cx="2665855" cy="923330"/>
          </a:xfrm>
          <a:prstGeom prst="rect">
            <a:avLst/>
          </a:prstGeom>
        </p:spPr>
        <p:txBody>
          <a:bodyPr wrap="square">
            <a:spAutoFit/>
          </a:bodyPr>
          <a:lstStyle/>
          <a:p>
            <a:r>
              <a:rPr lang="en-US" dirty="0" smtClean="0">
                <a:solidFill>
                  <a:schemeClr val="accent5"/>
                </a:solidFill>
              </a:rPr>
              <a:t>LINE OF</a:t>
            </a:r>
            <a:r>
              <a:rPr lang="ru-RU" dirty="0" smtClean="0">
                <a:solidFill>
                  <a:schemeClr val="accent5"/>
                </a:solidFill>
              </a:rPr>
              <a:t/>
            </a:r>
            <a:br>
              <a:rPr lang="ru-RU" dirty="0" smtClean="0">
                <a:solidFill>
                  <a:schemeClr val="accent5"/>
                </a:solidFill>
              </a:rPr>
            </a:br>
            <a:r>
              <a:rPr lang="en-US" dirty="0" smtClean="0">
                <a:solidFill>
                  <a:schemeClr val="accent5"/>
                </a:solidFill>
              </a:rPr>
              <a:t>BUSINESS OWNER</a:t>
            </a:r>
            <a:r>
              <a:rPr lang="ru-RU" dirty="0" smtClean="0">
                <a:solidFill>
                  <a:schemeClr val="accent5"/>
                </a:solidFill>
              </a:rPr>
              <a:t/>
            </a:r>
            <a:br>
              <a:rPr lang="ru-RU" dirty="0" smtClean="0">
                <a:solidFill>
                  <a:schemeClr val="accent5"/>
                </a:solidFill>
              </a:rPr>
            </a:br>
            <a:r>
              <a:rPr lang="en-US" dirty="0" smtClean="0">
                <a:solidFill>
                  <a:schemeClr val="accent5"/>
                </a:solidFill>
              </a:rPr>
              <a:t>(LBO) </a:t>
            </a:r>
            <a:endParaRPr lang="en-US" dirty="0">
              <a:solidFill>
                <a:schemeClr val="accent5"/>
              </a:solidFill>
            </a:endParaRPr>
          </a:p>
        </p:txBody>
      </p:sp>
      <p:sp>
        <p:nvSpPr>
          <p:cNvPr id="14" name="Rectangle 13"/>
          <p:cNvSpPr/>
          <p:nvPr/>
        </p:nvSpPr>
        <p:spPr>
          <a:xfrm>
            <a:off x="467761" y="2207616"/>
            <a:ext cx="2656105" cy="1477328"/>
          </a:xfrm>
          <a:prstGeom prst="rect">
            <a:avLst/>
          </a:prstGeom>
        </p:spPr>
        <p:txBody>
          <a:bodyPr wrap="square">
            <a:spAutoFit/>
          </a:bodyPr>
          <a:lstStyle/>
          <a:p>
            <a:pPr marL="0" lvl="1"/>
            <a:r>
              <a:rPr lang="en-US" dirty="0"/>
              <a:t>Driven by meeting/exceeding project goals; faster time to market; meeting/</a:t>
            </a:r>
            <a:r>
              <a:rPr lang="en-US" dirty="0" smtClean="0"/>
              <a:t>exceeding</a:t>
            </a:r>
            <a:r>
              <a:rPr lang="ru-RU" dirty="0" smtClean="0"/>
              <a:t/>
            </a:r>
            <a:br>
              <a:rPr lang="ru-RU" dirty="0" smtClean="0"/>
            </a:br>
            <a:r>
              <a:rPr lang="en-US" dirty="0" smtClean="0"/>
              <a:t>quality </a:t>
            </a:r>
            <a:r>
              <a:rPr lang="en-US" dirty="0"/>
              <a:t>metrics </a:t>
            </a:r>
          </a:p>
        </p:txBody>
      </p:sp>
      <p:sp>
        <p:nvSpPr>
          <p:cNvPr id="15" name="Rectangle 14"/>
          <p:cNvSpPr/>
          <p:nvPr/>
        </p:nvSpPr>
        <p:spPr>
          <a:xfrm>
            <a:off x="3247053" y="2207616"/>
            <a:ext cx="2656105" cy="1477328"/>
          </a:xfrm>
          <a:prstGeom prst="rect">
            <a:avLst/>
          </a:prstGeom>
        </p:spPr>
        <p:txBody>
          <a:bodyPr wrap="square">
            <a:spAutoFit/>
          </a:bodyPr>
          <a:lstStyle/>
          <a:p>
            <a:pPr marL="0" lvl="1"/>
            <a:r>
              <a:rPr lang="en-US" dirty="0"/>
              <a:t>Driven by meeting/exceeding deployment goals; increasing productivity; improving operational efficiencies </a:t>
            </a:r>
          </a:p>
        </p:txBody>
      </p:sp>
      <p:sp>
        <p:nvSpPr>
          <p:cNvPr id="16" name="Rectangle 15"/>
          <p:cNvSpPr/>
          <p:nvPr/>
        </p:nvSpPr>
        <p:spPr>
          <a:xfrm>
            <a:off x="6020945" y="2207616"/>
            <a:ext cx="2656105" cy="1477328"/>
          </a:xfrm>
          <a:prstGeom prst="rect">
            <a:avLst/>
          </a:prstGeom>
        </p:spPr>
        <p:txBody>
          <a:bodyPr wrap="square">
            <a:spAutoFit/>
          </a:bodyPr>
          <a:lstStyle/>
          <a:p>
            <a:pPr marL="0" lvl="1"/>
            <a:r>
              <a:rPr lang="en-US" dirty="0"/>
              <a:t>Driven by accelerating time to market; meeting business/financial metrics; reducing risk &amp; cost; business enablement </a:t>
            </a:r>
          </a:p>
        </p:txBody>
      </p:sp>
    </p:spTree>
    <p:extLst>
      <p:ext uri="{BB962C8B-B14F-4D97-AF65-F5344CB8AC3E}">
        <p14:creationId xmlns:p14="http://schemas.microsoft.com/office/powerpoint/2010/main" val="22980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Qualifying </a:t>
            </a:r>
            <a:r>
              <a:rPr lang="en-US" dirty="0" smtClean="0"/>
              <a:t>Questions</a:t>
            </a:r>
            <a:endParaRPr lang="en-US" dirty="0"/>
          </a:p>
        </p:txBody>
      </p:sp>
      <p:grpSp>
        <p:nvGrpSpPr>
          <p:cNvPr id="6" name="Group 5"/>
          <p:cNvGrpSpPr/>
          <p:nvPr/>
        </p:nvGrpSpPr>
        <p:grpSpPr>
          <a:xfrm>
            <a:off x="457200" y="772524"/>
            <a:ext cx="8229600" cy="450041"/>
            <a:chOff x="457200" y="836032"/>
            <a:chExt cx="8229600" cy="450041"/>
          </a:xfrm>
        </p:grpSpPr>
        <p:sp>
          <p:nvSpPr>
            <p:cNvPr id="5" name="Rectangle 4"/>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 name="Pentagon 3"/>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7" name="Group 6"/>
          <p:cNvGrpSpPr/>
          <p:nvPr/>
        </p:nvGrpSpPr>
        <p:grpSpPr>
          <a:xfrm>
            <a:off x="457200" y="1344470"/>
            <a:ext cx="8229600" cy="450041"/>
            <a:chOff x="457200" y="836032"/>
            <a:chExt cx="8229600" cy="450041"/>
          </a:xfrm>
        </p:grpSpPr>
        <p:sp>
          <p:nvSpPr>
            <p:cNvPr id="8" name="Rectangle 7"/>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9" name="Pentagon 8"/>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0" name="Group 9"/>
          <p:cNvGrpSpPr/>
          <p:nvPr/>
        </p:nvGrpSpPr>
        <p:grpSpPr>
          <a:xfrm>
            <a:off x="457200" y="1916416"/>
            <a:ext cx="8229600" cy="450041"/>
            <a:chOff x="457200" y="836032"/>
            <a:chExt cx="8229600" cy="450041"/>
          </a:xfrm>
        </p:grpSpPr>
        <p:sp>
          <p:nvSpPr>
            <p:cNvPr id="11" name="Rectangle 10"/>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2" name="Pentagon 11"/>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3" name="Group 12"/>
          <p:cNvGrpSpPr/>
          <p:nvPr/>
        </p:nvGrpSpPr>
        <p:grpSpPr>
          <a:xfrm>
            <a:off x="457200" y="2488362"/>
            <a:ext cx="8229600" cy="450041"/>
            <a:chOff x="457200" y="836032"/>
            <a:chExt cx="8229600" cy="450041"/>
          </a:xfrm>
        </p:grpSpPr>
        <p:sp>
          <p:nvSpPr>
            <p:cNvPr id="14" name="Rectangle 13"/>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5" name="Pentagon 14"/>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6" name="Group 15"/>
          <p:cNvGrpSpPr/>
          <p:nvPr/>
        </p:nvGrpSpPr>
        <p:grpSpPr>
          <a:xfrm>
            <a:off x="457200" y="3060308"/>
            <a:ext cx="8229600" cy="450041"/>
            <a:chOff x="457200" y="836032"/>
            <a:chExt cx="8229600" cy="450041"/>
          </a:xfrm>
        </p:grpSpPr>
        <p:sp>
          <p:nvSpPr>
            <p:cNvPr id="17" name="Rectangle 16"/>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8" name="Pentagon 17"/>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9" name="Group 18"/>
          <p:cNvGrpSpPr/>
          <p:nvPr/>
        </p:nvGrpSpPr>
        <p:grpSpPr>
          <a:xfrm>
            <a:off x="457200" y="3632254"/>
            <a:ext cx="8229600" cy="450041"/>
            <a:chOff x="457200" y="836032"/>
            <a:chExt cx="8229600" cy="450041"/>
          </a:xfrm>
        </p:grpSpPr>
        <p:sp>
          <p:nvSpPr>
            <p:cNvPr id="20" name="Rectangle 19"/>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1" name="Pentagon 20"/>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22" name="Group 21"/>
          <p:cNvGrpSpPr/>
          <p:nvPr/>
        </p:nvGrpSpPr>
        <p:grpSpPr>
          <a:xfrm>
            <a:off x="457200" y="4204200"/>
            <a:ext cx="8229600" cy="450041"/>
            <a:chOff x="457200" y="836032"/>
            <a:chExt cx="8229600" cy="450041"/>
          </a:xfrm>
        </p:grpSpPr>
        <p:sp>
          <p:nvSpPr>
            <p:cNvPr id="23" name="Rectangle 22"/>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4" name="Pentagon 23"/>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sp>
        <p:nvSpPr>
          <p:cNvPr id="26" name="Rectangle 25"/>
          <p:cNvSpPr/>
          <p:nvPr/>
        </p:nvSpPr>
        <p:spPr>
          <a:xfrm>
            <a:off x="812268" y="795616"/>
            <a:ext cx="7292641" cy="297517"/>
          </a:xfrm>
          <a:prstGeom prst="rect">
            <a:avLst/>
          </a:prstGeom>
        </p:spPr>
        <p:txBody>
          <a:bodyPr wrap="square">
            <a:spAutoFit/>
          </a:bodyPr>
          <a:lstStyle/>
          <a:p>
            <a:pPr lvl="0">
              <a:lnSpc>
                <a:spcPct val="80000"/>
              </a:lnSpc>
              <a:spcAft>
                <a:spcPts val="600"/>
              </a:spcAft>
            </a:pPr>
            <a:r>
              <a:rPr lang="en-US" sz="1600" dirty="0"/>
              <a:t>How long does it take to release an application?</a:t>
            </a:r>
          </a:p>
        </p:txBody>
      </p:sp>
      <p:sp>
        <p:nvSpPr>
          <p:cNvPr id="27" name="Rectangle 26"/>
          <p:cNvSpPr/>
          <p:nvPr/>
        </p:nvSpPr>
        <p:spPr>
          <a:xfrm>
            <a:off x="812268" y="1367562"/>
            <a:ext cx="7292641" cy="494494"/>
          </a:xfrm>
          <a:prstGeom prst="rect">
            <a:avLst/>
          </a:prstGeom>
        </p:spPr>
        <p:txBody>
          <a:bodyPr wrap="square">
            <a:spAutoFit/>
          </a:bodyPr>
          <a:lstStyle/>
          <a:p>
            <a:pPr lvl="0">
              <a:lnSpc>
                <a:spcPct val="80000"/>
              </a:lnSpc>
              <a:spcAft>
                <a:spcPts val="600"/>
              </a:spcAft>
            </a:pPr>
            <a:r>
              <a:rPr lang="en-US" sz="1600" dirty="0"/>
              <a:t>What are the most challenging aspects of your application deployment process today?</a:t>
            </a:r>
          </a:p>
        </p:txBody>
      </p:sp>
      <p:sp>
        <p:nvSpPr>
          <p:cNvPr id="28" name="Rectangle 27"/>
          <p:cNvSpPr/>
          <p:nvPr/>
        </p:nvSpPr>
        <p:spPr>
          <a:xfrm>
            <a:off x="812268" y="1939508"/>
            <a:ext cx="7292641" cy="297517"/>
          </a:xfrm>
          <a:prstGeom prst="rect">
            <a:avLst/>
          </a:prstGeom>
        </p:spPr>
        <p:txBody>
          <a:bodyPr wrap="square">
            <a:spAutoFit/>
          </a:bodyPr>
          <a:lstStyle/>
          <a:p>
            <a:pPr lvl="0">
              <a:lnSpc>
                <a:spcPct val="80000"/>
              </a:lnSpc>
              <a:spcAft>
                <a:spcPts val="600"/>
              </a:spcAft>
            </a:pPr>
            <a:r>
              <a:rPr lang="en-US" sz="1600" dirty="0"/>
              <a:t>Please describe your overall change and release processes.</a:t>
            </a:r>
          </a:p>
        </p:txBody>
      </p:sp>
      <p:sp>
        <p:nvSpPr>
          <p:cNvPr id="29" name="Rectangle 28"/>
          <p:cNvSpPr/>
          <p:nvPr/>
        </p:nvSpPr>
        <p:spPr>
          <a:xfrm>
            <a:off x="812268" y="2419086"/>
            <a:ext cx="7292641" cy="494494"/>
          </a:xfrm>
          <a:prstGeom prst="rect">
            <a:avLst/>
          </a:prstGeom>
        </p:spPr>
        <p:txBody>
          <a:bodyPr wrap="square">
            <a:spAutoFit/>
          </a:bodyPr>
          <a:lstStyle/>
          <a:p>
            <a:pPr lvl="0">
              <a:lnSpc>
                <a:spcPct val="80000"/>
              </a:lnSpc>
              <a:spcAft>
                <a:spcPts val="600"/>
              </a:spcAft>
            </a:pPr>
            <a:r>
              <a:rPr lang="en-US" sz="1600" dirty="0"/>
              <a:t>What strategic initiatives are driving the demand for increased business and operational agility?</a:t>
            </a:r>
          </a:p>
        </p:txBody>
      </p:sp>
      <p:sp>
        <p:nvSpPr>
          <p:cNvPr id="30" name="Rectangle 29"/>
          <p:cNvSpPr/>
          <p:nvPr/>
        </p:nvSpPr>
        <p:spPr>
          <a:xfrm>
            <a:off x="812268" y="2996897"/>
            <a:ext cx="7292641" cy="494494"/>
          </a:xfrm>
          <a:prstGeom prst="rect">
            <a:avLst/>
          </a:prstGeom>
        </p:spPr>
        <p:txBody>
          <a:bodyPr wrap="square">
            <a:spAutoFit/>
          </a:bodyPr>
          <a:lstStyle/>
          <a:p>
            <a:pPr lvl="0">
              <a:lnSpc>
                <a:spcPct val="80000"/>
              </a:lnSpc>
              <a:spcAft>
                <a:spcPts val="600"/>
              </a:spcAft>
            </a:pPr>
            <a:r>
              <a:rPr lang="en-US" sz="1600" dirty="0"/>
              <a:t>What are your current release times or frequency of development/test/stage/production deployments?</a:t>
            </a:r>
          </a:p>
        </p:txBody>
      </p:sp>
      <p:sp>
        <p:nvSpPr>
          <p:cNvPr id="31" name="Rectangle 30"/>
          <p:cNvSpPr/>
          <p:nvPr/>
        </p:nvSpPr>
        <p:spPr>
          <a:xfrm>
            <a:off x="812268" y="3562978"/>
            <a:ext cx="7292641" cy="494494"/>
          </a:xfrm>
          <a:prstGeom prst="rect">
            <a:avLst/>
          </a:prstGeom>
        </p:spPr>
        <p:txBody>
          <a:bodyPr wrap="square">
            <a:spAutoFit/>
          </a:bodyPr>
          <a:lstStyle/>
          <a:p>
            <a:pPr lvl="0">
              <a:lnSpc>
                <a:spcPct val="80000"/>
              </a:lnSpc>
              <a:spcAft>
                <a:spcPts val="600"/>
              </a:spcAft>
            </a:pPr>
            <a:r>
              <a:rPr lang="en-US" sz="1600" dirty="0"/>
              <a:t>How do you run your application deployments today? How much of that are manual or scripts based?</a:t>
            </a:r>
          </a:p>
        </p:txBody>
      </p:sp>
      <p:sp>
        <p:nvSpPr>
          <p:cNvPr id="32" name="Rectangle 31"/>
          <p:cNvSpPr/>
          <p:nvPr/>
        </p:nvSpPr>
        <p:spPr>
          <a:xfrm>
            <a:off x="812268" y="4146470"/>
            <a:ext cx="7292641" cy="494494"/>
          </a:xfrm>
          <a:prstGeom prst="rect">
            <a:avLst/>
          </a:prstGeom>
        </p:spPr>
        <p:txBody>
          <a:bodyPr wrap="square">
            <a:spAutoFit/>
          </a:bodyPr>
          <a:lstStyle/>
          <a:p>
            <a:pPr lvl="0">
              <a:lnSpc>
                <a:spcPct val="80000"/>
              </a:lnSpc>
              <a:spcAft>
                <a:spcPts val="600"/>
              </a:spcAft>
            </a:pPr>
            <a:r>
              <a:rPr lang="en-US" sz="1600" dirty="0"/>
              <a:t>Which organization or key personnel are involved in deployment across each of the Development, Test, Stage, and Production environment? </a:t>
            </a:r>
          </a:p>
        </p:txBody>
      </p:sp>
      <p:sp>
        <p:nvSpPr>
          <p:cNvPr id="33" name="TextBox 32"/>
          <p:cNvSpPr txBox="1"/>
          <p:nvPr/>
        </p:nvSpPr>
        <p:spPr>
          <a:xfrm>
            <a:off x="501857" y="792492"/>
            <a:ext cx="155992" cy="369332"/>
          </a:xfrm>
          <a:prstGeom prst="rect">
            <a:avLst/>
          </a:prstGeom>
          <a:noFill/>
        </p:spPr>
        <p:txBody>
          <a:bodyPr wrap="none" lIns="0" tIns="0" rIns="0" bIns="0" rtlCol="0" anchor="ctr" anchorCtr="0">
            <a:spAutoFit/>
          </a:bodyPr>
          <a:lstStyle/>
          <a:p>
            <a:pPr algn="ctr"/>
            <a:r>
              <a:rPr lang="en-US" sz="2400" b="1" dirty="0" smtClean="0"/>
              <a:t>1</a:t>
            </a:r>
          </a:p>
        </p:txBody>
      </p:sp>
      <p:sp>
        <p:nvSpPr>
          <p:cNvPr id="34" name="TextBox 33"/>
          <p:cNvSpPr txBox="1"/>
          <p:nvPr/>
        </p:nvSpPr>
        <p:spPr>
          <a:xfrm>
            <a:off x="501857" y="1386877"/>
            <a:ext cx="155992" cy="369332"/>
          </a:xfrm>
          <a:prstGeom prst="rect">
            <a:avLst/>
          </a:prstGeom>
          <a:noFill/>
        </p:spPr>
        <p:txBody>
          <a:bodyPr wrap="none" lIns="0" tIns="0" rIns="0" bIns="0" rtlCol="0" anchor="ctr" anchorCtr="0">
            <a:spAutoFit/>
          </a:bodyPr>
          <a:lstStyle/>
          <a:p>
            <a:pPr algn="ctr"/>
            <a:r>
              <a:rPr lang="en-US" sz="2400" b="1" dirty="0" smtClean="0"/>
              <a:t>2</a:t>
            </a:r>
          </a:p>
        </p:txBody>
      </p:sp>
      <p:sp>
        <p:nvSpPr>
          <p:cNvPr id="35" name="TextBox 34"/>
          <p:cNvSpPr txBox="1"/>
          <p:nvPr/>
        </p:nvSpPr>
        <p:spPr>
          <a:xfrm>
            <a:off x="501857" y="1939508"/>
            <a:ext cx="155992" cy="369332"/>
          </a:xfrm>
          <a:prstGeom prst="rect">
            <a:avLst/>
          </a:prstGeom>
          <a:noFill/>
        </p:spPr>
        <p:txBody>
          <a:bodyPr wrap="none" lIns="0" tIns="0" rIns="0" bIns="0" rtlCol="0" anchor="ctr" anchorCtr="0">
            <a:spAutoFit/>
          </a:bodyPr>
          <a:lstStyle/>
          <a:p>
            <a:pPr algn="ctr"/>
            <a:r>
              <a:rPr lang="en-US" sz="2400" b="1" dirty="0" smtClean="0"/>
              <a:t>3</a:t>
            </a:r>
          </a:p>
        </p:txBody>
      </p:sp>
      <p:sp>
        <p:nvSpPr>
          <p:cNvPr id="36" name="TextBox 35"/>
          <p:cNvSpPr txBox="1"/>
          <p:nvPr/>
        </p:nvSpPr>
        <p:spPr>
          <a:xfrm>
            <a:off x="501857" y="2520933"/>
            <a:ext cx="155992" cy="369332"/>
          </a:xfrm>
          <a:prstGeom prst="rect">
            <a:avLst/>
          </a:prstGeom>
          <a:noFill/>
        </p:spPr>
        <p:txBody>
          <a:bodyPr wrap="none" lIns="0" tIns="0" rIns="0" bIns="0" rtlCol="0" anchor="ctr" anchorCtr="0">
            <a:spAutoFit/>
          </a:bodyPr>
          <a:lstStyle/>
          <a:p>
            <a:pPr algn="ctr"/>
            <a:r>
              <a:rPr lang="en-US" sz="2400" b="1" dirty="0" smtClean="0"/>
              <a:t>4</a:t>
            </a:r>
          </a:p>
        </p:txBody>
      </p:sp>
      <p:sp>
        <p:nvSpPr>
          <p:cNvPr id="37" name="TextBox 36"/>
          <p:cNvSpPr txBox="1"/>
          <p:nvPr/>
        </p:nvSpPr>
        <p:spPr>
          <a:xfrm>
            <a:off x="501857" y="3105668"/>
            <a:ext cx="155992" cy="369332"/>
          </a:xfrm>
          <a:prstGeom prst="rect">
            <a:avLst/>
          </a:prstGeom>
          <a:noFill/>
        </p:spPr>
        <p:txBody>
          <a:bodyPr wrap="none" lIns="0" tIns="0" rIns="0" bIns="0" rtlCol="0" anchor="ctr" anchorCtr="0">
            <a:spAutoFit/>
          </a:bodyPr>
          <a:lstStyle/>
          <a:p>
            <a:pPr algn="ctr"/>
            <a:r>
              <a:rPr lang="en-US" sz="2400" b="1" dirty="0" smtClean="0"/>
              <a:t>5</a:t>
            </a:r>
          </a:p>
        </p:txBody>
      </p:sp>
      <p:sp>
        <p:nvSpPr>
          <p:cNvPr id="38" name="TextBox 37"/>
          <p:cNvSpPr txBox="1"/>
          <p:nvPr/>
        </p:nvSpPr>
        <p:spPr>
          <a:xfrm>
            <a:off x="501857" y="3669996"/>
            <a:ext cx="155992" cy="369332"/>
          </a:xfrm>
          <a:prstGeom prst="rect">
            <a:avLst/>
          </a:prstGeom>
          <a:noFill/>
        </p:spPr>
        <p:txBody>
          <a:bodyPr wrap="none" lIns="0" tIns="0" rIns="0" bIns="0" rtlCol="0" anchor="ctr" anchorCtr="0">
            <a:spAutoFit/>
          </a:bodyPr>
          <a:lstStyle/>
          <a:p>
            <a:pPr algn="ctr"/>
            <a:r>
              <a:rPr lang="en-US" sz="2400" b="1" dirty="0" smtClean="0"/>
              <a:t>6</a:t>
            </a:r>
          </a:p>
        </p:txBody>
      </p:sp>
      <p:sp>
        <p:nvSpPr>
          <p:cNvPr id="39" name="TextBox 38"/>
          <p:cNvSpPr txBox="1"/>
          <p:nvPr/>
        </p:nvSpPr>
        <p:spPr>
          <a:xfrm>
            <a:off x="501857" y="4249560"/>
            <a:ext cx="155992" cy="369332"/>
          </a:xfrm>
          <a:prstGeom prst="rect">
            <a:avLst/>
          </a:prstGeom>
          <a:noFill/>
        </p:spPr>
        <p:txBody>
          <a:bodyPr wrap="none" lIns="0" tIns="0" rIns="0" bIns="0" rtlCol="0" anchor="ctr" anchorCtr="0">
            <a:spAutoFit/>
          </a:bodyPr>
          <a:lstStyle/>
          <a:p>
            <a:pPr algn="ctr"/>
            <a:r>
              <a:rPr lang="en-US" sz="2400" b="1" dirty="0"/>
              <a:t>7</a:t>
            </a:r>
            <a:endParaRPr lang="en-US" sz="2400" b="1" dirty="0" smtClean="0"/>
          </a:p>
        </p:txBody>
      </p:sp>
    </p:spTree>
    <p:extLst>
      <p:ext uri="{BB962C8B-B14F-4D97-AF65-F5344CB8AC3E}">
        <p14:creationId xmlns:p14="http://schemas.microsoft.com/office/powerpoint/2010/main" val="223626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Product Competition Matrix</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4123075104"/>
              </p:ext>
            </p:extLst>
          </p:nvPr>
        </p:nvGraphicFramePr>
        <p:xfrm>
          <a:off x="373743" y="657985"/>
          <a:ext cx="8396514" cy="3939102"/>
        </p:xfrm>
        <a:graphic>
          <a:graphicData uri="http://schemas.openxmlformats.org/drawingml/2006/table">
            <a:tbl>
              <a:tblPr firstRow="1" bandRow="1">
                <a:effectLst/>
                <a:tableStyleId>{3C2FFA5D-87B4-456A-9821-1D502468CF0F}</a:tableStyleId>
              </a:tblPr>
              <a:tblGrid>
                <a:gridCol w="1388399"/>
                <a:gridCol w="1924661"/>
                <a:gridCol w="2100965"/>
                <a:gridCol w="2982489"/>
              </a:tblGrid>
              <a:tr h="263748">
                <a:tc>
                  <a:txBody>
                    <a:bodyPr/>
                    <a:lstStyle/>
                    <a:p>
                      <a:pPr algn="ctr"/>
                      <a:r>
                        <a:rPr lang="en-US" sz="1400" baseline="0" dirty="0" smtClean="0">
                          <a:solidFill>
                            <a:schemeClr val="accent1"/>
                          </a:solidFill>
                        </a:rPr>
                        <a:t>Competitor</a:t>
                      </a:r>
                      <a:endParaRPr lang="en-US" sz="140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pPr marL="92075"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95000"/>
                              <a:lumOff val="5000"/>
                            </a:schemeClr>
                          </a:solidFill>
                        </a:rPr>
                        <a:t>Strengths</a:t>
                      </a:r>
                    </a:p>
                  </a:txBody>
                  <a:tcPr marT="34322" marB="34322" anchor="ctr">
                    <a:lnL w="12700" cap="flat" cmpd="sng" algn="ctr">
                      <a:solidFill>
                        <a:schemeClr val="accent1"/>
                      </a:solidFill>
                      <a:prstDash val="solid"/>
                      <a:round/>
                      <a:headEnd type="none" w="med" len="med"/>
                      <a:tailEnd type="none" w="med" len="med"/>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r>
                        <a:rPr lang="en-US" sz="1400" dirty="0" smtClean="0">
                          <a:solidFill>
                            <a:schemeClr val="tx1">
                              <a:lumMod val="95000"/>
                              <a:lumOff val="5000"/>
                            </a:schemeClr>
                          </a:solidFill>
                        </a:rPr>
                        <a:t>Weaknesses</a:t>
                      </a:r>
                      <a:endParaRPr lang="en-US" sz="1400" dirty="0">
                        <a:solidFill>
                          <a:schemeClr val="tx1">
                            <a:lumMod val="95000"/>
                            <a:lumOff val="5000"/>
                          </a:schemeClr>
                        </a:solidFill>
                      </a:endParaRPr>
                    </a:p>
                  </a:txBody>
                  <a:tcPr marT="34322" marB="34322" anchor="ctr">
                    <a:lnL>
                      <a:noFill/>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r>
                        <a:rPr lang="en-US" sz="1400" dirty="0" smtClean="0">
                          <a:solidFill>
                            <a:schemeClr val="tx1">
                              <a:lumMod val="95000"/>
                              <a:lumOff val="5000"/>
                            </a:schemeClr>
                          </a:solidFill>
                        </a:rPr>
                        <a:t>How</a:t>
                      </a:r>
                      <a:r>
                        <a:rPr lang="en-US" sz="1400" baseline="0" dirty="0" smtClean="0">
                          <a:solidFill>
                            <a:schemeClr val="tx1">
                              <a:lumMod val="95000"/>
                              <a:lumOff val="5000"/>
                            </a:schemeClr>
                          </a:solidFill>
                        </a:rPr>
                        <a:t> to beat</a:t>
                      </a:r>
                      <a:endParaRPr lang="en-US" sz="1400" dirty="0">
                        <a:solidFill>
                          <a:schemeClr val="tx1">
                            <a:lumMod val="95000"/>
                            <a:lumOff val="5000"/>
                          </a:schemeClr>
                        </a:solidFill>
                      </a:endParaRPr>
                    </a:p>
                  </a:txBody>
                  <a:tcPr marT="34322" marB="34322" anchor="ctr">
                    <a:lnL>
                      <a:noFill/>
                    </a:lnL>
                    <a:lnR w="12700" cap="flat" cmpd="sng" algn="ctr">
                      <a:noFill/>
                      <a:prstDash val="solid"/>
                      <a:round/>
                      <a:headEnd type="none" w="med" len="med"/>
                      <a:tailEnd type="none" w="med" len="med"/>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r>
              <a:tr h="950283">
                <a:tc>
                  <a:txBody>
                    <a:bodyPr/>
                    <a:lstStyle/>
                    <a:p>
                      <a:pPr algn="ctr"/>
                      <a:r>
                        <a:rPr lang="en-US" sz="1200" b="0" dirty="0" smtClean="0">
                          <a:solidFill>
                            <a:schemeClr val="accent1"/>
                          </a:solidFill>
                        </a:rPr>
                        <a:t>IBM </a:t>
                      </a:r>
                      <a:r>
                        <a:rPr lang="en-US" sz="1200" b="0" dirty="0" err="1" smtClean="0">
                          <a:solidFill>
                            <a:schemeClr val="accent1"/>
                          </a:solidFill>
                        </a:rPr>
                        <a:t>UrbanCode</a:t>
                      </a:r>
                      <a:r>
                        <a:rPr lang="en-US" sz="1200" b="0" baseline="0" dirty="0" smtClean="0">
                          <a:solidFill>
                            <a:schemeClr val="accent1"/>
                          </a:solidFill>
                        </a:rPr>
                        <a:t> Release &amp; Deploy</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dirty="0" smtClean="0"/>
                        <a:t>Ease of use</a:t>
                      </a:r>
                      <a:endParaRPr lang="en-US" sz="1000" baseline="0" dirty="0" smtClean="0"/>
                    </a:p>
                    <a:p>
                      <a:pPr marL="268288" indent="-171450" algn="l" defTabSz="457200" rtl="0" eaLnBrk="1" latinLnBrk="0" hangingPunct="1">
                        <a:buFont typeface="Wingdings" panose="05000000000000000000" pitchFamily="2" charset="2"/>
                        <a:buChar char="§"/>
                      </a:pPr>
                      <a:r>
                        <a:rPr lang="en-US" sz="1000" dirty="0" smtClean="0"/>
                        <a:t>Integrations/Plug-ins</a:t>
                      </a:r>
                    </a:p>
                    <a:p>
                      <a:pPr marL="268288" indent="-171450" algn="l" defTabSz="457200" rtl="0" eaLnBrk="1" latinLnBrk="0" hangingPunct="1">
                        <a:buFont typeface="Wingdings" panose="05000000000000000000" pitchFamily="2" charset="2"/>
                        <a:buChar char="§"/>
                      </a:pPr>
                      <a:r>
                        <a:rPr lang="en-US" sz="1000" dirty="0" smtClean="0"/>
                        <a:t>Roots in  development with build management</a:t>
                      </a:r>
                      <a:endParaRPr lang="en-US" sz="1000" kern="1200" dirty="0">
                        <a:solidFill>
                          <a:schemeClr val="tx1">
                            <a:lumMod val="95000"/>
                            <a:lumOff val="5000"/>
                          </a:schemeClr>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Easy but rigid deployment model</a:t>
                      </a:r>
                    </a:p>
                    <a:p>
                      <a:pPr marL="176213" indent="-176213">
                        <a:buFont typeface="Wingdings" pitchFamily="2" charset="2"/>
                        <a:buChar char="§"/>
                      </a:pPr>
                      <a:r>
                        <a:rPr lang="en-US" sz="1000" dirty="0" smtClean="0"/>
                        <a:t>No Manifest Driven deployment</a:t>
                      </a:r>
                    </a:p>
                    <a:p>
                      <a:pPr marL="176213" indent="-176213">
                        <a:buFont typeface="Wingdings" pitchFamily="2" charset="2"/>
                        <a:buChar char="§"/>
                      </a:pPr>
                      <a:r>
                        <a:rPr lang="en-US" sz="1000" dirty="0" smtClean="0"/>
                        <a:t>Limited workflow functionality</a:t>
                      </a:r>
                    </a:p>
                  </a:txBody>
                  <a:tcPr marT="34322" marB="34322"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Stress</a:t>
                      </a:r>
                      <a:r>
                        <a:rPr lang="en-US" sz="1000" baseline="0" dirty="0" smtClean="0"/>
                        <a:t> Manifest Driven capabilities</a:t>
                      </a:r>
                    </a:p>
                    <a:p>
                      <a:pPr marL="176213" indent="-176213">
                        <a:buFont typeface="Wingdings" pitchFamily="2" charset="2"/>
                        <a:buChar char="§"/>
                      </a:pPr>
                      <a:r>
                        <a:rPr lang="en-US" sz="1000" baseline="0" dirty="0" smtClean="0"/>
                        <a:t>Leverage strength of </a:t>
                      </a:r>
                      <a:endParaRPr lang="en-US" sz="1000" dirty="0" smtClean="0"/>
                    </a:p>
                    <a:p>
                      <a:pPr marL="176213" indent="-176213">
                        <a:buFont typeface="Wingdings" pitchFamily="2" charset="2"/>
                        <a:buChar char="§"/>
                      </a:pPr>
                      <a:r>
                        <a:rPr lang="en-US" sz="1000" dirty="0" smtClean="0"/>
                        <a:t>Create FUD of IBM Vendor lock-in</a:t>
                      </a:r>
                    </a:p>
                    <a:p>
                      <a:pPr marL="176213" indent="-176213">
                        <a:buFont typeface="Wingdings" pitchFamily="2" charset="2"/>
                        <a:buChar char="§"/>
                      </a:pPr>
                      <a:r>
                        <a:rPr lang="en-US" sz="1000" dirty="0" smtClean="0"/>
                        <a:t>Leverage Full Application Delivery Solution</a:t>
                      </a:r>
                    </a:p>
                  </a:txBody>
                  <a:tcPr marT="34322" marB="34322" anchor="ctr">
                    <a:lnL w="9525" cap="flat" cmpd="sng" algn="ctr">
                      <a:noFill/>
                      <a:prstDash val="solid"/>
                    </a:lnL>
                    <a:lnR w="12700" cap="flat" cmpd="sng" algn="ctr">
                      <a:noFill/>
                      <a:prstDash val="solid"/>
                      <a:round/>
                      <a:headEnd type="none" w="med" len="med"/>
                      <a:tailEnd type="none" w="med" len="me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1004925">
                <a:tc>
                  <a:txBody>
                    <a:bodyPr/>
                    <a:lstStyle/>
                    <a:p>
                      <a:pPr algn="ctr"/>
                      <a:r>
                        <a:rPr lang="en-US" sz="1200" b="0" err="1" smtClean="0">
                          <a:solidFill>
                            <a:schemeClr val="accent1"/>
                          </a:solidFill>
                        </a:rPr>
                        <a:t>Automic</a:t>
                      </a:r>
                      <a:r>
                        <a:rPr lang="en-US" sz="1200" b="0" baseline="0" smtClean="0">
                          <a:solidFill>
                            <a:schemeClr val="accent1"/>
                          </a:solidFill>
                        </a:rPr>
                        <a:t> </a:t>
                      </a:r>
                      <a:br>
                        <a:rPr lang="en-US" sz="1200" b="0" baseline="0" smtClean="0">
                          <a:solidFill>
                            <a:schemeClr val="accent1"/>
                          </a:solidFill>
                        </a:rPr>
                      </a:br>
                      <a:r>
                        <a:rPr lang="en-US" sz="1200" b="0" baseline="0" smtClean="0">
                          <a:solidFill>
                            <a:schemeClr val="accent1"/>
                          </a:solidFill>
                        </a:rPr>
                        <a:t>(</a:t>
                      </a:r>
                      <a:r>
                        <a:rPr lang="en-US" sz="1200" b="0" baseline="0" dirty="0" smtClean="0">
                          <a:solidFill>
                            <a:schemeClr val="accent1"/>
                          </a:solidFill>
                        </a:rPr>
                        <a:t>UC4)</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6213">
                        <a:buFont typeface="Wingdings" pitchFamily="2" charset="2"/>
                        <a:buChar char="§"/>
                      </a:pPr>
                      <a:r>
                        <a:rPr lang="en-US" sz="1000" dirty="0" smtClean="0"/>
                        <a:t>Mature Automation Backend</a:t>
                      </a:r>
                    </a:p>
                    <a:p>
                      <a:pPr marL="268288" indent="-176213">
                        <a:buFont typeface="Wingdings" pitchFamily="2" charset="2"/>
                        <a:buChar char="§"/>
                      </a:pPr>
                      <a:r>
                        <a:rPr lang="en-US" sz="1000" dirty="0" smtClean="0"/>
                        <a:t>WA Customer Base</a:t>
                      </a:r>
                    </a:p>
                    <a:p>
                      <a:pPr marL="268288" indent="-176213">
                        <a:buFont typeface="Wingdings" pitchFamily="2" charset="2"/>
                        <a:buChar char="§"/>
                      </a:pPr>
                      <a:r>
                        <a:rPr lang="en-US" sz="1000" dirty="0" smtClean="0"/>
                        <a:t>Configuration Management</a:t>
                      </a:r>
                    </a:p>
                    <a:p>
                      <a:pPr marL="268288" indent="-176213">
                        <a:buFont typeface="Wingdings" pitchFamily="2" charset="2"/>
                        <a:buChar char="§"/>
                      </a:pPr>
                      <a:r>
                        <a:rPr lang="en-US" sz="1000" dirty="0" smtClean="0"/>
                        <a:t>Solution for SAP</a:t>
                      </a:r>
                      <a:endParaRPr lang="en-US" sz="1000" kern="1200" dirty="0" smtClean="0">
                        <a:solidFill>
                          <a:schemeClr val="tx1">
                            <a:lumMod val="95000"/>
                            <a:lumOff val="5000"/>
                          </a:schemeClr>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Mature Automation Backend</a:t>
                      </a:r>
                    </a:p>
                    <a:p>
                      <a:pPr marL="176213" indent="-176213">
                        <a:buFont typeface="Wingdings" pitchFamily="2" charset="2"/>
                        <a:buChar char="§"/>
                      </a:pPr>
                      <a:r>
                        <a:rPr lang="en-US" sz="1000" dirty="0" smtClean="0"/>
                        <a:t>WA Customer Base</a:t>
                      </a:r>
                    </a:p>
                    <a:p>
                      <a:pPr marL="176213" indent="-176213">
                        <a:buFont typeface="Wingdings" pitchFamily="2" charset="2"/>
                        <a:buChar char="§"/>
                      </a:pPr>
                      <a:r>
                        <a:rPr lang="en-US" sz="1000" dirty="0" smtClean="0"/>
                        <a:t>Configuration Management</a:t>
                      </a:r>
                    </a:p>
                    <a:p>
                      <a:pPr marL="176213" indent="-176213">
                        <a:buFont typeface="Wingdings" pitchFamily="2" charset="2"/>
                        <a:buChar char="§"/>
                      </a:pPr>
                      <a:r>
                        <a:rPr lang="en-US" sz="1000" dirty="0" smtClean="0"/>
                        <a:t>Solution for SAP</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850945">
                <a:tc>
                  <a:txBody>
                    <a:bodyPr/>
                    <a:lstStyle/>
                    <a:p>
                      <a:pPr algn="ctr"/>
                      <a:r>
                        <a:rPr lang="en-US" sz="1200" b="0" err="1" smtClean="0">
                          <a:solidFill>
                            <a:schemeClr val="accent1"/>
                          </a:solidFill>
                        </a:rPr>
                        <a:t>XebiaLabs</a:t>
                      </a:r>
                      <a:r>
                        <a:rPr lang="en-US" sz="1200" b="0" smtClean="0">
                          <a:solidFill>
                            <a:schemeClr val="accent1"/>
                          </a:solidFill>
                        </a:rPr>
                        <a:t> </a:t>
                      </a:r>
                      <a:br>
                        <a:rPr lang="en-US" sz="1200" b="0" smtClean="0">
                          <a:solidFill>
                            <a:schemeClr val="accent1"/>
                          </a:solidFill>
                        </a:rPr>
                      </a:br>
                      <a:r>
                        <a:rPr lang="en-US" sz="1200" b="0" smtClean="0">
                          <a:solidFill>
                            <a:schemeClr val="accent1"/>
                          </a:solidFill>
                        </a:rPr>
                        <a:t>DeployIT</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Good</a:t>
                      </a:r>
                      <a:r>
                        <a:rPr lang="en-US" sz="1000" kern="1200" baseline="0" dirty="0" smtClean="0">
                          <a:solidFill>
                            <a:schemeClr val="tx1">
                              <a:lumMod val="95000"/>
                              <a:lumOff val="5000"/>
                            </a:schemeClr>
                          </a:solidFill>
                          <a:latin typeface="+mn-lt"/>
                          <a:ea typeface="+mn-ea"/>
                          <a:cs typeface="+mn-cs"/>
                        </a:rPr>
                        <a:t> presence in </a:t>
                      </a:r>
                      <a:r>
                        <a:rPr lang="en-US" sz="1000" kern="1200" baseline="0" dirty="0" err="1" smtClean="0">
                          <a:solidFill>
                            <a:schemeClr val="tx1">
                              <a:lumMod val="95000"/>
                              <a:lumOff val="5000"/>
                            </a:schemeClr>
                          </a:solidFill>
                          <a:latin typeface="+mn-lt"/>
                          <a:ea typeface="+mn-ea"/>
                          <a:cs typeface="+mn-cs"/>
                        </a:rPr>
                        <a:t>dev</a:t>
                      </a:r>
                      <a:r>
                        <a:rPr lang="en-US" sz="1000" kern="1200" baseline="0" dirty="0" smtClean="0">
                          <a:solidFill>
                            <a:schemeClr val="tx1">
                              <a:lumMod val="95000"/>
                              <a:lumOff val="5000"/>
                            </a:schemeClr>
                          </a:solidFill>
                          <a:latin typeface="+mn-lt"/>
                          <a:ea typeface="+mn-ea"/>
                          <a:cs typeface="+mn-cs"/>
                        </a:rPr>
                        <a:t> community</a:t>
                      </a:r>
                    </a:p>
                    <a:p>
                      <a:pPr marL="268288"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Stresses agentless technology as </a:t>
                      </a:r>
                      <a:r>
                        <a:rPr lang="en-US" sz="1000" kern="1200" baseline="0" smtClean="0">
                          <a:solidFill>
                            <a:schemeClr val="tx1">
                              <a:lumMod val="95000"/>
                              <a:lumOff val="5000"/>
                            </a:schemeClr>
                          </a:solidFill>
                          <a:latin typeface="+mn-lt"/>
                          <a:ea typeface="+mn-ea"/>
                          <a:cs typeface="+mn-cs"/>
                        </a:rPr>
                        <a:t>an advantage</a:t>
                      </a: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Agentless</a:t>
                      </a:r>
                      <a:r>
                        <a:rPr lang="en-US" sz="1000" kern="1200" baseline="0" dirty="0" smtClean="0">
                          <a:solidFill>
                            <a:schemeClr val="tx1">
                              <a:lumMod val="95000"/>
                              <a:lumOff val="5000"/>
                            </a:schemeClr>
                          </a:solidFill>
                          <a:latin typeface="+mn-lt"/>
                          <a:ea typeface="+mn-ea"/>
                          <a:cs typeface="+mn-cs"/>
                        </a:rPr>
                        <a:t> implementation is less secure, less scalable</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Small company, immature product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850945">
                <a:tc>
                  <a:txBody>
                    <a:bodyPr/>
                    <a:lstStyle/>
                    <a:p>
                      <a:pPr algn="ctr"/>
                      <a:r>
                        <a:rPr lang="en-US" sz="1200" b="0" dirty="0" smtClean="0">
                          <a:solidFill>
                            <a:schemeClr val="accent1"/>
                          </a:solidFill>
                        </a:rPr>
                        <a:t>BMC Application Management</a:t>
                      </a:r>
                      <a:r>
                        <a:rPr lang="en-US" sz="1200" b="0" baseline="0" dirty="0" smtClean="0">
                          <a:solidFill>
                            <a:schemeClr val="accent1"/>
                          </a:solidFill>
                        </a:rPr>
                        <a:t> Suite</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kern="1200" dirty="0" err="1" smtClean="0">
                          <a:solidFill>
                            <a:schemeClr val="tx1">
                              <a:lumMod val="95000"/>
                              <a:lumOff val="5000"/>
                            </a:schemeClr>
                          </a:solidFill>
                          <a:latin typeface="+mn-lt"/>
                          <a:ea typeface="+mn-ea"/>
                          <a:cs typeface="+mn-cs"/>
                        </a:rPr>
                        <a:t>WebSphere</a:t>
                      </a:r>
                      <a:r>
                        <a:rPr lang="en-US" sz="1000" kern="1200" dirty="0" smtClean="0">
                          <a:solidFill>
                            <a:schemeClr val="tx1">
                              <a:lumMod val="95000"/>
                              <a:lumOff val="5000"/>
                            </a:schemeClr>
                          </a:solidFill>
                          <a:latin typeface="+mn-lt"/>
                          <a:ea typeface="+mn-ea"/>
                          <a:cs typeface="+mn-cs"/>
                        </a:rPr>
                        <a:t>/</a:t>
                      </a:r>
                      <a:r>
                        <a:rPr lang="en-US" sz="1000" kern="1200" dirty="0" err="1" smtClean="0">
                          <a:solidFill>
                            <a:schemeClr val="tx1">
                              <a:lumMod val="95000"/>
                              <a:lumOff val="5000"/>
                            </a:schemeClr>
                          </a:solidFill>
                          <a:latin typeface="+mn-lt"/>
                          <a:ea typeface="+mn-ea"/>
                          <a:cs typeface="+mn-cs"/>
                        </a:rPr>
                        <a:t>WebLogic</a:t>
                      </a:r>
                      <a:r>
                        <a:rPr lang="en-US" sz="1000" kern="1200" baseline="0" dirty="0" smtClean="0">
                          <a:solidFill>
                            <a:schemeClr val="tx1">
                              <a:lumMod val="95000"/>
                              <a:lumOff val="5000"/>
                            </a:schemeClr>
                          </a:solidFill>
                          <a:latin typeface="+mn-lt"/>
                          <a:ea typeface="+mn-ea"/>
                          <a:cs typeface="+mn-cs"/>
                        </a:rPr>
                        <a:t> Actions</a:t>
                      </a:r>
                    </a:p>
                    <a:p>
                      <a:pPr marL="268288" indent="-171450" algn="l" defTabSz="457200" rtl="0" eaLnBrk="1" latinLnBrk="0" hangingPunct="1">
                        <a:buFont typeface="Wingdings" panose="05000000000000000000" pitchFamily="2" charset="2"/>
                        <a:buChar char="§"/>
                      </a:pPr>
                      <a:r>
                        <a:rPr lang="en-US" sz="1000" dirty="0" smtClean="0">
                          <a:solidFill>
                            <a:schemeClr val="bg1"/>
                          </a:solidFill>
                          <a:ea typeface="MS PGothic" pitchFamily="34" charset="-128"/>
                        </a:rPr>
                        <a:t>Management layer for provisioning, cloud management, ITSM</a:t>
                      </a:r>
                      <a:endParaRPr lang="en-US" sz="1000" kern="1200" dirty="0" smtClean="0">
                        <a:solidFill>
                          <a:schemeClr val="bg1"/>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Release</a:t>
                      </a:r>
                      <a:r>
                        <a:rPr lang="en-US" sz="1000" kern="1200" baseline="0" dirty="0" smtClean="0">
                          <a:solidFill>
                            <a:schemeClr val="tx1">
                              <a:lumMod val="95000"/>
                              <a:lumOff val="5000"/>
                            </a:schemeClr>
                          </a:solidFill>
                          <a:latin typeface="+mn-lt"/>
                          <a:ea typeface="+mn-ea"/>
                          <a:cs typeface="+mn-cs"/>
                        </a:rPr>
                        <a:t> Automation done through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Lack of focus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Separate products/complicated implementation</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bl>
          </a:graphicData>
        </a:graphic>
      </p:graphicFrame>
      <p:sp>
        <p:nvSpPr>
          <p:cNvPr id="3" name="Rectangle 2"/>
          <p:cNvSpPr/>
          <p:nvPr/>
        </p:nvSpPr>
        <p:spPr>
          <a:xfrm>
            <a:off x="268941" y="4595052"/>
            <a:ext cx="8575382" cy="130629"/>
          </a:xfrm>
          <a:prstGeom prst="rect">
            <a:avLst/>
          </a:prstGeom>
          <a:solidFill>
            <a:srgbClr val="22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6" name="Rectangle 5"/>
          <p:cNvSpPr/>
          <p:nvPr/>
        </p:nvSpPr>
        <p:spPr>
          <a:xfrm>
            <a:off x="8146569" y="4675734"/>
            <a:ext cx="623688" cy="385443"/>
          </a:xfrm>
          <a:prstGeom prst="rect">
            <a:avLst/>
          </a:prstGeom>
          <a:solidFill>
            <a:srgbClr val="22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7" name="Rectangle 6"/>
          <p:cNvSpPr/>
          <p:nvPr/>
        </p:nvSpPr>
        <p:spPr>
          <a:xfrm>
            <a:off x="8644324" y="567520"/>
            <a:ext cx="233510" cy="4108214"/>
          </a:xfrm>
          <a:prstGeom prst="rect">
            <a:avLst/>
          </a:prstGeom>
          <a:solidFill>
            <a:srgbClr val="22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8" name="Pentagon 7"/>
          <p:cNvSpPr/>
          <p:nvPr/>
        </p:nvSpPr>
        <p:spPr>
          <a:xfrm>
            <a:off x="1858735" y="657985"/>
            <a:ext cx="1731932" cy="319172"/>
          </a:xfrm>
          <a:prstGeom prst="homePlate">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dirty="0" smtClean="0">
                <a:solidFill>
                  <a:schemeClr val="bg2"/>
                </a:solidFill>
                <a:latin typeface="Calibri" pitchFamily="34" charset="0"/>
                <a:cs typeface="Calibri" pitchFamily="34" charset="0"/>
              </a:rPr>
              <a:t>STRENGTHS</a:t>
            </a:r>
            <a:endParaRPr lang="en-US" sz="1200" b="1" dirty="0">
              <a:solidFill>
                <a:schemeClr val="bg2"/>
              </a:solidFill>
              <a:latin typeface="Calibri" pitchFamily="34" charset="0"/>
              <a:cs typeface="Calibri" pitchFamily="34" charset="0"/>
            </a:endParaRPr>
          </a:p>
        </p:txBody>
      </p:sp>
      <p:sp>
        <p:nvSpPr>
          <p:cNvPr id="9" name="Pentagon 8"/>
          <p:cNvSpPr/>
          <p:nvPr/>
        </p:nvSpPr>
        <p:spPr>
          <a:xfrm>
            <a:off x="3706033" y="657985"/>
            <a:ext cx="1964783" cy="319172"/>
          </a:xfrm>
          <a:prstGeom prst="homePlate">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smtClean="0">
                <a:solidFill>
                  <a:schemeClr val="bg2"/>
                </a:solidFill>
                <a:latin typeface="Calibri" pitchFamily="34" charset="0"/>
                <a:cs typeface="Calibri" pitchFamily="34" charset="0"/>
              </a:rPr>
              <a:t>WEAKNESSES</a:t>
            </a:r>
            <a:endParaRPr lang="en-US" sz="1200" b="1">
              <a:solidFill>
                <a:schemeClr val="bg2"/>
              </a:solidFill>
              <a:latin typeface="Calibri" pitchFamily="34" charset="0"/>
              <a:cs typeface="Calibri" pitchFamily="34" charset="0"/>
            </a:endParaRPr>
          </a:p>
        </p:txBody>
      </p:sp>
      <p:sp>
        <p:nvSpPr>
          <p:cNvPr id="10" name="Pentagon 9"/>
          <p:cNvSpPr/>
          <p:nvPr/>
        </p:nvSpPr>
        <p:spPr>
          <a:xfrm>
            <a:off x="5786182" y="657985"/>
            <a:ext cx="2758463" cy="319172"/>
          </a:xfrm>
          <a:prstGeom prst="homePlat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smtClean="0">
                <a:solidFill>
                  <a:schemeClr val="bg2"/>
                </a:solidFill>
                <a:latin typeface="Calibri" pitchFamily="34" charset="0"/>
                <a:cs typeface="Calibri" pitchFamily="34" charset="0"/>
              </a:rPr>
              <a:t>HOW TO BEAT</a:t>
            </a:r>
            <a:endParaRPr lang="en-US" sz="1200" b="1">
              <a:solidFill>
                <a:schemeClr val="bg2"/>
              </a:solidFill>
              <a:latin typeface="Calibri" pitchFamily="34" charset="0"/>
              <a:cs typeface="Calibri" pitchFamily="34" charset="0"/>
            </a:endParaRPr>
          </a:p>
        </p:txBody>
      </p:sp>
    </p:spTree>
    <p:extLst>
      <p:ext uri="{BB962C8B-B14F-4D97-AF65-F5344CB8AC3E}">
        <p14:creationId xmlns:p14="http://schemas.microsoft.com/office/powerpoint/2010/main" val="81187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DevOps</a:t>
            </a:r>
            <a:r>
              <a:rPr lang="en-US" dirty="0" smtClean="0"/>
              <a:t> is not just about Increasing # of Releases</a:t>
            </a:r>
            <a:br>
              <a:rPr lang="en-US" dirty="0" smtClean="0"/>
            </a:br>
            <a:r>
              <a:rPr lang="en-US" dirty="0" smtClean="0"/>
              <a:t>It is about Accelerating </a:t>
            </a:r>
            <a:r>
              <a:rPr lang="en-US" dirty="0" smtClean="0">
                <a:solidFill>
                  <a:schemeClr val="accent4"/>
                </a:solidFill>
              </a:rPr>
              <a:t>Throughput</a:t>
            </a:r>
            <a:r>
              <a:rPr lang="en-US" dirty="0" smtClean="0"/>
              <a:t>… Speed with Quality!</a:t>
            </a:r>
            <a:endParaRPr lang="en-US" dirty="0"/>
          </a:p>
        </p:txBody>
      </p:sp>
      <p:sp>
        <p:nvSpPr>
          <p:cNvPr id="15" name="TextBox 14"/>
          <p:cNvSpPr txBox="1"/>
          <p:nvPr/>
        </p:nvSpPr>
        <p:spPr>
          <a:xfrm>
            <a:off x="356547" y="1237362"/>
            <a:ext cx="2747852" cy="1399614"/>
          </a:xfrm>
          <a:prstGeom prst="rect">
            <a:avLst/>
          </a:prstGeom>
          <a:noFill/>
        </p:spPr>
        <p:txBody>
          <a:bodyPr wrap="square" rtlCol="0" anchor="t">
            <a:spAutoFit/>
          </a:bodyPr>
          <a:lstStyle/>
          <a:p>
            <a:pPr>
              <a:lnSpc>
                <a:spcPct val="85000"/>
              </a:lnSpc>
              <a:spcAft>
                <a:spcPts val="800"/>
              </a:spcAft>
            </a:pPr>
            <a:r>
              <a:rPr lang="en-US" sz="2000" dirty="0" smtClean="0">
                <a:solidFill>
                  <a:schemeClr val="accent1"/>
                </a:solidFill>
                <a:latin typeface="+mn-lt"/>
                <a:cs typeface="CA Sans"/>
              </a:rPr>
              <a:t>ACCELERATE DELIVERY</a:t>
            </a:r>
          </a:p>
          <a:p>
            <a:pPr marL="228600" indent="-228600">
              <a:lnSpc>
                <a:spcPct val="85000"/>
              </a:lnSpc>
              <a:spcAft>
                <a:spcPts val="800"/>
              </a:spcAft>
              <a:buFont typeface="Wingdings" charset="2"/>
              <a:buChar char="§"/>
            </a:pPr>
            <a:r>
              <a:rPr lang="en-US" sz="1400" dirty="0" smtClean="0">
                <a:solidFill>
                  <a:schemeClr val="bg1"/>
                </a:solidFill>
                <a:latin typeface="+mn-lt"/>
                <a:cs typeface="CA Sans"/>
              </a:rPr>
              <a:t>New applications</a:t>
            </a:r>
          </a:p>
          <a:p>
            <a:pPr marL="228600" indent="-228600">
              <a:lnSpc>
                <a:spcPct val="85000"/>
              </a:lnSpc>
              <a:spcAft>
                <a:spcPts val="800"/>
              </a:spcAft>
              <a:buFont typeface="Wingdings" charset="2"/>
              <a:buChar char="§"/>
            </a:pPr>
            <a:r>
              <a:rPr lang="en-US" sz="1400" dirty="0" smtClean="0">
                <a:solidFill>
                  <a:schemeClr val="bg1"/>
                </a:solidFill>
                <a:latin typeface="+mn-lt"/>
                <a:cs typeface="CA Sans"/>
              </a:rPr>
              <a:t>Changes to </a:t>
            </a:r>
            <a:br>
              <a:rPr lang="en-US" sz="1400" dirty="0" smtClean="0">
                <a:solidFill>
                  <a:schemeClr val="bg1"/>
                </a:solidFill>
                <a:latin typeface="+mn-lt"/>
                <a:cs typeface="CA Sans"/>
              </a:rPr>
            </a:br>
            <a:r>
              <a:rPr lang="en-US" sz="1400" dirty="0" smtClean="0">
                <a:solidFill>
                  <a:schemeClr val="bg1"/>
                </a:solidFill>
                <a:latin typeface="+mn-lt"/>
                <a:cs typeface="CA Sans"/>
              </a:rPr>
              <a:t>existing apps</a:t>
            </a:r>
          </a:p>
          <a:p>
            <a:pPr marL="228600" indent="-228600">
              <a:lnSpc>
                <a:spcPct val="85000"/>
              </a:lnSpc>
              <a:spcAft>
                <a:spcPts val="800"/>
              </a:spcAft>
              <a:buFont typeface="Wingdings" charset="2"/>
              <a:buChar char="§"/>
            </a:pPr>
            <a:r>
              <a:rPr lang="en-US" sz="1400" dirty="0" smtClean="0">
                <a:solidFill>
                  <a:schemeClr val="bg1"/>
                </a:solidFill>
                <a:latin typeface="+mn-lt"/>
                <a:cs typeface="CA Sans"/>
              </a:rPr>
              <a:t>Bug fixes</a:t>
            </a:r>
          </a:p>
        </p:txBody>
      </p:sp>
      <p:sp>
        <p:nvSpPr>
          <p:cNvPr id="16" name="TextBox 15"/>
          <p:cNvSpPr txBox="1"/>
          <p:nvPr/>
        </p:nvSpPr>
        <p:spPr>
          <a:xfrm>
            <a:off x="3229295" y="1237364"/>
            <a:ext cx="2747852" cy="1402435"/>
          </a:xfrm>
          <a:prstGeom prst="rect">
            <a:avLst/>
          </a:prstGeom>
          <a:noFill/>
        </p:spPr>
        <p:txBody>
          <a:bodyPr wrap="square" rtlCol="0" anchor="t">
            <a:spAutoFit/>
          </a:bodyPr>
          <a:lstStyle/>
          <a:p>
            <a:pPr lvl="0">
              <a:lnSpc>
                <a:spcPct val="85000"/>
              </a:lnSpc>
              <a:spcAft>
                <a:spcPts val="800"/>
              </a:spcAft>
            </a:pPr>
            <a:r>
              <a:rPr lang="en-US" sz="2000" dirty="0">
                <a:solidFill>
                  <a:schemeClr val="accent3"/>
                </a:solidFill>
              </a:rPr>
              <a:t>INCREASE RELIABILITY</a:t>
            </a:r>
          </a:p>
          <a:p>
            <a:pPr marL="228600" indent="-228600">
              <a:lnSpc>
                <a:spcPct val="85000"/>
              </a:lnSpc>
              <a:spcAft>
                <a:spcPts val="800"/>
              </a:spcAft>
              <a:buFont typeface="Wingdings" charset="2"/>
              <a:buChar char="§"/>
            </a:pPr>
            <a:r>
              <a:rPr lang="en-US" sz="1500" dirty="0">
                <a:solidFill>
                  <a:schemeClr val="bg1"/>
                </a:solidFill>
                <a:cs typeface="CA Sans"/>
              </a:rPr>
              <a:t>Software is the </a:t>
            </a:r>
            <a:br>
              <a:rPr lang="en-US" sz="1500" dirty="0">
                <a:solidFill>
                  <a:schemeClr val="bg1"/>
                </a:solidFill>
                <a:cs typeface="CA Sans"/>
              </a:rPr>
            </a:br>
            <a:r>
              <a:rPr lang="en-US" sz="1500" dirty="0">
                <a:solidFill>
                  <a:schemeClr val="bg1"/>
                </a:solidFill>
                <a:cs typeface="CA Sans"/>
              </a:rPr>
              <a:t>customer experience</a:t>
            </a:r>
          </a:p>
          <a:p>
            <a:pPr marL="228600" indent="-228600">
              <a:lnSpc>
                <a:spcPct val="85000"/>
              </a:lnSpc>
              <a:spcAft>
                <a:spcPts val="800"/>
              </a:spcAft>
              <a:buFont typeface="Wingdings" charset="2"/>
              <a:buChar char="§"/>
            </a:pPr>
            <a:r>
              <a:rPr lang="en-US" sz="1500" dirty="0">
                <a:solidFill>
                  <a:schemeClr val="bg1"/>
                </a:solidFill>
                <a:cs typeface="CA Sans"/>
              </a:rPr>
              <a:t>Quality and Performance are critical</a:t>
            </a:r>
          </a:p>
        </p:txBody>
      </p:sp>
      <p:sp>
        <p:nvSpPr>
          <p:cNvPr id="17" name="TextBox 16"/>
          <p:cNvSpPr txBox="1"/>
          <p:nvPr/>
        </p:nvSpPr>
        <p:spPr>
          <a:xfrm>
            <a:off x="6155518" y="1223994"/>
            <a:ext cx="2747852" cy="1451166"/>
          </a:xfrm>
          <a:prstGeom prst="rect">
            <a:avLst/>
          </a:prstGeom>
          <a:noFill/>
        </p:spPr>
        <p:txBody>
          <a:bodyPr wrap="square" rtlCol="0" anchor="t">
            <a:spAutoFit/>
          </a:bodyPr>
          <a:lstStyle/>
          <a:p>
            <a:pPr lvl="0">
              <a:lnSpc>
                <a:spcPct val="85000"/>
              </a:lnSpc>
              <a:spcAft>
                <a:spcPts val="800"/>
              </a:spcAft>
            </a:pPr>
            <a:r>
              <a:rPr lang="en-US" sz="2000" dirty="0">
                <a:solidFill>
                  <a:schemeClr val="accent5"/>
                </a:solidFill>
              </a:rPr>
              <a:t>MANAGE COMPLEXITY</a:t>
            </a:r>
            <a:endParaRPr lang="en-US" sz="2000" dirty="0">
              <a:solidFill>
                <a:schemeClr val="accent5"/>
              </a:solidFill>
              <a:cs typeface="CA Sans"/>
            </a:endParaRPr>
          </a:p>
          <a:p>
            <a:pPr marL="228600" indent="-228600">
              <a:lnSpc>
                <a:spcPct val="85000"/>
              </a:lnSpc>
              <a:spcAft>
                <a:spcPts val="800"/>
              </a:spcAft>
              <a:buFont typeface="Wingdings" charset="2"/>
              <a:buChar char="§"/>
            </a:pPr>
            <a:r>
              <a:rPr lang="en-US" sz="1200" dirty="0">
                <a:solidFill>
                  <a:schemeClr val="bg1"/>
                </a:solidFill>
                <a:cs typeface="CA Sans"/>
              </a:rPr>
              <a:t>Composite services and heterogeneous systems</a:t>
            </a:r>
          </a:p>
          <a:p>
            <a:pPr marL="228600" indent="-228600">
              <a:lnSpc>
                <a:spcPct val="85000"/>
              </a:lnSpc>
              <a:spcAft>
                <a:spcPts val="800"/>
              </a:spcAft>
              <a:buFont typeface="Wingdings" charset="2"/>
              <a:buChar char="§"/>
            </a:pPr>
            <a:r>
              <a:rPr lang="en-US" sz="1200" dirty="0">
                <a:solidFill>
                  <a:schemeClr val="bg1"/>
                </a:solidFill>
                <a:cs typeface="CA Sans"/>
              </a:rPr>
              <a:t>Reduced budgets</a:t>
            </a:r>
          </a:p>
          <a:p>
            <a:pPr marL="228600" indent="-228600">
              <a:lnSpc>
                <a:spcPct val="85000"/>
              </a:lnSpc>
              <a:spcAft>
                <a:spcPts val="800"/>
              </a:spcAft>
              <a:buFont typeface="Wingdings" charset="2"/>
              <a:buChar char="§"/>
            </a:pPr>
            <a:r>
              <a:rPr lang="en-US" sz="1200" dirty="0">
                <a:solidFill>
                  <a:schemeClr val="bg1"/>
                </a:solidFill>
                <a:cs typeface="CA Sans"/>
              </a:rPr>
              <a:t>Distributed development teams and IT partners</a:t>
            </a:r>
          </a:p>
        </p:txBody>
      </p:sp>
      <p:pic>
        <p:nvPicPr>
          <p:cNvPr id="18" name="Picture 13" descr="iStock_000016072428XSmall.jpg"/>
          <p:cNvPicPr>
            <a:picLocks noChangeAspect="1"/>
          </p:cNvPicPr>
          <p:nvPr/>
        </p:nvPicPr>
        <p:blipFill rotWithShape="1">
          <a:blip r:embed="rId3">
            <a:extLst>
              <a:ext uri="{28A0092B-C50C-407E-A947-70E740481C1C}">
                <a14:useLocalDpi xmlns:a14="http://schemas.microsoft.com/office/drawing/2010/main" val="0"/>
              </a:ext>
            </a:extLst>
          </a:blip>
          <a:srcRect b="12698"/>
          <a:stretch/>
        </p:blipFill>
        <p:spPr bwMode="auto">
          <a:xfrm>
            <a:off x="6225333" y="2933738"/>
            <a:ext cx="2384715"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4" descr="iStock_000012343922XSmall.jpg"/>
          <p:cNvPicPr>
            <a:picLocks noChangeAspect="1"/>
          </p:cNvPicPr>
          <p:nvPr/>
        </p:nvPicPr>
        <p:blipFill rotWithShape="1">
          <a:blip r:embed="rId4">
            <a:extLst>
              <a:ext uri="{28A0092B-C50C-407E-A947-70E740481C1C}">
                <a14:useLocalDpi xmlns:a14="http://schemas.microsoft.com/office/drawing/2010/main" val="0"/>
              </a:ext>
            </a:extLst>
          </a:blip>
          <a:srcRect r="2820" b="15608"/>
          <a:stretch/>
        </p:blipFill>
        <p:spPr bwMode="auto">
          <a:xfrm>
            <a:off x="412994" y="2920372"/>
            <a:ext cx="2384715"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5" descr="iStock_000009661402XSmall.jpg"/>
          <p:cNvPicPr>
            <a:picLocks noChangeAspect="1"/>
          </p:cNvPicPr>
          <p:nvPr/>
        </p:nvPicPr>
        <p:blipFill rotWithShape="1">
          <a:blip r:embed="rId5">
            <a:extLst>
              <a:ext uri="{28A0092B-C50C-407E-A947-70E740481C1C}">
                <a14:useLocalDpi xmlns:a14="http://schemas.microsoft.com/office/drawing/2010/main" val="0"/>
              </a:ext>
            </a:extLst>
          </a:blip>
          <a:srcRect t="9511" r="2201" b="5109"/>
          <a:stretch/>
        </p:blipFill>
        <p:spPr bwMode="auto">
          <a:xfrm>
            <a:off x="3272375" y="2933739"/>
            <a:ext cx="2384714"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3" name="Straight Connector 22"/>
          <p:cNvCxnSpPr/>
          <p:nvPr/>
        </p:nvCxnSpPr>
        <p:spPr>
          <a:xfrm>
            <a:off x="427789" y="2780631"/>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33136" y="1141661"/>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293979" y="277261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299326" y="113364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221662" y="277261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227009" y="113364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4910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 name="Title 357"/>
          <p:cNvSpPr>
            <a:spLocks noGrp="1"/>
          </p:cNvSpPr>
          <p:nvPr>
            <p:ph type="title"/>
          </p:nvPr>
        </p:nvSpPr>
        <p:spPr>
          <a:xfrm>
            <a:off x="457200" y="157884"/>
            <a:ext cx="8686800" cy="819273"/>
          </a:xfrm>
        </p:spPr>
        <p:txBody>
          <a:bodyPr>
            <a:normAutofit fontScale="90000"/>
          </a:bodyPr>
          <a:lstStyle/>
          <a:p>
            <a:r>
              <a:rPr lang="en-US" dirty="0"/>
              <a:t>The Challenge of Today’s Complex and Dynamic </a:t>
            </a:r>
            <a:r>
              <a:rPr lang="en-US" dirty="0" smtClean="0"/>
              <a:t>IT </a:t>
            </a:r>
            <a:r>
              <a:rPr lang="en-US" dirty="0"/>
              <a:t>Environment</a:t>
            </a:r>
          </a:p>
        </p:txBody>
      </p:sp>
      <p:grpSp>
        <p:nvGrpSpPr>
          <p:cNvPr id="363" name="Group 362"/>
          <p:cNvGrpSpPr/>
          <p:nvPr/>
        </p:nvGrpSpPr>
        <p:grpSpPr>
          <a:xfrm>
            <a:off x="708683" y="706040"/>
            <a:ext cx="2814320" cy="3958426"/>
            <a:chOff x="396241" y="1225435"/>
            <a:chExt cx="2875280" cy="5273020"/>
          </a:xfrm>
        </p:grpSpPr>
        <p:sp>
          <p:nvSpPr>
            <p:cNvPr id="356" name="Rectangle 355"/>
            <p:cNvSpPr/>
            <p:nvPr/>
          </p:nvSpPr>
          <p:spPr>
            <a:xfrm>
              <a:off x="501187" y="1945598"/>
              <a:ext cx="2703504" cy="4552857"/>
            </a:xfrm>
            <a:prstGeom prst="rect">
              <a:avLst/>
            </a:prstGeom>
            <a:solidFill>
              <a:srgbClr val="19272C"/>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48" name="TextBox 147"/>
            <p:cNvSpPr txBox="1"/>
            <p:nvPr/>
          </p:nvSpPr>
          <p:spPr>
            <a:xfrm>
              <a:off x="396241" y="1225435"/>
              <a:ext cx="2875280" cy="644366"/>
            </a:xfrm>
            <a:prstGeom prst="rect">
              <a:avLst/>
            </a:prstGeom>
            <a:noFill/>
          </p:spPr>
          <p:txBody>
            <a:bodyPr wrap="square" rIns="0" rtlCol="0">
              <a:spAutoFit/>
            </a:bodyPr>
            <a:lstStyle/>
            <a:p>
              <a:pPr>
                <a:lnSpc>
                  <a:spcPct val="90000"/>
                </a:lnSpc>
              </a:pPr>
              <a:r>
                <a:rPr lang="en-US" sz="1400" dirty="0" smtClean="0">
                  <a:solidFill>
                    <a:schemeClr val="accent1"/>
                  </a:solidFill>
                </a:rPr>
                <a:t>LACK OF API TESTING</a:t>
              </a:r>
              <a:r>
                <a:rPr lang="en-US" sz="1400" b="1" dirty="0" smtClean="0">
                  <a:solidFill>
                    <a:srgbClr val="0064AF"/>
                  </a:solidFill>
                </a:rPr>
                <a:t/>
              </a:r>
              <a:br>
                <a:rPr lang="en-US" sz="1400" b="1" dirty="0" smtClean="0">
                  <a:solidFill>
                    <a:srgbClr val="0064AF"/>
                  </a:solidFill>
                </a:rPr>
              </a:br>
              <a:r>
                <a:rPr lang="en-US" sz="1400" dirty="0" smtClean="0"/>
                <a:t>(too many bugs escape downstream)</a:t>
              </a:r>
              <a:endParaRPr lang="en-US" sz="1400" dirty="0"/>
            </a:p>
          </p:txBody>
        </p:sp>
      </p:grpSp>
      <p:grpSp>
        <p:nvGrpSpPr>
          <p:cNvPr id="355" name="Group 354"/>
          <p:cNvGrpSpPr/>
          <p:nvPr/>
        </p:nvGrpSpPr>
        <p:grpSpPr>
          <a:xfrm>
            <a:off x="875572" y="1295698"/>
            <a:ext cx="7915367" cy="3268317"/>
            <a:chOff x="121286" y="1626085"/>
            <a:chExt cx="10606473" cy="4353724"/>
          </a:xfrm>
        </p:grpSpPr>
        <p:cxnSp>
          <p:nvCxnSpPr>
            <p:cNvPr id="133" name="Straight Arrow Connector 132"/>
            <p:cNvCxnSpPr/>
            <p:nvPr/>
          </p:nvCxnSpPr>
          <p:spPr>
            <a:xfrm flipV="1">
              <a:off x="5294496"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V="1">
              <a:off x="7918908"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3164790" y="2971800"/>
              <a:ext cx="1237897" cy="930164"/>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V="1">
              <a:off x="3164790" y="3950029"/>
              <a:ext cx="1237897" cy="1379706"/>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133600" y="2239945"/>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V="1">
              <a:off x="2133600" y="2969131"/>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957027" y="2239945"/>
              <a:ext cx="799663"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992635" y="3659513"/>
              <a:ext cx="764054"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957027" y="5334000"/>
              <a:ext cx="1784837"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430284" y="3335869"/>
              <a:ext cx="855014" cy="689757"/>
              <a:chOff x="4340314" y="788986"/>
              <a:chExt cx="1097409" cy="885301"/>
            </a:xfrm>
          </p:grpSpPr>
          <p:pic>
            <p:nvPicPr>
              <p:cNvPr id="25" name="Picture 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31" name="Picture 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14" name="Group 13"/>
            <p:cNvGrpSpPr/>
            <p:nvPr/>
          </p:nvGrpSpPr>
          <p:grpSpPr>
            <a:xfrm>
              <a:off x="5889959" y="2816696"/>
              <a:ext cx="708775" cy="1082627"/>
              <a:chOff x="5723786" y="1131130"/>
              <a:chExt cx="708775" cy="1082627"/>
            </a:xfrm>
          </p:grpSpPr>
          <p:grpSp>
            <p:nvGrpSpPr>
              <p:cNvPr id="32" name="Group 31"/>
              <p:cNvGrpSpPr/>
              <p:nvPr/>
            </p:nvGrpSpPr>
            <p:grpSpPr>
              <a:xfrm>
                <a:off x="5723787" y="1641977"/>
                <a:ext cx="708774" cy="571780"/>
                <a:chOff x="4920053" y="1223639"/>
                <a:chExt cx="1097412" cy="885301"/>
              </a:xfrm>
            </p:grpSpPr>
            <p:pic>
              <p:nvPicPr>
                <p:cNvPr id="33" name="Picture 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34" name="Picture 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35" name="Group 34"/>
              <p:cNvGrpSpPr/>
              <p:nvPr/>
            </p:nvGrpSpPr>
            <p:grpSpPr>
              <a:xfrm>
                <a:off x="5723786" y="1131130"/>
                <a:ext cx="708774" cy="571780"/>
                <a:chOff x="4920053" y="1223639"/>
                <a:chExt cx="1097412" cy="885301"/>
              </a:xfrm>
            </p:grpSpPr>
            <p:pic>
              <p:nvPicPr>
                <p:cNvPr id="36" name="Picture 3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37" name="Picture 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8" name="Group 37"/>
            <p:cNvGrpSpPr/>
            <p:nvPr/>
          </p:nvGrpSpPr>
          <p:grpSpPr>
            <a:xfrm>
              <a:off x="7218579" y="3330183"/>
              <a:ext cx="708779" cy="1082628"/>
              <a:chOff x="6011249" y="817496"/>
              <a:chExt cx="708779" cy="1082628"/>
            </a:xfrm>
          </p:grpSpPr>
          <p:grpSp>
            <p:nvGrpSpPr>
              <p:cNvPr id="39" name="Group 38"/>
              <p:cNvGrpSpPr/>
              <p:nvPr/>
            </p:nvGrpSpPr>
            <p:grpSpPr>
              <a:xfrm>
                <a:off x="6011249" y="1328343"/>
                <a:ext cx="708772" cy="571781"/>
                <a:chOff x="5365146" y="738032"/>
                <a:chExt cx="1097410" cy="885302"/>
              </a:xfrm>
            </p:grpSpPr>
            <p:pic>
              <p:nvPicPr>
                <p:cNvPr id="43" name="Picture 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 name="Picture 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0" name="Group 39"/>
              <p:cNvGrpSpPr/>
              <p:nvPr/>
            </p:nvGrpSpPr>
            <p:grpSpPr>
              <a:xfrm>
                <a:off x="6011254" y="817496"/>
                <a:ext cx="708774" cy="571781"/>
                <a:chOff x="5365146" y="738032"/>
                <a:chExt cx="1097412" cy="885302"/>
              </a:xfrm>
            </p:grpSpPr>
            <p:pic>
              <p:nvPicPr>
                <p:cNvPr id="41" name="Picture 4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2" name="Picture 4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15" name="Group 14"/>
            <p:cNvGrpSpPr/>
            <p:nvPr/>
          </p:nvGrpSpPr>
          <p:grpSpPr>
            <a:xfrm>
              <a:off x="8528153" y="2716201"/>
              <a:ext cx="999074" cy="1521596"/>
              <a:chOff x="6801550" y="204410"/>
              <a:chExt cx="1177026" cy="1792617"/>
            </a:xfrm>
          </p:grpSpPr>
          <p:grpSp>
            <p:nvGrpSpPr>
              <p:cNvPr id="45" name="Group 44"/>
              <p:cNvGrpSpPr/>
              <p:nvPr/>
            </p:nvGrpSpPr>
            <p:grpSpPr>
              <a:xfrm>
                <a:off x="6801550" y="1068317"/>
                <a:ext cx="608004" cy="928710"/>
                <a:chOff x="6841433" y="1131130"/>
                <a:chExt cx="708770" cy="1082627"/>
              </a:xfrm>
            </p:grpSpPr>
            <p:grpSp>
              <p:nvGrpSpPr>
                <p:cNvPr id="46" name="Group 45"/>
                <p:cNvGrpSpPr/>
                <p:nvPr/>
              </p:nvGrpSpPr>
              <p:grpSpPr>
                <a:xfrm>
                  <a:off x="6841433" y="1641977"/>
                  <a:ext cx="708770" cy="571780"/>
                  <a:chOff x="6650539" y="1223639"/>
                  <a:chExt cx="1097407" cy="885301"/>
                </a:xfrm>
              </p:grpSpPr>
              <p:pic>
                <p:nvPicPr>
                  <p:cNvPr id="50" name="Picture 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51" name="Picture 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7" name="Group 46"/>
                <p:cNvGrpSpPr/>
                <p:nvPr/>
              </p:nvGrpSpPr>
              <p:grpSpPr>
                <a:xfrm>
                  <a:off x="6841434" y="1131130"/>
                  <a:ext cx="708768" cy="571780"/>
                  <a:chOff x="6650542" y="1223639"/>
                  <a:chExt cx="1097404" cy="885301"/>
                </a:xfrm>
              </p:grpSpPr>
              <p:pic>
                <p:nvPicPr>
                  <p:cNvPr id="48" name="Picture 4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9" name="Picture 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2" name="Group 51"/>
              <p:cNvGrpSpPr/>
              <p:nvPr/>
            </p:nvGrpSpPr>
            <p:grpSpPr>
              <a:xfrm>
                <a:off x="7370566" y="1068317"/>
                <a:ext cx="608006" cy="928710"/>
                <a:chOff x="6841436" y="1131130"/>
                <a:chExt cx="708772" cy="1082627"/>
              </a:xfrm>
            </p:grpSpPr>
            <p:grpSp>
              <p:nvGrpSpPr>
                <p:cNvPr id="53" name="Group 52"/>
                <p:cNvGrpSpPr/>
                <p:nvPr/>
              </p:nvGrpSpPr>
              <p:grpSpPr>
                <a:xfrm>
                  <a:off x="6841436" y="1641977"/>
                  <a:ext cx="708772" cy="571780"/>
                  <a:chOff x="6650537" y="1223639"/>
                  <a:chExt cx="1097409" cy="885301"/>
                </a:xfrm>
              </p:grpSpPr>
              <p:pic>
                <p:nvPicPr>
                  <p:cNvPr id="57" name="Picture 5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8" name="Picture 5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54" name="Group 53"/>
                <p:cNvGrpSpPr/>
                <p:nvPr/>
              </p:nvGrpSpPr>
              <p:grpSpPr>
                <a:xfrm>
                  <a:off x="6841436" y="1131130"/>
                  <a:ext cx="708772" cy="571780"/>
                  <a:chOff x="6650537" y="1223639"/>
                  <a:chExt cx="1097409" cy="885301"/>
                </a:xfrm>
              </p:grpSpPr>
              <p:pic>
                <p:nvPicPr>
                  <p:cNvPr id="55" name="Picture 5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6" name="Picture 5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9" name="Group 58"/>
              <p:cNvGrpSpPr/>
              <p:nvPr/>
            </p:nvGrpSpPr>
            <p:grpSpPr>
              <a:xfrm>
                <a:off x="6801551" y="204410"/>
                <a:ext cx="608013" cy="928710"/>
                <a:chOff x="6841428" y="1131130"/>
                <a:chExt cx="708780" cy="1082627"/>
              </a:xfrm>
            </p:grpSpPr>
            <p:grpSp>
              <p:nvGrpSpPr>
                <p:cNvPr id="60" name="Group 59"/>
                <p:cNvGrpSpPr/>
                <p:nvPr/>
              </p:nvGrpSpPr>
              <p:grpSpPr>
                <a:xfrm>
                  <a:off x="6841436" y="1641977"/>
                  <a:ext cx="708772" cy="571780"/>
                  <a:chOff x="6650537" y="1223639"/>
                  <a:chExt cx="1097409" cy="885301"/>
                </a:xfrm>
              </p:grpSpPr>
              <p:pic>
                <p:nvPicPr>
                  <p:cNvPr id="64" name="Picture 6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65" name="Picture 6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1" name="Group 60"/>
                <p:cNvGrpSpPr/>
                <p:nvPr/>
              </p:nvGrpSpPr>
              <p:grpSpPr>
                <a:xfrm>
                  <a:off x="6841428" y="1131130"/>
                  <a:ext cx="708775" cy="571780"/>
                  <a:chOff x="6650535" y="1223639"/>
                  <a:chExt cx="1097415" cy="885301"/>
                </a:xfrm>
              </p:grpSpPr>
              <p:pic>
                <p:nvPicPr>
                  <p:cNvPr id="62" name="Picture 6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63" name="Picture 6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66" name="Group 65"/>
              <p:cNvGrpSpPr/>
              <p:nvPr/>
            </p:nvGrpSpPr>
            <p:grpSpPr>
              <a:xfrm>
                <a:off x="7370567" y="204410"/>
                <a:ext cx="608009" cy="928710"/>
                <a:chOff x="6841433" y="1131130"/>
                <a:chExt cx="708775" cy="1082627"/>
              </a:xfrm>
            </p:grpSpPr>
            <p:grpSp>
              <p:nvGrpSpPr>
                <p:cNvPr id="67" name="Group 66"/>
                <p:cNvGrpSpPr/>
                <p:nvPr/>
              </p:nvGrpSpPr>
              <p:grpSpPr>
                <a:xfrm>
                  <a:off x="6841433" y="1641977"/>
                  <a:ext cx="708770" cy="571780"/>
                  <a:chOff x="6650539" y="1223639"/>
                  <a:chExt cx="1097407" cy="885301"/>
                </a:xfrm>
              </p:grpSpPr>
              <p:pic>
                <p:nvPicPr>
                  <p:cNvPr id="71" name="Picture 7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72" name="Picture 7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8" name="Group 67"/>
                <p:cNvGrpSpPr/>
                <p:nvPr/>
              </p:nvGrpSpPr>
              <p:grpSpPr>
                <a:xfrm>
                  <a:off x="6841436" y="1131130"/>
                  <a:ext cx="708772" cy="571780"/>
                  <a:chOff x="6650537" y="1223639"/>
                  <a:chExt cx="1097409" cy="885301"/>
                </a:xfrm>
              </p:grpSpPr>
              <p:pic>
                <p:nvPicPr>
                  <p:cNvPr id="69" name="Picture 6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70" name="Picture 6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74" name="Picture 73"/>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25857" y="3035149"/>
              <a:ext cx="470349" cy="1206417"/>
            </a:xfrm>
            <a:prstGeom prst="rect">
              <a:avLst/>
            </a:prstGeom>
          </p:spPr>
        </p:pic>
        <p:grpSp>
          <p:nvGrpSpPr>
            <p:cNvPr id="73" name="Group 72"/>
            <p:cNvGrpSpPr/>
            <p:nvPr/>
          </p:nvGrpSpPr>
          <p:grpSpPr>
            <a:xfrm>
              <a:off x="121286" y="1626085"/>
              <a:ext cx="1167552" cy="1069842"/>
              <a:chOff x="85676" y="1626085"/>
              <a:chExt cx="1167552" cy="1069842"/>
            </a:xfrm>
          </p:grpSpPr>
          <p:pic>
            <p:nvPicPr>
              <p:cNvPr id="11" name="Picture 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626085"/>
                <a:ext cx="707786" cy="947557"/>
              </a:xfrm>
              <a:prstGeom prst="rect">
                <a:avLst/>
              </a:prstGeom>
            </p:spPr>
          </p:pic>
          <p:sp>
            <p:nvSpPr>
              <p:cNvPr id="16" name="TextBox 15"/>
              <p:cNvSpPr txBox="1"/>
              <p:nvPr/>
            </p:nvSpPr>
            <p:spPr>
              <a:xfrm>
                <a:off x="85676" y="2519022"/>
                <a:ext cx="1167552" cy="176905"/>
              </a:xfrm>
              <a:prstGeom prst="rect">
                <a:avLst/>
              </a:prstGeom>
              <a:noFill/>
            </p:spPr>
            <p:txBody>
              <a:bodyPr wrap="square" rtlCol="0" anchor="ctr">
                <a:noAutofit/>
              </a:bodyPr>
              <a:lstStyle/>
              <a:p>
                <a:pPr algn="ctr"/>
                <a:r>
                  <a:rPr lang="en-US" sz="800" dirty="0" smtClean="0"/>
                  <a:t>Developer 1</a:t>
                </a:r>
                <a:endParaRPr lang="en-US" sz="800" dirty="0"/>
              </a:p>
            </p:txBody>
          </p:sp>
        </p:grpSp>
        <p:grpSp>
          <p:nvGrpSpPr>
            <p:cNvPr id="18" name="Group 17"/>
            <p:cNvGrpSpPr/>
            <p:nvPr/>
          </p:nvGrpSpPr>
          <p:grpSpPr>
            <a:xfrm>
              <a:off x="160526" y="3022991"/>
              <a:ext cx="1089072" cy="1073620"/>
              <a:chOff x="124916" y="3022991"/>
              <a:chExt cx="1089072" cy="1073620"/>
            </a:xfrm>
          </p:grpSpPr>
          <p:pic>
            <p:nvPicPr>
              <p:cNvPr id="21" name="Picture 20"/>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3022991"/>
                <a:ext cx="707786" cy="927037"/>
              </a:xfrm>
              <a:prstGeom prst="rect">
                <a:avLst/>
              </a:prstGeom>
            </p:spPr>
          </p:pic>
          <p:sp>
            <p:nvSpPr>
              <p:cNvPr id="76" name="TextBox 75"/>
              <p:cNvSpPr txBox="1"/>
              <p:nvPr/>
            </p:nvSpPr>
            <p:spPr>
              <a:xfrm>
                <a:off x="124916" y="3892945"/>
                <a:ext cx="1089072" cy="203666"/>
              </a:xfrm>
              <a:prstGeom prst="rect">
                <a:avLst/>
              </a:prstGeom>
              <a:noFill/>
            </p:spPr>
            <p:txBody>
              <a:bodyPr wrap="square" rtlCol="0" anchor="ctr">
                <a:noAutofit/>
              </a:bodyPr>
              <a:lstStyle/>
              <a:p>
                <a:pPr algn="ctr"/>
                <a:r>
                  <a:rPr lang="en-US" sz="800" dirty="0" smtClean="0"/>
                  <a:t>Developer 2</a:t>
                </a:r>
                <a:endParaRPr lang="en-US" sz="800" dirty="0"/>
              </a:p>
            </p:txBody>
          </p:sp>
        </p:grpSp>
        <p:grpSp>
          <p:nvGrpSpPr>
            <p:cNvPr id="17" name="Group 16"/>
            <p:cNvGrpSpPr/>
            <p:nvPr/>
          </p:nvGrpSpPr>
          <p:grpSpPr>
            <a:xfrm>
              <a:off x="196134" y="4782581"/>
              <a:ext cx="1017856" cy="1020573"/>
              <a:chOff x="160524" y="4782581"/>
              <a:chExt cx="1017856" cy="1020573"/>
            </a:xfrm>
          </p:grpSpPr>
          <p:pic>
            <p:nvPicPr>
              <p:cNvPr id="23" name="Picture 22"/>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82581"/>
                <a:ext cx="707785" cy="920047"/>
              </a:xfrm>
              <a:prstGeom prst="rect">
                <a:avLst/>
              </a:prstGeom>
            </p:spPr>
          </p:pic>
          <p:sp>
            <p:nvSpPr>
              <p:cNvPr id="77" name="TextBox 76"/>
              <p:cNvSpPr txBox="1"/>
              <p:nvPr/>
            </p:nvSpPr>
            <p:spPr>
              <a:xfrm>
                <a:off x="160524" y="5648930"/>
                <a:ext cx="1017856" cy="154224"/>
              </a:xfrm>
              <a:prstGeom prst="rect">
                <a:avLst/>
              </a:prstGeom>
              <a:noFill/>
            </p:spPr>
            <p:txBody>
              <a:bodyPr wrap="square" rtlCol="0" anchor="ctr">
                <a:noAutofit/>
              </a:bodyPr>
              <a:lstStyle/>
              <a:p>
                <a:pPr algn="ctr"/>
                <a:r>
                  <a:rPr lang="en-US" sz="800" dirty="0" smtClean="0"/>
                  <a:t>Developer n</a:t>
                </a:r>
                <a:endParaRPr lang="en-US" sz="800" dirty="0"/>
              </a:p>
            </p:txBody>
          </p:sp>
        </p:grpSp>
        <p:sp>
          <p:nvSpPr>
            <p:cNvPr id="78" name="TextBox 77"/>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79" name="TextBox 78"/>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80" name="TextBox 79"/>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grpSp>
          <p:nvGrpSpPr>
            <p:cNvPr id="114" name="Group 113"/>
            <p:cNvGrpSpPr/>
            <p:nvPr/>
          </p:nvGrpSpPr>
          <p:grpSpPr>
            <a:xfrm>
              <a:off x="1232158" y="4978626"/>
              <a:ext cx="1476171" cy="1001183"/>
              <a:chOff x="1232158" y="4863017"/>
              <a:chExt cx="1476171" cy="1001183"/>
            </a:xfrm>
          </p:grpSpPr>
          <p:pic>
            <p:nvPicPr>
              <p:cNvPr id="30" name="Picture 2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81" name="TextBox 80"/>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115" name="Group 114"/>
            <p:cNvGrpSpPr/>
            <p:nvPr/>
          </p:nvGrpSpPr>
          <p:grpSpPr>
            <a:xfrm>
              <a:off x="1232158" y="3267849"/>
              <a:ext cx="1476171" cy="973559"/>
              <a:chOff x="1232158" y="3034217"/>
              <a:chExt cx="1476171" cy="973559"/>
            </a:xfrm>
          </p:grpSpPr>
          <p:pic>
            <p:nvPicPr>
              <p:cNvPr id="29" name="Picture 2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82" name="TextBox 81"/>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117" name="Group 116"/>
            <p:cNvGrpSpPr/>
            <p:nvPr/>
          </p:nvGrpSpPr>
          <p:grpSpPr>
            <a:xfrm>
              <a:off x="1232158" y="1845321"/>
              <a:ext cx="1476171" cy="989911"/>
              <a:chOff x="1232158" y="1760132"/>
              <a:chExt cx="1476171" cy="989911"/>
            </a:xfrm>
          </p:grpSpPr>
          <p:pic>
            <p:nvPicPr>
              <p:cNvPr id="27" name="Picture 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83" name="TextBox 82"/>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120" name="Group 119"/>
            <p:cNvGrpSpPr/>
            <p:nvPr/>
          </p:nvGrpSpPr>
          <p:grpSpPr>
            <a:xfrm>
              <a:off x="2514600" y="2642954"/>
              <a:ext cx="899583" cy="855895"/>
              <a:chOff x="2514600" y="2500512"/>
              <a:chExt cx="899583" cy="855895"/>
            </a:xfrm>
          </p:grpSpPr>
          <p:pic>
            <p:nvPicPr>
              <p:cNvPr id="26" name="Picture 25"/>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84" name="TextBox 83"/>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grpSp>
          <p:nvGrpSpPr>
            <p:cNvPr id="119" name="Group 118"/>
            <p:cNvGrpSpPr/>
            <p:nvPr/>
          </p:nvGrpSpPr>
          <p:grpSpPr>
            <a:xfrm>
              <a:off x="2514600" y="5124630"/>
              <a:ext cx="899583" cy="855179"/>
              <a:chOff x="2514600" y="5001238"/>
              <a:chExt cx="899583" cy="855179"/>
            </a:xfrm>
          </p:grpSpPr>
          <p:pic>
            <p:nvPicPr>
              <p:cNvPr id="28" name="Picture 27"/>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85" name="TextBox 84"/>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sp>
          <p:nvSpPr>
            <p:cNvPr id="86" name="TextBox 85"/>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87" name="TextBox 86"/>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88" name="TextBox 87"/>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smtClean="0"/>
                <a:t>Integration Lab</a:t>
              </a:r>
            </a:p>
          </p:txBody>
        </p:sp>
        <p:sp>
          <p:nvSpPr>
            <p:cNvPr id="89" name="TextBox 88"/>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smtClean="0"/>
                <a:t>UAT/Staging</a:t>
              </a:r>
            </a:p>
            <a:p>
              <a:pPr algn="ctr">
                <a:lnSpc>
                  <a:spcPct val="80000"/>
                </a:lnSpc>
              </a:pPr>
              <a:r>
                <a:rPr lang="en-US" sz="900" dirty="0" smtClean="0"/>
                <a:t>Environment</a:t>
              </a:r>
            </a:p>
          </p:txBody>
        </p:sp>
        <p:sp>
          <p:nvSpPr>
            <p:cNvPr id="90" name="TextBox 89"/>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91" name="TextBox 90"/>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92" name="TextBox 91"/>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smtClean="0"/>
                <a:t>Performance Lab</a:t>
              </a:r>
            </a:p>
          </p:txBody>
        </p:sp>
        <p:sp>
          <p:nvSpPr>
            <p:cNvPr id="93" name="TextBox 92"/>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smtClean="0"/>
                <a:t>Production</a:t>
              </a:r>
            </a:p>
          </p:txBody>
        </p:sp>
        <p:sp>
          <p:nvSpPr>
            <p:cNvPr id="94" name="TextBox 93"/>
            <p:cNvSpPr txBox="1"/>
            <p:nvPr/>
          </p:nvSpPr>
          <p:spPr>
            <a:xfrm>
              <a:off x="9794309" y="4164821"/>
              <a:ext cx="933450" cy="222250"/>
            </a:xfrm>
            <a:prstGeom prst="rect">
              <a:avLst/>
            </a:prstGeom>
            <a:noFill/>
          </p:spPr>
          <p:txBody>
            <a:bodyPr wrap="square" rtlCol="0" anchor="ctr">
              <a:noAutofit/>
            </a:bodyPr>
            <a:lstStyle/>
            <a:p>
              <a:pPr algn="ctr">
                <a:lnSpc>
                  <a:spcPct val="80000"/>
                </a:lnSpc>
              </a:pPr>
              <a:r>
                <a:rPr lang="en-US" sz="900" dirty="0" smtClean="0"/>
                <a:t>Operations</a:t>
              </a:r>
            </a:p>
          </p:txBody>
        </p:sp>
        <p:cxnSp>
          <p:nvCxnSpPr>
            <p:cNvPr id="136" name="Straight Arrow Connector 135"/>
            <p:cNvCxnSpPr/>
            <p:nvPr/>
          </p:nvCxnSpPr>
          <p:spPr>
            <a:xfrm>
              <a:off x="6588304"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65" name="Group 364"/>
          <p:cNvGrpSpPr/>
          <p:nvPr/>
        </p:nvGrpSpPr>
        <p:grpSpPr>
          <a:xfrm>
            <a:off x="3666468" y="706040"/>
            <a:ext cx="4814176" cy="1343439"/>
            <a:chOff x="3608025" y="1225435"/>
            <a:chExt cx="4814176" cy="1789595"/>
          </a:xfrm>
        </p:grpSpPr>
        <p:sp>
          <p:nvSpPr>
            <p:cNvPr id="146" name="Left Brace 145"/>
            <p:cNvSpPr/>
            <p:nvPr/>
          </p:nvSpPr>
          <p:spPr>
            <a:xfrm rot="5400000">
              <a:off x="5789559" y="786427"/>
              <a:ext cx="486558" cy="3970647"/>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smtClean="0">
                <a:solidFill>
                  <a:srgbClr val="FFFFFF"/>
                </a:solidFill>
                <a:cs typeface="Arial Unicode MS" pitchFamily="34" charset="-128"/>
              </a:endParaRPr>
            </a:p>
          </p:txBody>
        </p:sp>
        <p:sp>
          <p:nvSpPr>
            <p:cNvPr id="149" name="TextBox 148"/>
            <p:cNvSpPr txBox="1"/>
            <p:nvPr/>
          </p:nvSpPr>
          <p:spPr>
            <a:xfrm>
              <a:off x="3608025" y="1225435"/>
              <a:ext cx="4814176" cy="902659"/>
            </a:xfrm>
            <a:prstGeom prst="rect">
              <a:avLst/>
            </a:prstGeom>
            <a:noFill/>
          </p:spPr>
          <p:txBody>
            <a:bodyPr wrap="square" rtlCol="0">
              <a:spAutoFit/>
            </a:bodyPr>
            <a:lstStyle/>
            <a:p>
              <a:pPr algn="ctr">
                <a:lnSpc>
                  <a:spcPct val="90000"/>
                </a:lnSpc>
              </a:pPr>
              <a:r>
                <a:rPr lang="en-US" sz="1400" dirty="0" smtClean="0">
                  <a:solidFill>
                    <a:schemeClr val="accent3"/>
                  </a:solidFill>
                </a:rPr>
                <a:t>LACK OF AUTOMATED TESTING</a:t>
              </a:r>
              <a:r>
                <a:rPr lang="en-US" sz="1400" b="1" dirty="0" smtClean="0">
                  <a:solidFill>
                    <a:srgbClr val="0064AF"/>
                  </a:solidFill>
                </a:rPr>
                <a:t/>
              </a:r>
              <a:br>
                <a:rPr lang="en-US" sz="1400" b="1" dirty="0" smtClean="0">
                  <a:solidFill>
                    <a:srgbClr val="0064AF"/>
                  </a:solidFill>
                </a:rPr>
              </a:br>
              <a:r>
                <a:rPr lang="en-US" sz="1400" dirty="0" smtClean="0"/>
                <a:t>(</a:t>
              </a:r>
              <a:r>
                <a:rPr lang="en-US" sz="1400" dirty="0"/>
                <a:t>small changes could have major unintended consequences) </a:t>
              </a:r>
            </a:p>
            <a:p>
              <a:pPr algn="ctr">
                <a:lnSpc>
                  <a:spcPct val="90000"/>
                </a:lnSpc>
              </a:pPr>
              <a:endParaRPr lang="en-US" sz="1400" dirty="0"/>
            </a:p>
          </p:txBody>
        </p:sp>
      </p:grpSp>
      <p:sp>
        <p:nvSpPr>
          <p:cNvPr id="150" name="TextBox 149"/>
          <p:cNvSpPr txBox="1"/>
          <p:nvPr/>
        </p:nvSpPr>
        <p:spPr>
          <a:xfrm>
            <a:off x="3625943" y="1216185"/>
            <a:ext cx="4897263" cy="483722"/>
          </a:xfrm>
          <a:prstGeom prst="rect">
            <a:avLst/>
          </a:prstGeom>
          <a:noFill/>
        </p:spPr>
        <p:txBody>
          <a:bodyPr wrap="square" rtlCol="0">
            <a:spAutoFit/>
          </a:bodyPr>
          <a:lstStyle/>
          <a:p>
            <a:pPr algn="ctr">
              <a:lnSpc>
                <a:spcPct val="90000"/>
              </a:lnSpc>
            </a:pPr>
            <a:r>
              <a:rPr lang="en-US" sz="1400" dirty="0" smtClean="0">
                <a:solidFill>
                  <a:srgbClr val="57C1B4"/>
                </a:solidFill>
              </a:rPr>
              <a:t>LACK OF VISIBILITY INTO PROD. APPS </a:t>
            </a:r>
            <a:r>
              <a:rPr lang="en-US" sz="1400" b="1" dirty="0" smtClean="0">
                <a:solidFill>
                  <a:srgbClr val="0064AF"/>
                </a:solidFill>
              </a:rPr>
              <a:t/>
            </a:r>
            <a:br>
              <a:rPr lang="en-US" sz="1400" b="1" dirty="0" smtClean="0">
                <a:solidFill>
                  <a:srgbClr val="0064AF"/>
                </a:solidFill>
              </a:rPr>
            </a:br>
            <a:r>
              <a:rPr lang="en-US" sz="1400" dirty="0" smtClean="0"/>
              <a:t>(</a:t>
            </a:r>
            <a:r>
              <a:rPr lang="en-US" sz="1400" dirty="0"/>
              <a:t>no </a:t>
            </a:r>
            <a:r>
              <a:rPr lang="en-US" sz="1400" dirty="0" smtClean="0"/>
              <a:t>visibility into the </a:t>
            </a:r>
            <a:r>
              <a:rPr lang="en-US" sz="1400" dirty="0"/>
              <a:t>customer experience) </a:t>
            </a:r>
          </a:p>
        </p:txBody>
      </p:sp>
      <p:grpSp>
        <p:nvGrpSpPr>
          <p:cNvPr id="364" name="Group 363"/>
          <p:cNvGrpSpPr/>
          <p:nvPr/>
        </p:nvGrpSpPr>
        <p:grpSpPr>
          <a:xfrm>
            <a:off x="3550547" y="3583066"/>
            <a:ext cx="5039698" cy="823204"/>
            <a:chOff x="3492103" y="5057919"/>
            <a:chExt cx="5039698" cy="1096589"/>
          </a:xfrm>
        </p:grpSpPr>
        <p:grpSp>
          <p:nvGrpSpPr>
            <p:cNvPr id="362" name="Group 361"/>
            <p:cNvGrpSpPr/>
            <p:nvPr/>
          </p:nvGrpSpPr>
          <p:grpSpPr>
            <a:xfrm>
              <a:off x="3492103" y="5510142"/>
              <a:ext cx="5039698" cy="644366"/>
              <a:chOff x="3492103" y="5427051"/>
              <a:chExt cx="5039698" cy="644366"/>
            </a:xfrm>
          </p:grpSpPr>
          <p:sp>
            <p:nvSpPr>
              <p:cNvPr id="151" name="TextBox 150"/>
              <p:cNvSpPr txBox="1"/>
              <p:nvPr/>
            </p:nvSpPr>
            <p:spPr>
              <a:xfrm>
                <a:off x="3492103" y="5427051"/>
                <a:ext cx="5039698" cy="644366"/>
              </a:xfrm>
              <a:prstGeom prst="rect">
                <a:avLst/>
              </a:prstGeom>
              <a:noFill/>
            </p:spPr>
            <p:txBody>
              <a:bodyPr wrap="square" rtlCol="0">
                <a:spAutoFit/>
              </a:bodyPr>
              <a:lstStyle/>
              <a:p>
                <a:pPr algn="ctr">
                  <a:lnSpc>
                    <a:spcPct val="90000"/>
                  </a:lnSpc>
                </a:pPr>
                <a:r>
                  <a:rPr lang="en-US" sz="1400" dirty="0" smtClean="0">
                    <a:solidFill>
                      <a:srgbClr val="57C1B4"/>
                    </a:solidFill>
                  </a:rPr>
                  <a:t>LACK OF RELEASE AND ENVIRONMENT AUTOMATION</a:t>
                </a:r>
                <a:r>
                  <a:rPr lang="en-US" sz="1400" b="1" dirty="0" smtClean="0">
                    <a:solidFill>
                      <a:srgbClr val="0064AF"/>
                    </a:solidFill>
                  </a:rPr>
                  <a:t/>
                </a:r>
                <a:br>
                  <a:rPr lang="en-US" sz="1400" b="1" dirty="0" smtClean="0">
                    <a:solidFill>
                      <a:srgbClr val="0064AF"/>
                    </a:solidFill>
                  </a:rPr>
                </a:br>
                <a:r>
                  <a:rPr lang="en-US" sz="1400" dirty="0" smtClean="0"/>
                  <a:t>(manual processes lead to poor release quality)</a:t>
                </a:r>
                <a:endParaRPr lang="en-US" sz="1400" dirty="0"/>
              </a:p>
            </p:txBody>
          </p:sp>
          <p:cxnSp>
            <p:nvCxnSpPr>
              <p:cNvPr id="152" name="Straight Arrow Connector 151"/>
              <p:cNvCxnSpPr/>
              <p:nvPr/>
            </p:nvCxnSpPr>
            <p:spPr>
              <a:xfrm flipH="1">
                <a:off x="3567499" y="5780263"/>
                <a:ext cx="480016" cy="0"/>
              </a:xfrm>
              <a:prstGeom prst="straightConnector1">
                <a:avLst/>
              </a:prstGeom>
              <a:ln w="6350" cmpd="sng">
                <a:solidFill>
                  <a:srgbClr val="57C1B4"/>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58" name="Left Brace 157"/>
            <p:cNvSpPr/>
            <p:nvPr/>
          </p:nvSpPr>
          <p:spPr>
            <a:xfrm rot="16200000" flipV="1">
              <a:off x="5789559" y="3315875"/>
              <a:ext cx="486557" cy="3970646"/>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grpSp>
      <p:pic>
        <p:nvPicPr>
          <p:cNvPr id="124" name="Picture 123"/>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1" y="2925949"/>
            <a:ext cx="284813" cy="262470"/>
          </a:xfrm>
          <a:prstGeom prst="rect">
            <a:avLst/>
          </a:prstGeom>
        </p:spPr>
      </p:pic>
      <p:pic>
        <p:nvPicPr>
          <p:cNvPr id="127" name="Picture 12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4" y="2790886"/>
            <a:ext cx="284813" cy="262470"/>
          </a:xfrm>
          <a:prstGeom prst="rect">
            <a:avLst/>
          </a:prstGeom>
        </p:spPr>
      </p:pic>
      <p:pic>
        <p:nvPicPr>
          <p:cNvPr id="130" name="Picture 129"/>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8" y="2790886"/>
            <a:ext cx="284813" cy="262470"/>
          </a:xfrm>
          <a:prstGeom prst="rect">
            <a:avLst/>
          </a:prstGeom>
        </p:spPr>
      </p:pic>
      <p:pic>
        <p:nvPicPr>
          <p:cNvPr id="132" name="Picture 131"/>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7" y="2790886"/>
            <a:ext cx="284813" cy="262470"/>
          </a:xfrm>
          <a:prstGeom prst="rect">
            <a:avLst/>
          </a:prstGeom>
        </p:spPr>
      </p:pic>
    </p:spTree>
    <p:extLst>
      <p:ext uri="{BB962C8B-B14F-4D97-AF65-F5344CB8AC3E}">
        <p14:creationId xmlns:p14="http://schemas.microsoft.com/office/powerpoint/2010/main" val="109766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500"/>
                                        <p:tgtEl>
                                          <p:spTgt spid="3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animEffect transition="in" filter="fade">
                                      <p:cBhvr>
                                        <p:cTn id="17" dur="500"/>
                                        <p:tgtEl>
                                          <p:spTgt spid="3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4" name="Group 83"/>
          <p:cNvGrpSpPr/>
          <p:nvPr/>
        </p:nvGrpSpPr>
        <p:grpSpPr>
          <a:xfrm>
            <a:off x="4381986" y="717292"/>
            <a:ext cx="3108644" cy="1456423"/>
            <a:chOff x="4381986" y="717292"/>
            <a:chExt cx="3108644" cy="1456423"/>
          </a:xfrm>
        </p:grpSpPr>
        <p:grpSp>
          <p:nvGrpSpPr>
            <p:cNvPr id="66" name="Group 65"/>
            <p:cNvGrpSpPr/>
            <p:nvPr/>
          </p:nvGrpSpPr>
          <p:grpSpPr>
            <a:xfrm>
              <a:off x="5251598" y="754769"/>
              <a:ext cx="1088078" cy="437351"/>
              <a:chOff x="5251598" y="754769"/>
              <a:chExt cx="1088078" cy="437351"/>
            </a:xfrm>
          </p:grpSpPr>
          <p:sp>
            <p:nvSpPr>
              <p:cNvPr id="30" name="Pentagon 29"/>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31" name="Chevron 30"/>
              <p:cNvSpPr/>
              <p:nvPr/>
            </p:nvSpPr>
            <p:spPr>
              <a:xfrm rot="5400000">
                <a:off x="5723637" y="576081"/>
                <a:ext cx="144000" cy="1088078"/>
              </a:xfrm>
              <a:prstGeom prst="chevron">
                <a:avLst>
                  <a:gd name="adj" fmla="val 77406"/>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grpSp>
          <p:nvGrpSpPr>
            <p:cNvPr id="22" name="Group 21"/>
            <p:cNvGrpSpPr/>
            <p:nvPr/>
          </p:nvGrpSpPr>
          <p:grpSpPr>
            <a:xfrm>
              <a:off x="4381986" y="1192120"/>
              <a:ext cx="3108644" cy="981595"/>
              <a:chOff x="4371649" y="1809388"/>
              <a:chExt cx="3273454" cy="1600711"/>
            </a:xfrm>
          </p:grpSpPr>
          <p:cxnSp>
            <p:nvCxnSpPr>
              <p:cNvPr id="257" name="Straight Connector 256"/>
              <p:cNvCxnSpPr/>
              <p:nvPr/>
            </p:nvCxnSpPr>
            <p:spPr>
              <a:xfrm flipV="1">
                <a:off x="5860247" y="1809388"/>
                <a:ext cx="0" cy="248149"/>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4373902" y="2065102"/>
                <a:ext cx="3268109" cy="0"/>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flipV="1">
                <a:off x="7645103" y="2067346"/>
                <a:ext cx="0" cy="633636"/>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flipV="1">
                <a:off x="6493422" y="2067344"/>
                <a:ext cx="0" cy="134275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V="1">
                <a:off x="5464504" y="2067344"/>
                <a:ext cx="0" cy="81524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V="1">
                <a:off x="4371649" y="2067345"/>
                <a:ext cx="0" cy="1342754"/>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sp>
          <p:nvSpPr>
            <p:cNvPr id="244" name="Rectangle 243"/>
            <p:cNvSpPr/>
            <p:nvPr/>
          </p:nvSpPr>
          <p:spPr>
            <a:xfrm>
              <a:off x="5298502" y="717292"/>
              <a:ext cx="994270" cy="399853"/>
            </a:xfrm>
            <a:prstGeom prst="rect">
              <a:avLst/>
            </a:prstGeom>
          </p:spPr>
          <p:txBody>
            <a:bodyPr wrap="none" anchor="ctr">
              <a:spAutoFit/>
            </a:bodyPr>
            <a:lstStyle/>
            <a:p>
              <a:pPr algn="ctr" defTabSz="914400">
                <a:lnSpc>
                  <a:spcPct val="90000"/>
                </a:lnSpc>
              </a:pPr>
              <a:r>
                <a:rPr lang="en-GB" sz="1100" dirty="0" smtClean="0">
                  <a:solidFill>
                    <a:schemeClr val="accent1"/>
                  </a:solidFill>
                </a:rPr>
                <a:t>CONTINUOUS</a:t>
              </a:r>
              <a:br>
                <a:rPr lang="en-GB" sz="1100" dirty="0" smtClean="0">
                  <a:solidFill>
                    <a:schemeClr val="accent1"/>
                  </a:solidFill>
                </a:rPr>
              </a:br>
              <a:r>
                <a:rPr lang="en-GB" sz="1100" dirty="0" smtClean="0">
                  <a:solidFill>
                    <a:schemeClr val="accent1"/>
                  </a:solidFill>
                </a:rPr>
                <a:t>VALIDATION</a:t>
              </a:r>
              <a:endParaRPr lang="en-GB" sz="1100" dirty="0">
                <a:solidFill>
                  <a:schemeClr val="accent1"/>
                </a:solidFill>
              </a:endParaRPr>
            </a:p>
          </p:txBody>
        </p:sp>
      </p:grpSp>
      <p:sp>
        <p:nvSpPr>
          <p:cNvPr id="7" name="Title 6"/>
          <p:cNvSpPr>
            <a:spLocks noGrp="1"/>
          </p:cNvSpPr>
          <p:nvPr>
            <p:ph type="title"/>
          </p:nvPr>
        </p:nvSpPr>
        <p:spPr/>
        <p:txBody>
          <a:bodyPr/>
          <a:lstStyle/>
          <a:p>
            <a:r>
              <a:rPr lang="en-US" sz="2600" dirty="0" smtClean="0"/>
              <a:t>CA Enterprise </a:t>
            </a:r>
            <a:r>
              <a:rPr lang="en-US" sz="2600" dirty="0" err="1" smtClean="0"/>
              <a:t>DevOps</a:t>
            </a:r>
            <a:endParaRPr lang="en-US" sz="2600" dirty="0"/>
          </a:p>
        </p:txBody>
      </p:sp>
      <p:grpSp>
        <p:nvGrpSpPr>
          <p:cNvPr id="68" name="Group 67"/>
          <p:cNvGrpSpPr/>
          <p:nvPr/>
        </p:nvGrpSpPr>
        <p:grpSpPr>
          <a:xfrm>
            <a:off x="1711582" y="4465793"/>
            <a:ext cx="1088080" cy="465397"/>
            <a:chOff x="1711582" y="4465793"/>
            <a:chExt cx="1088080" cy="465397"/>
          </a:xfrm>
        </p:grpSpPr>
        <p:grpSp>
          <p:nvGrpSpPr>
            <p:cNvPr id="466" name="Group 465"/>
            <p:cNvGrpSpPr/>
            <p:nvPr/>
          </p:nvGrpSpPr>
          <p:grpSpPr>
            <a:xfrm rot="10800000">
              <a:off x="1711584" y="4465793"/>
              <a:ext cx="1088078" cy="437351"/>
              <a:chOff x="5251598" y="754769"/>
              <a:chExt cx="1088078" cy="437351"/>
            </a:xfrm>
          </p:grpSpPr>
          <p:sp>
            <p:nvSpPr>
              <p:cNvPr id="467" name="Pentagon 466"/>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68" name="Chevron 467"/>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sp>
          <p:nvSpPr>
            <p:cNvPr id="231" name="Rectangle 230"/>
            <p:cNvSpPr/>
            <p:nvPr/>
          </p:nvSpPr>
          <p:spPr>
            <a:xfrm>
              <a:off x="1711582" y="4531337"/>
              <a:ext cx="1088080" cy="399853"/>
            </a:xfrm>
            <a:prstGeom prst="rect">
              <a:avLst/>
            </a:prstGeom>
            <a:noFill/>
          </p:spPr>
          <p:txBody>
            <a:bodyPr wrap="square" anchor="ctr">
              <a:spAutoFit/>
            </a:bodyPr>
            <a:lstStyle/>
            <a:p>
              <a:pPr algn="ctr" defTabSz="914400">
                <a:lnSpc>
                  <a:spcPct val="90000"/>
                </a:lnSpc>
              </a:pPr>
              <a:r>
                <a:rPr lang="en-GB" sz="1100" dirty="0" smtClean="0">
                  <a:solidFill>
                    <a:schemeClr val="accent4"/>
                  </a:solidFill>
                </a:rPr>
                <a:t>TRUE AGILE DEVELOPMENT</a:t>
              </a:r>
              <a:endParaRPr lang="en-GB" sz="1100" dirty="0">
                <a:solidFill>
                  <a:schemeClr val="accent4"/>
                </a:solidFill>
              </a:endParaRPr>
            </a:p>
          </p:txBody>
        </p:sp>
      </p:grpSp>
      <p:grpSp>
        <p:nvGrpSpPr>
          <p:cNvPr id="80" name="Group 79"/>
          <p:cNvGrpSpPr/>
          <p:nvPr/>
        </p:nvGrpSpPr>
        <p:grpSpPr>
          <a:xfrm>
            <a:off x="4314485" y="2977799"/>
            <a:ext cx="3382496" cy="1291121"/>
            <a:chOff x="4314485" y="2977799"/>
            <a:chExt cx="3382496" cy="1291121"/>
          </a:xfrm>
        </p:grpSpPr>
        <p:grpSp>
          <p:nvGrpSpPr>
            <p:cNvPr id="81" name="Group 80"/>
            <p:cNvGrpSpPr/>
            <p:nvPr/>
          </p:nvGrpSpPr>
          <p:grpSpPr>
            <a:xfrm>
              <a:off x="4314485" y="2977799"/>
              <a:ext cx="3176144" cy="831323"/>
              <a:chOff x="3845422" y="3930140"/>
              <a:chExt cx="3593150" cy="1724153"/>
            </a:xfrm>
          </p:grpSpPr>
          <p:cxnSp>
            <p:nvCxnSpPr>
              <p:cNvPr id="67" name="Straight Connector 66"/>
              <p:cNvCxnSpPr/>
              <p:nvPr/>
            </p:nvCxnSpPr>
            <p:spPr>
              <a:xfrm>
                <a:off x="3845422" y="5285621"/>
                <a:ext cx="3593150" cy="0"/>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flipV="1">
                <a:off x="7049105" y="5285621"/>
                <a:ext cx="0" cy="368672"/>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7435252" y="4432771"/>
                <a:ext cx="0" cy="844683"/>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151305" y="4618081"/>
                <a:ext cx="0" cy="661525"/>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5061078" y="3930140"/>
                <a:ext cx="0" cy="1349464"/>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3845422" y="4047088"/>
                <a:ext cx="0" cy="1235150"/>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p:nvGrpSpPr>
          <p:grpSpPr>
            <a:xfrm>
              <a:off x="6608903" y="3807851"/>
              <a:ext cx="1088078" cy="461069"/>
              <a:chOff x="6608903" y="3807851"/>
              <a:chExt cx="1088078" cy="461069"/>
            </a:xfrm>
          </p:grpSpPr>
          <p:grpSp>
            <p:nvGrpSpPr>
              <p:cNvPr id="64" name="Group 63"/>
              <p:cNvGrpSpPr/>
              <p:nvPr/>
            </p:nvGrpSpPr>
            <p:grpSpPr>
              <a:xfrm flipV="1">
                <a:off x="6608903" y="3807851"/>
                <a:ext cx="1088078" cy="437351"/>
                <a:chOff x="6597258" y="4064113"/>
                <a:chExt cx="1088078" cy="437351"/>
              </a:xfrm>
            </p:grpSpPr>
            <p:sp>
              <p:nvSpPr>
                <p:cNvPr id="461" name="Pentagon 460"/>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62" name="Chevron 461"/>
                <p:cNvSpPr/>
                <p:nvPr/>
              </p:nvSpPr>
              <p:spPr>
                <a:xfrm rot="5400000">
                  <a:off x="7069297" y="3885425"/>
                  <a:ext cx="144000" cy="1088078"/>
                </a:xfrm>
                <a:prstGeom prst="chevron">
                  <a:avLst>
                    <a:gd name="adj" fmla="val 77406"/>
                  </a:avLst>
                </a:prstGeom>
                <a:solidFill>
                  <a:schemeClr val="accent3"/>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sp>
            <p:nvSpPr>
              <p:cNvPr id="238" name="Rectangle 237"/>
              <p:cNvSpPr/>
              <p:nvPr/>
            </p:nvSpPr>
            <p:spPr>
              <a:xfrm>
                <a:off x="6649141" y="3869067"/>
                <a:ext cx="994270" cy="399853"/>
              </a:xfrm>
              <a:prstGeom prst="rect">
                <a:avLst/>
              </a:prstGeom>
            </p:spPr>
            <p:txBody>
              <a:bodyPr wrap="none" anchor="ctr">
                <a:spAutoFit/>
              </a:bodyPr>
              <a:lstStyle/>
              <a:p>
                <a:pPr algn="ctr" defTabSz="914400">
                  <a:lnSpc>
                    <a:spcPct val="90000"/>
                  </a:lnSpc>
                </a:pPr>
                <a:r>
                  <a:rPr lang="en-GB" sz="1100" dirty="0" smtClean="0">
                    <a:solidFill>
                      <a:schemeClr val="accent3"/>
                    </a:solidFill>
                  </a:rPr>
                  <a:t>CONTINUOUS</a:t>
                </a:r>
                <a:br>
                  <a:rPr lang="en-GB" sz="1100" dirty="0" smtClean="0">
                    <a:solidFill>
                      <a:schemeClr val="accent3"/>
                    </a:solidFill>
                  </a:rPr>
                </a:br>
                <a:r>
                  <a:rPr lang="en-GB" sz="1100" dirty="0" smtClean="0">
                    <a:solidFill>
                      <a:schemeClr val="accent3"/>
                    </a:solidFill>
                  </a:rPr>
                  <a:t>DELIVERY</a:t>
                </a:r>
                <a:endParaRPr lang="en-GB" sz="1100" dirty="0">
                  <a:solidFill>
                    <a:schemeClr val="accent3"/>
                  </a:solidFill>
                </a:endParaRPr>
              </a:p>
            </p:txBody>
          </p:sp>
        </p:grpSp>
      </p:grpSp>
      <p:grpSp>
        <p:nvGrpSpPr>
          <p:cNvPr id="361" name="Group 360"/>
          <p:cNvGrpSpPr/>
          <p:nvPr/>
        </p:nvGrpSpPr>
        <p:grpSpPr>
          <a:xfrm>
            <a:off x="875572" y="1027541"/>
            <a:ext cx="7915367" cy="3268317"/>
            <a:chOff x="121286" y="1626085"/>
            <a:chExt cx="10606473" cy="4353724"/>
          </a:xfrm>
        </p:grpSpPr>
        <p:cxnSp>
          <p:nvCxnSpPr>
            <p:cNvPr id="362" name="Straight Arrow Connector 361"/>
            <p:cNvCxnSpPr/>
            <p:nvPr/>
          </p:nvCxnSpPr>
          <p:spPr>
            <a:xfrm flipV="1">
              <a:off x="5294496"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p:cNvCxnSpPr/>
            <p:nvPr/>
          </p:nvCxnSpPr>
          <p:spPr>
            <a:xfrm flipV="1">
              <a:off x="7918908"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p:cNvCxnSpPr/>
            <p:nvPr/>
          </p:nvCxnSpPr>
          <p:spPr>
            <a:xfrm>
              <a:off x="3164790" y="2971800"/>
              <a:ext cx="1237897" cy="930164"/>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p:cNvCxnSpPr/>
            <p:nvPr/>
          </p:nvCxnSpPr>
          <p:spPr>
            <a:xfrm flipV="1">
              <a:off x="3164790" y="3950029"/>
              <a:ext cx="1237897" cy="1379706"/>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6" name="Straight Arrow Connector 365"/>
            <p:cNvCxnSpPr>
              <a:endCxn id="399" idx="1"/>
            </p:cNvCxnSpPr>
            <p:nvPr/>
          </p:nvCxnSpPr>
          <p:spPr>
            <a:xfrm>
              <a:off x="2133600" y="2239944"/>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p:nvPr/>
          </p:nvCxnSpPr>
          <p:spPr>
            <a:xfrm flipV="1">
              <a:off x="2133600" y="2969130"/>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8" name="Straight Arrow Connector 367"/>
            <p:cNvCxnSpPr/>
            <p:nvPr/>
          </p:nvCxnSpPr>
          <p:spPr>
            <a:xfrm>
              <a:off x="957027" y="2239945"/>
              <a:ext cx="799663"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p:cNvCxnSpPr/>
            <p:nvPr/>
          </p:nvCxnSpPr>
          <p:spPr>
            <a:xfrm>
              <a:off x="992636" y="3659512"/>
              <a:ext cx="764054"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p:cNvCxnSpPr/>
            <p:nvPr/>
          </p:nvCxnSpPr>
          <p:spPr>
            <a:xfrm>
              <a:off x="957027" y="5334000"/>
              <a:ext cx="1784837"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71" name="Group 370"/>
            <p:cNvGrpSpPr/>
            <p:nvPr/>
          </p:nvGrpSpPr>
          <p:grpSpPr>
            <a:xfrm>
              <a:off x="4430284" y="3335869"/>
              <a:ext cx="855014" cy="689757"/>
              <a:chOff x="4340314" y="788986"/>
              <a:chExt cx="1097409" cy="885301"/>
            </a:xfrm>
          </p:grpSpPr>
          <p:pic>
            <p:nvPicPr>
              <p:cNvPr id="453" name="Picture 45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454" name="Picture 45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372" name="Group 371"/>
            <p:cNvGrpSpPr/>
            <p:nvPr/>
          </p:nvGrpSpPr>
          <p:grpSpPr>
            <a:xfrm>
              <a:off x="5889959" y="2816696"/>
              <a:ext cx="708775" cy="1082627"/>
              <a:chOff x="5723786" y="1131130"/>
              <a:chExt cx="708775" cy="1082627"/>
            </a:xfrm>
          </p:grpSpPr>
          <p:grpSp>
            <p:nvGrpSpPr>
              <p:cNvPr id="447" name="Group 446"/>
              <p:cNvGrpSpPr/>
              <p:nvPr/>
            </p:nvGrpSpPr>
            <p:grpSpPr>
              <a:xfrm>
                <a:off x="5723787" y="1641977"/>
                <a:ext cx="708774" cy="571780"/>
                <a:chOff x="4920053" y="1223639"/>
                <a:chExt cx="1097412" cy="885301"/>
              </a:xfrm>
            </p:grpSpPr>
            <p:pic>
              <p:nvPicPr>
                <p:cNvPr id="451" name="Picture 4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452" name="Picture 45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448" name="Group 447"/>
              <p:cNvGrpSpPr/>
              <p:nvPr/>
            </p:nvGrpSpPr>
            <p:grpSpPr>
              <a:xfrm>
                <a:off x="5723786" y="1131130"/>
                <a:ext cx="708774" cy="571780"/>
                <a:chOff x="4920053" y="1223639"/>
                <a:chExt cx="1097412" cy="885301"/>
              </a:xfrm>
            </p:grpSpPr>
            <p:pic>
              <p:nvPicPr>
                <p:cNvPr id="449" name="Picture 4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450" name="Picture 4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73" name="Group 372"/>
            <p:cNvGrpSpPr/>
            <p:nvPr/>
          </p:nvGrpSpPr>
          <p:grpSpPr>
            <a:xfrm>
              <a:off x="7218579" y="3330183"/>
              <a:ext cx="708779" cy="1082628"/>
              <a:chOff x="6011249" y="817496"/>
              <a:chExt cx="708779" cy="1082628"/>
            </a:xfrm>
          </p:grpSpPr>
          <p:grpSp>
            <p:nvGrpSpPr>
              <p:cNvPr id="441" name="Group 440"/>
              <p:cNvGrpSpPr/>
              <p:nvPr/>
            </p:nvGrpSpPr>
            <p:grpSpPr>
              <a:xfrm>
                <a:off x="6011249" y="1328343"/>
                <a:ext cx="708772" cy="571781"/>
                <a:chOff x="5365146" y="738032"/>
                <a:chExt cx="1097410" cy="885302"/>
              </a:xfrm>
            </p:grpSpPr>
            <p:pic>
              <p:nvPicPr>
                <p:cNvPr id="445" name="Picture 44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6" name="Picture 44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42" name="Group 441"/>
              <p:cNvGrpSpPr/>
              <p:nvPr/>
            </p:nvGrpSpPr>
            <p:grpSpPr>
              <a:xfrm>
                <a:off x="6011254" y="817496"/>
                <a:ext cx="708774" cy="571781"/>
                <a:chOff x="5365146" y="738032"/>
                <a:chExt cx="1097412" cy="885302"/>
              </a:xfrm>
            </p:grpSpPr>
            <p:pic>
              <p:nvPicPr>
                <p:cNvPr id="443" name="Picture 4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44" name="Picture 4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374" name="Group 373"/>
            <p:cNvGrpSpPr/>
            <p:nvPr/>
          </p:nvGrpSpPr>
          <p:grpSpPr>
            <a:xfrm>
              <a:off x="8528153" y="2716201"/>
              <a:ext cx="999074" cy="1521596"/>
              <a:chOff x="6801550" y="204410"/>
              <a:chExt cx="1177026" cy="1792617"/>
            </a:xfrm>
          </p:grpSpPr>
          <p:grpSp>
            <p:nvGrpSpPr>
              <p:cNvPr id="413" name="Group 412"/>
              <p:cNvGrpSpPr/>
              <p:nvPr/>
            </p:nvGrpSpPr>
            <p:grpSpPr>
              <a:xfrm>
                <a:off x="6801550" y="1068317"/>
                <a:ext cx="608004" cy="928710"/>
                <a:chOff x="6841433" y="1131130"/>
                <a:chExt cx="708770" cy="1082627"/>
              </a:xfrm>
            </p:grpSpPr>
            <p:grpSp>
              <p:nvGrpSpPr>
                <p:cNvPr id="435" name="Group 434"/>
                <p:cNvGrpSpPr/>
                <p:nvPr/>
              </p:nvGrpSpPr>
              <p:grpSpPr>
                <a:xfrm>
                  <a:off x="6841433" y="1641977"/>
                  <a:ext cx="708770" cy="571780"/>
                  <a:chOff x="6650539" y="1223639"/>
                  <a:chExt cx="1097407" cy="885301"/>
                </a:xfrm>
              </p:grpSpPr>
              <p:pic>
                <p:nvPicPr>
                  <p:cNvPr id="439" name="Picture 43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40" name="Picture 43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6" name="Group 435"/>
                <p:cNvGrpSpPr/>
                <p:nvPr/>
              </p:nvGrpSpPr>
              <p:grpSpPr>
                <a:xfrm>
                  <a:off x="6841434" y="1131130"/>
                  <a:ext cx="708768" cy="571780"/>
                  <a:chOff x="6650542" y="1223639"/>
                  <a:chExt cx="1097404" cy="885301"/>
                </a:xfrm>
              </p:grpSpPr>
              <p:pic>
                <p:nvPicPr>
                  <p:cNvPr id="437" name="Picture 4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38" name="Picture 43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4" name="Group 413"/>
              <p:cNvGrpSpPr/>
              <p:nvPr/>
            </p:nvGrpSpPr>
            <p:grpSpPr>
              <a:xfrm>
                <a:off x="7370566" y="1068317"/>
                <a:ext cx="608006" cy="928710"/>
                <a:chOff x="6841436" y="1131130"/>
                <a:chExt cx="708772" cy="1082627"/>
              </a:xfrm>
            </p:grpSpPr>
            <p:grpSp>
              <p:nvGrpSpPr>
                <p:cNvPr id="429" name="Group 428"/>
                <p:cNvGrpSpPr/>
                <p:nvPr/>
              </p:nvGrpSpPr>
              <p:grpSpPr>
                <a:xfrm>
                  <a:off x="6841436" y="1641977"/>
                  <a:ext cx="708772" cy="571780"/>
                  <a:chOff x="6650537" y="1223639"/>
                  <a:chExt cx="1097409" cy="885301"/>
                </a:xfrm>
              </p:grpSpPr>
              <p:pic>
                <p:nvPicPr>
                  <p:cNvPr id="433" name="Picture 4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4" name="Picture 4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0" name="Group 429"/>
                <p:cNvGrpSpPr/>
                <p:nvPr/>
              </p:nvGrpSpPr>
              <p:grpSpPr>
                <a:xfrm>
                  <a:off x="6841436" y="1131130"/>
                  <a:ext cx="708772" cy="571780"/>
                  <a:chOff x="6650537" y="1223639"/>
                  <a:chExt cx="1097409" cy="885301"/>
                </a:xfrm>
              </p:grpSpPr>
              <p:pic>
                <p:nvPicPr>
                  <p:cNvPr id="431" name="Picture 4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2" name="Picture 43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5" name="Group 414"/>
              <p:cNvGrpSpPr/>
              <p:nvPr/>
            </p:nvGrpSpPr>
            <p:grpSpPr>
              <a:xfrm>
                <a:off x="6801551" y="204410"/>
                <a:ext cx="608013" cy="928710"/>
                <a:chOff x="6841428" y="1131130"/>
                <a:chExt cx="708780" cy="1082627"/>
              </a:xfrm>
            </p:grpSpPr>
            <p:grpSp>
              <p:nvGrpSpPr>
                <p:cNvPr id="423" name="Group 422"/>
                <p:cNvGrpSpPr/>
                <p:nvPr/>
              </p:nvGrpSpPr>
              <p:grpSpPr>
                <a:xfrm>
                  <a:off x="6841436" y="1641977"/>
                  <a:ext cx="708772" cy="571780"/>
                  <a:chOff x="6650537" y="1223639"/>
                  <a:chExt cx="1097409" cy="885301"/>
                </a:xfrm>
              </p:grpSpPr>
              <p:pic>
                <p:nvPicPr>
                  <p:cNvPr id="427" name="Picture 4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8" name="Picture 42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24" name="Group 423"/>
                <p:cNvGrpSpPr/>
                <p:nvPr/>
              </p:nvGrpSpPr>
              <p:grpSpPr>
                <a:xfrm>
                  <a:off x="6841428" y="1131130"/>
                  <a:ext cx="708775" cy="571780"/>
                  <a:chOff x="6650535" y="1223639"/>
                  <a:chExt cx="1097415" cy="885301"/>
                </a:xfrm>
              </p:grpSpPr>
              <p:pic>
                <p:nvPicPr>
                  <p:cNvPr id="425" name="Picture 4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426" name="Picture 42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416" name="Group 415"/>
              <p:cNvGrpSpPr/>
              <p:nvPr/>
            </p:nvGrpSpPr>
            <p:grpSpPr>
              <a:xfrm>
                <a:off x="7370567" y="204410"/>
                <a:ext cx="608009" cy="928710"/>
                <a:chOff x="6841433" y="1131130"/>
                <a:chExt cx="708775" cy="1082627"/>
              </a:xfrm>
            </p:grpSpPr>
            <p:grpSp>
              <p:nvGrpSpPr>
                <p:cNvPr id="417" name="Group 416"/>
                <p:cNvGrpSpPr/>
                <p:nvPr/>
              </p:nvGrpSpPr>
              <p:grpSpPr>
                <a:xfrm>
                  <a:off x="6841433" y="1641977"/>
                  <a:ext cx="708770" cy="571780"/>
                  <a:chOff x="6650539" y="1223639"/>
                  <a:chExt cx="1097407" cy="885301"/>
                </a:xfrm>
              </p:grpSpPr>
              <p:pic>
                <p:nvPicPr>
                  <p:cNvPr id="421" name="Picture 42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22" name="Picture 42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18" name="Group 417"/>
                <p:cNvGrpSpPr/>
                <p:nvPr/>
              </p:nvGrpSpPr>
              <p:grpSpPr>
                <a:xfrm>
                  <a:off x="6841436" y="1131130"/>
                  <a:ext cx="708772" cy="571780"/>
                  <a:chOff x="6650537" y="1223639"/>
                  <a:chExt cx="1097409" cy="885301"/>
                </a:xfrm>
              </p:grpSpPr>
              <p:pic>
                <p:nvPicPr>
                  <p:cNvPr id="419" name="Picture 41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0" name="Picture 4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375" name="Picture 374"/>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25857" y="3035149"/>
              <a:ext cx="470349" cy="1206417"/>
            </a:xfrm>
            <a:prstGeom prst="rect">
              <a:avLst/>
            </a:prstGeom>
          </p:spPr>
        </p:pic>
        <p:grpSp>
          <p:nvGrpSpPr>
            <p:cNvPr id="376" name="Group 375"/>
            <p:cNvGrpSpPr/>
            <p:nvPr/>
          </p:nvGrpSpPr>
          <p:grpSpPr>
            <a:xfrm>
              <a:off x="121286" y="1626085"/>
              <a:ext cx="1167552" cy="1069842"/>
              <a:chOff x="85676" y="1626085"/>
              <a:chExt cx="1167552" cy="1069842"/>
            </a:xfrm>
          </p:grpSpPr>
          <p:pic>
            <p:nvPicPr>
              <p:cNvPr id="411" name="Picture 4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626085"/>
                <a:ext cx="707786" cy="947557"/>
              </a:xfrm>
              <a:prstGeom prst="rect">
                <a:avLst/>
              </a:prstGeom>
            </p:spPr>
          </p:pic>
          <p:sp>
            <p:nvSpPr>
              <p:cNvPr id="412" name="TextBox 411"/>
              <p:cNvSpPr txBox="1"/>
              <p:nvPr/>
            </p:nvSpPr>
            <p:spPr>
              <a:xfrm>
                <a:off x="85676" y="2519022"/>
                <a:ext cx="1167552" cy="176905"/>
              </a:xfrm>
              <a:prstGeom prst="rect">
                <a:avLst/>
              </a:prstGeom>
              <a:noFill/>
            </p:spPr>
            <p:txBody>
              <a:bodyPr wrap="square" rtlCol="0" anchor="ctr">
                <a:noAutofit/>
              </a:bodyPr>
              <a:lstStyle/>
              <a:p>
                <a:pPr algn="ctr"/>
                <a:r>
                  <a:rPr lang="en-US" sz="800" dirty="0" smtClean="0"/>
                  <a:t>Developer 1</a:t>
                </a:r>
                <a:endParaRPr lang="en-US" sz="800" dirty="0"/>
              </a:p>
            </p:txBody>
          </p:sp>
        </p:grpSp>
        <p:grpSp>
          <p:nvGrpSpPr>
            <p:cNvPr id="377" name="Group 376"/>
            <p:cNvGrpSpPr/>
            <p:nvPr/>
          </p:nvGrpSpPr>
          <p:grpSpPr>
            <a:xfrm>
              <a:off x="160526" y="3022991"/>
              <a:ext cx="1089072" cy="1073620"/>
              <a:chOff x="124916" y="3022991"/>
              <a:chExt cx="1089072" cy="1073620"/>
            </a:xfrm>
          </p:grpSpPr>
          <p:pic>
            <p:nvPicPr>
              <p:cNvPr id="409" name="Picture 408"/>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3022991"/>
                <a:ext cx="707786" cy="927037"/>
              </a:xfrm>
              <a:prstGeom prst="rect">
                <a:avLst/>
              </a:prstGeom>
            </p:spPr>
          </p:pic>
          <p:sp>
            <p:nvSpPr>
              <p:cNvPr id="410" name="TextBox 409"/>
              <p:cNvSpPr txBox="1"/>
              <p:nvPr/>
            </p:nvSpPr>
            <p:spPr>
              <a:xfrm>
                <a:off x="124916" y="3892945"/>
                <a:ext cx="1089072" cy="203666"/>
              </a:xfrm>
              <a:prstGeom prst="rect">
                <a:avLst/>
              </a:prstGeom>
              <a:noFill/>
            </p:spPr>
            <p:txBody>
              <a:bodyPr wrap="square" rtlCol="0" anchor="ctr">
                <a:noAutofit/>
              </a:bodyPr>
              <a:lstStyle/>
              <a:p>
                <a:pPr algn="ctr"/>
                <a:r>
                  <a:rPr lang="en-US" sz="800" dirty="0" smtClean="0"/>
                  <a:t>Developer 2</a:t>
                </a:r>
                <a:endParaRPr lang="en-US" sz="800" dirty="0"/>
              </a:p>
            </p:txBody>
          </p:sp>
        </p:grpSp>
        <p:grpSp>
          <p:nvGrpSpPr>
            <p:cNvPr id="378" name="Group 377"/>
            <p:cNvGrpSpPr/>
            <p:nvPr/>
          </p:nvGrpSpPr>
          <p:grpSpPr>
            <a:xfrm>
              <a:off x="196134" y="4782581"/>
              <a:ext cx="1017856" cy="1020573"/>
              <a:chOff x="160524" y="4782581"/>
              <a:chExt cx="1017856" cy="1020573"/>
            </a:xfrm>
          </p:grpSpPr>
          <p:pic>
            <p:nvPicPr>
              <p:cNvPr id="407" name="Picture 40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82581"/>
                <a:ext cx="707785" cy="920047"/>
              </a:xfrm>
              <a:prstGeom prst="rect">
                <a:avLst/>
              </a:prstGeom>
            </p:spPr>
          </p:pic>
          <p:sp>
            <p:nvSpPr>
              <p:cNvPr id="408" name="TextBox 407"/>
              <p:cNvSpPr txBox="1"/>
              <p:nvPr/>
            </p:nvSpPr>
            <p:spPr>
              <a:xfrm>
                <a:off x="160524" y="5648930"/>
                <a:ext cx="1017856" cy="154224"/>
              </a:xfrm>
              <a:prstGeom prst="rect">
                <a:avLst/>
              </a:prstGeom>
              <a:noFill/>
            </p:spPr>
            <p:txBody>
              <a:bodyPr wrap="square" rtlCol="0" anchor="ctr">
                <a:noAutofit/>
              </a:bodyPr>
              <a:lstStyle/>
              <a:p>
                <a:pPr algn="ctr"/>
                <a:r>
                  <a:rPr lang="en-US" sz="800" dirty="0" smtClean="0"/>
                  <a:t>Developer n</a:t>
                </a:r>
                <a:endParaRPr lang="en-US" sz="800" dirty="0"/>
              </a:p>
            </p:txBody>
          </p:sp>
        </p:grpSp>
        <p:sp>
          <p:nvSpPr>
            <p:cNvPr id="379" name="TextBox 378"/>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380" name="TextBox 379"/>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381" name="TextBox 380"/>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grpSp>
          <p:nvGrpSpPr>
            <p:cNvPr id="382" name="Group 381"/>
            <p:cNvGrpSpPr/>
            <p:nvPr/>
          </p:nvGrpSpPr>
          <p:grpSpPr>
            <a:xfrm>
              <a:off x="1232158" y="4978626"/>
              <a:ext cx="1476171" cy="1001183"/>
              <a:chOff x="1232158" y="4863017"/>
              <a:chExt cx="1476171" cy="1001183"/>
            </a:xfrm>
          </p:grpSpPr>
          <p:pic>
            <p:nvPicPr>
              <p:cNvPr id="405" name="Picture 40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406" name="TextBox 405"/>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383" name="Group 382"/>
            <p:cNvGrpSpPr/>
            <p:nvPr/>
          </p:nvGrpSpPr>
          <p:grpSpPr>
            <a:xfrm>
              <a:off x="1232158" y="3267849"/>
              <a:ext cx="1476171" cy="973559"/>
              <a:chOff x="1232158" y="3034217"/>
              <a:chExt cx="1476171" cy="973559"/>
            </a:xfrm>
          </p:grpSpPr>
          <p:pic>
            <p:nvPicPr>
              <p:cNvPr id="403" name="Picture 40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404" name="TextBox 403"/>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384" name="Group 383"/>
            <p:cNvGrpSpPr/>
            <p:nvPr/>
          </p:nvGrpSpPr>
          <p:grpSpPr>
            <a:xfrm>
              <a:off x="1232158" y="1845321"/>
              <a:ext cx="1476171" cy="989911"/>
              <a:chOff x="1232158" y="1760132"/>
              <a:chExt cx="1476171" cy="989911"/>
            </a:xfrm>
          </p:grpSpPr>
          <p:pic>
            <p:nvPicPr>
              <p:cNvPr id="401" name="Picture 40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402" name="TextBox 401"/>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385" name="Group 384"/>
            <p:cNvGrpSpPr/>
            <p:nvPr/>
          </p:nvGrpSpPr>
          <p:grpSpPr>
            <a:xfrm>
              <a:off x="2514600" y="2642954"/>
              <a:ext cx="899583" cy="855895"/>
              <a:chOff x="2514600" y="2500512"/>
              <a:chExt cx="899583" cy="855895"/>
            </a:xfrm>
          </p:grpSpPr>
          <p:pic>
            <p:nvPicPr>
              <p:cNvPr id="399" name="Picture 398"/>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400" name="TextBox 399"/>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grpSp>
          <p:nvGrpSpPr>
            <p:cNvPr id="386" name="Group 385"/>
            <p:cNvGrpSpPr/>
            <p:nvPr/>
          </p:nvGrpSpPr>
          <p:grpSpPr>
            <a:xfrm>
              <a:off x="2514600" y="5124630"/>
              <a:ext cx="899583" cy="855179"/>
              <a:chOff x="2514600" y="5001238"/>
              <a:chExt cx="899583" cy="855179"/>
            </a:xfrm>
          </p:grpSpPr>
          <p:pic>
            <p:nvPicPr>
              <p:cNvPr id="397" name="Picture 396"/>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398" name="TextBox 397"/>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sp>
          <p:nvSpPr>
            <p:cNvPr id="387" name="TextBox 386"/>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88" name="TextBox 387"/>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89" name="TextBox 388"/>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smtClean="0"/>
                <a:t>Integration Lab</a:t>
              </a:r>
            </a:p>
          </p:txBody>
        </p:sp>
        <p:sp>
          <p:nvSpPr>
            <p:cNvPr id="390" name="TextBox 389"/>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smtClean="0"/>
                <a:t>UAT/Staging</a:t>
              </a:r>
            </a:p>
            <a:p>
              <a:pPr algn="ctr">
                <a:lnSpc>
                  <a:spcPct val="80000"/>
                </a:lnSpc>
              </a:pPr>
              <a:r>
                <a:rPr lang="en-US" sz="900" dirty="0" smtClean="0"/>
                <a:t>Environment</a:t>
              </a:r>
            </a:p>
          </p:txBody>
        </p:sp>
        <p:sp>
          <p:nvSpPr>
            <p:cNvPr id="391" name="TextBox 390"/>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92" name="TextBox 391"/>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93" name="TextBox 392"/>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smtClean="0"/>
                <a:t>Performance Lab</a:t>
              </a:r>
            </a:p>
          </p:txBody>
        </p:sp>
        <p:sp>
          <p:nvSpPr>
            <p:cNvPr id="394" name="TextBox 393"/>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smtClean="0"/>
                <a:t>Production</a:t>
              </a:r>
            </a:p>
          </p:txBody>
        </p:sp>
        <p:sp>
          <p:nvSpPr>
            <p:cNvPr id="395" name="TextBox 394"/>
            <p:cNvSpPr txBox="1"/>
            <p:nvPr/>
          </p:nvSpPr>
          <p:spPr>
            <a:xfrm>
              <a:off x="9794309" y="4164821"/>
              <a:ext cx="933450" cy="222250"/>
            </a:xfrm>
            <a:prstGeom prst="rect">
              <a:avLst/>
            </a:prstGeom>
            <a:noFill/>
          </p:spPr>
          <p:txBody>
            <a:bodyPr wrap="square" rtlCol="0" anchor="ctr">
              <a:noAutofit/>
            </a:bodyPr>
            <a:lstStyle/>
            <a:p>
              <a:pPr algn="ctr">
                <a:lnSpc>
                  <a:spcPct val="80000"/>
                </a:lnSpc>
              </a:pPr>
              <a:r>
                <a:rPr lang="en-US" sz="900" dirty="0" smtClean="0"/>
                <a:t>Operations</a:t>
              </a:r>
            </a:p>
          </p:txBody>
        </p:sp>
        <p:cxnSp>
          <p:nvCxnSpPr>
            <p:cNvPr id="396" name="Straight Arrow Connector 395"/>
            <p:cNvCxnSpPr/>
            <p:nvPr/>
          </p:nvCxnSpPr>
          <p:spPr>
            <a:xfrm>
              <a:off x="6588304"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pic>
        <p:nvPicPr>
          <p:cNvPr id="455" name="Picture 454"/>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1" y="2657792"/>
            <a:ext cx="284813" cy="262470"/>
          </a:xfrm>
          <a:prstGeom prst="rect">
            <a:avLst/>
          </a:prstGeom>
        </p:spPr>
      </p:pic>
      <p:pic>
        <p:nvPicPr>
          <p:cNvPr id="456" name="Picture 455"/>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4" y="2522729"/>
            <a:ext cx="284813" cy="262470"/>
          </a:xfrm>
          <a:prstGeom prst="rect">
            <a:avLst/>
          </a:prstGeom>
        </p:spPr>
      </p:pic>
      <p:pic>
        <p:nvPicPr>
          <p:cNvPr id="457" name="Picture 45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8" y="2522729"/>
            <a:ext cx="284813" cy="262470"/>
          </a:xfrm>
          <a:prstGeom prst="rect">
            <a:avLst/>
          </a:prstGeom>
        </p:spPr>
      </p:pic>
      <p:pic>
        <p:nvPicPr>
          <p:cNvPr id="458" name="Picture 457"/>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7" y="2522729"/>
            <a:ext cx="284813" cy="262470"/>
          </a:xfrm>
          <a:prstGeom prst="rect">
            <a:avLst/>
          </a:prstGeom>
        </p:spPr>
      </p:pic>
      <p:grpSp>
        <p:nvGrpSpPr>
          <p:cNvPr id="78" name="Group 77"/>
          <p:cNvGrpSpPr/>
          <p:nvPr/>
        </p:nvGrpSpPr>
        <p:grpSpPr>
          <a:xfrm>
            <a:off x="1308197" y="2978995"/>
            <a:ext cx="6253807" cy="1412440"/>
            <a:chOff x="1308197" y="2978995"/>
            <a:chExt cx="6253807" cy="1412440"/>
          </a:xfrm>
        </p:grpSpPr>
        <p:grpSp>
          <p:nvGrpSpPr>
            <p:cNvPr id="17" name="Group 16"/>
            <p:cNvGrpSpPr/>
            <p:nvPr/>
          </p:nvGrpSpPr>
          <p:grpSpPr>
            <a:xfrm>
              <a:off x="4392658" y="2978995"/>
              <a:ext cx="3169346" cy="867020"/>
              <a:chOff x="4392658" y="3247152"/>
              <a:chExt cx="3169346" cy="867020"/>
            </a:xfrm>
          </p:grpSpPr>
          <p:cxnSp>
            <p:nvCxnSpPr>
              <p:cNvPr id="170" name="Straight Connector 169"/>
              <p:cNvCxnSpPr/>
              <p:nvPr/>
            </p:nvCxnSpPr>
            <p:spPr>
              <a:xfrm flipV="1">
                <a:off x="4787898" y="3970776"/>
                <a:ext cx="0" cy="143396"/>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392658" y="3970581"/>
                <a:ext cx="3153241" cy="0"/>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4394608" y="3302344"/>
                <a:ext cx="0" cy="668237"/>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478291" y="3247152"/>
                <a:ext cx="0" cy="712884"/>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6433430" y="3577656"/>
                <a:ext cx="0" cy="382380"/>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flipV="1">
                <a:off x="7562004" y="3488306"/>
                <a:ext cx="0" cy="490649"/>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1308197" y="3843350"/>
              <a:ext cx="3896022" cy="548085"/>
              <a:chOff x="1308197" y="3843350"/>
              <a:chExt cx="3896022" cy="548085"/>
            </a:xfrm>
          </p:grpSpPr>
          <p:grpSp>
            <p:nvGrpSpPr>
              <p:cNvPr id="463" name="Group 462"/>
              <p:cNvGrpSpPr/>
              <p:nvPr/>
            </p:nvGrpSpPr>
            <p:grpSpPr>
              <a:xfrm flipV="1">
                <a:off x="4371577" y="3843350"/>
                <a:ext cx="832642" cy="437351"/>
                <a:chOff x="6597258" y="4064113"/>
                <a:chExt cx="1088078" cy="437351"/>
              </a:xfrm>
            </p:grpSpPr>
            <p:sp>
              <p:nvSpPr>
                <p:cNvPr id="464" name="Pentagon 463"/>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65" name="Chevron 464"/>
                <p:cNvSpPr/>
                <p:nvPr/>
              </p:nvSpPr>
              <p:spPr>
                <a:xfrm rot="5400000">
                  <a:off x="7069297" y="3885425"/>
                  <a:ext cx="144000" cy="1088078"/>
                </a:xfrm>
                <a:prstGeom prst="chevron">
                  <a:avLst>
                    <a:gd name="adj" fmla="val 77406"/>
                  </a:avLst>
                </a:prstGeom>
                <a:solidFill>
                  <a:schemeClr val="accent5"/>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cxnSp>
            <p:nvCxnSpPr>
              <p:cNvPr id="274" name="Straight Arrow Connector 273"/>
              <p:cNvCxnSpPr/>
              <p:nvPr/>
            </p:nvCxnSpPr>
            <p:spPr>
              <a:xfrm flipH="1" flipV="1">
                <a:off x="1308197" y="4196045"/>
                <a:ext cx="241573" cy="195390"/>
              </a:xfrm>
              <a:prstGeom prst="straightConnector1">
                <a:avLst/>
              </a:prstGeom>
              <a:ln w="6350" cap="rnd" cmpd="sng">
                <a:solidFill>
                  <a:srgbClr val="BD66A9"/>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59" name="Straight Arrow Connector 458"/>
              <p:cNvCxnSpPr>
                <a:stCxn id="464" idx="1"/>
              </p:cNvCxnSpPr>
              <p:nvPr/>
            </p:nvCxnSpPr>
            <p:spPr>
              <a:xfrm flipH="1">
                <a:off x="4786044" y="4280701"/>
                <a:ext cx="1854" cy="110734"/>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sp>
            <p:nvSpPr>
              <p:cNvPr id="253" name="Rectangle 252"/>
              <p:cNvSpPr/>
              <p:nvPr/>
            </p:nvSpPr>
            <p:spPr>
              <a:xfrm>
                <a:off x="4452283" y="3886287"/>
                <a:ext cx="658898" cy="399853"/>
              </a:xfrm>
              <a:prstGeom prst="rect">
                <a:avLst/>
              </a:prstGeom>
            </p:spPr>
            <p:txBody>
              <a:bodyPr wrap="none" anchor="ctr">
                <a:spAutoFit/>
              </a:bodyPr>
              <a:lstStyle/>
              <a:p>
                <a:pPr algn="ctr" defTabSz="914400">
                  <a:lnSpc>
                    <a:spcPct val="90000"/>
                  </a:lnSpc>
                </a:pPr>
                <a:r>
                  <a:rPr lang="en-GB" sz="1100" dirty="0" smtClean="0">
                    <a:solidFill>
                      <a:schemeClr val="accent5"/>
                    </a:solidFill>
                  </a:rPr>
                  <a:t>DATA</a:t>
                </a:r>
              </a:p>
              <a:p>
                <a:pPr algn="ctr" defTabSz="914400">
                  <a:lnSpc>
                    <a:spcPct val="90000"/>
                  </a:lnSpc>
                </a:pPr>
                <a:r>
                  <a:rPr lang="en-GB" sz="1100" dirty="0" smtClean="0">
                    <a:solidFill>
                      <a:schemeClr val="accent5"/>
                    </a:solidFill>
                  </a:rPr>
                  <a:t>MINING</a:t>
                </a:r>
                <a:endParaRPr lang="en-GB" sz="1100" dirty="0">
                  <a:solidFill>
                    <a:schemeClr val="accent5"/>
                  </a:solidFill>
                </a:endParaRPr>
              </a:p>
            </p:txBody>
          </p:sp>
          <p:cxnSp>
            <p:nvCxnSpPr>
              <p:cNvPr id="469" name="Straight Arrow Connector 468"/>
              <p:cNvCxnSpPr/>
              <p:nvPr/>
            </p:nvCxnSpPr>
            <p:spPr>
              <a:xfrm flipH="1">
                <a:off x="1549770" y="4391435"/>
                <a:ext cx="3236277" cy="0"/>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30165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500"/>
                                        <p:tgtEl>
                                          <p:spTgt spid="6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1500"/>
                                        <p:tgtEl>
                                          <p:spTgt spid="84"/>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1500"/>
                                        <p:tgtEl>
                                          <p:spTgt spid="80"/>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1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Title 1"/>
          <p:cNvSpPr>
            <a:spLocks noGrp="1"/>
          </p:cNvSpPr>
          <p:nvPr>
            <p:ph type="title"/>
          </p:nvPr>
        </p:nvSpPr>
        <p:spPr/>
        <p:txBody>
          <a:bodyPr/>
          <a:lstStyle/>
          <a:p>
            <a:r>
              <a:rPr lang="en-US" dirty="0" smtClean="0"/>
              <a:t>Identifying the problem</a:t>
            </a:r>
            <a:endParaRPr lang="en-GB" dirty="0" smtClean="0"/>
          </a:p>
        </p:txBody>
      </p:sp>
      <p:sp>
        <p:nvSpPr>
          <p:cNvPr id="66" name="Right Arrow 65"/>
          <p:cNvSpPr/>
          <p:nvPr/>
        </p:nvSpPr>
        <p:spPr>
          <a:xfrm rot="10800000" flipH="1" flipV="1">
            <a:off x="971433" y="4033668"/>
            <a:ext cx="7223760" cy="228812"/>
          </a:xfrm>
          <a:prstGeom prst="rightArrow">
            <a:avLst>
              <a:gd name="adj1" fmla="val 63074"/>
              <a:gd name="adj2" fmla="val 64381"/>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200" dirty="0" smtClean="0">
                <a:solidFill>
                  <a:schemeClr val="bg2"/>
                </a:solidFill>
              </a:rPr>
              <a:t>MONTHS</a:t>
            </a:r>
            <a:endParaRPr lang="en-US" sz="1200" dirty="0">
              <a:solidFill>
                <a:schemeClr val="bg2"/>
              </a:solidFill>
            </a:endParaRPr>
          </a:p>
        </p:txBody>
      </p:sp>
      <p:sp>
        <p:nvSpPr>
          <p:cNvPr id="7" name="TextBox 6"/>
          <p:cNvSpPr txBox="1"/>
          <p:nvPr/>
        </p:nvSpPr>
        <p:spPr>
          <a:xfrm>
            <a:off x="163945" y="2057845"/>
            <a:ext cx="2133600" cy="830997"/>
          </a:xfrm>
          <a:prstGeom prst="rect">
            <a:avLst/>
          </a:prstGeom>
          <a:noFill/>
        </p:spPr>
        <p:txBody>
          <a:bodyPr wrap="square" rtlCol="0">
            <a:spAutoFit/>
          </a:bodyPr>
          <a:lstStyle/>
          <a:p>
            <a:pPr algn="r"/>
            <a:r>
              <a:rPr lang="en-US" sz="1600" dirty="0" smtClean="0">
                <a:solidFill>
                  <a:schemeClr val="bg1"/>
                </a:solidFill>
                <a:latin typeface="+mn-lt"/>
              </a:rPr>
              <a:t>Agile Development</a:t>
            </a:r>
          </a:p>
          <a:p>
            <a:pPr algn="r"/>
            <a:r>
              <a:rPr lang="en-US" sz="1600" dirty="0" smtClean="0">
                <a:solidFill>
                  <a:schemeClr val="bg1"/>
                </a:solidFill>
                <a:latin typeface="+mn-lt"/>
              </a:rPr>
              <a:t>Test Automation</a:t>
            </a:r>
          </a:p>
          <a:p>
            <a:pPr algn="r"/>
            <a:r>
              <a:rPr lang="en-US" sz="1600" dirty="0" smtClean="0">
                <a:solidFill>
                  <a:schemeClr val="bg1"/>
                </a:solidFill>
                <a:latin typeface="+mn-lt"/>
              </a:rPr>
              <a:t>Continuous Integration</a:t>
            </a:r>
          </a:p>
        </p:txBody>
      </p:sp>
      <p:sp>
        <p:nvSpPr>
          <p:cNvPr id="76" name="TextBox 75"/>
          <p:cNvSpPr txBox="1"/>
          <p:nvPr/>
        </p:nvSpPr>
        <p:spPr>
          <a:xfrm>
            <a:off x="6726382" y="2067970"/>
            <a:ext cx="2286000" cy="830997"/>
          </a:xfrm>
          <a:prstGeom prst="rect">
            <a:avLst/>
          </a:prstGeom>
          <a:noFill/>
        </p:spPr>
        <p:txBody>
          <a:bodyPr wrap="square" rtlCol="0">
            <a:spAutoFit/>
          </a:bodyPr>
          <a:lstStyle/>
          <a:p>
            <a:r>
              <a:rPr lang="en-US" sz="1600" dirty="0" smtClean="0">
                <a:solidFill>
                  <a:schemeClr val="bg1"/>
                </a:solidFill>
                <a:latin typeface="+mn-lt"/>
              </a:rPr>
              <a:t>Virtualization/Cloud</a:t>
            </a:r>
          </a:p>
          <a:p>
            <a:r>
              <a:rPr lang="en-US" sz="1600" dirty="0" smtClean="0">
                <a:solidFill>
                  <a:schemeClr val="bg1"/>
                </a:solidFill>
                <a:latin typeface="+mn-lt"/>
              </a:rPr>
              <a:t>Provisioning Automation</a:t>
            </a:r>
          </a:p>
          <a:p>
            <a:r>
              <a:rPr lang="en-US" sz="1600" dirty="0" smtClean="0">
                <a:solidFill>
                  <a:schemeClr val="bg1"/>
                </a:solidFill>
                <a:latin typeface="+mn-lt"/>
              </a:rPr>
              <a:t>Configuration </a:t>
            </a:r>
            <a:r>
              <a:rPr lang="en-US" sz="1600" dirty="0" err="1" smtClean="0">
                <a:solidFill>
                  <a:schemeClr val="bg1"/>
                </a:solidFill>
                <a:latin typeface="+mn-lt"/>
              </a:rPr>
              <a:t>Mgmt</a:t>
            </a:r>
            <a:endParaRPr lang="en-US" sz="1600" dirty="0" smtClean="0">
              <a:solidFill>
                <a:schemeClr val="bg1"/>
              </a:solidFill>
              <a:latin typeface="+mn-lt"/>
            </a:endParaRPr>
          </a:p>
        </p:txBody>
      </p:sp>
      <p:sp>
        <p:nvSpPr>
          <p:cNvPr id="8" name="TextBox 7"/>
          <p:cNvSpPr txBox="1"/>
          <p:nvPr/>
        </p:nvSpPr>
        <p:spPr>
          <a:xfrm>
            <a:off x="2893584" y="1465403"/>
            <a:ext cx="3329417" cy="707886"/>
          </a:xfrm>
          <a:prstGeom prst="rect">
            <a:avLst/>
          </a:prstGeom>
          <a:noFill/>
        </p:spPr>
        <p:txBody>
          <a:bodyPr wrap="square" rtlCol="0">
            <a:spAutoFit/>
          </a:bodyPr>
          <a:lstStyle/>
          <a:p>
            <a:pPr algn="ctr"/>
            <a:r>
              <a:rPr lang="en-US" sz="2000" dirty="0" smtClean="0">
                <a:solidFill>
                  <a:schemeClr val="accent1"/>
                </a:solidFill>
                <a:latin typeface="+mn-lt"/>
              </a:rPr>
              <a:t>MORE INNOVATION, QUICKER, LESS COST</a:t>
            </a:r>
          </a:p>
        </p:txBody>
      </p:sp>
      <p:grpSp>
        <p:nvGrpSpPr>
          <p:cNvPr id="77" name="Group 76"/>
          <p:cNvGrpSpPr/>
          <p:nvPr/>
        </p:nvGrpSpPr>
        <p:grpSpPr>
          <a:xfrm>
            <a:off x="2420830" y="2285860"/>
            <a:ext cx="1481435" cy="1218636"/>
            <a:chOff x="2207617" y="3063242"/>
            <a:chExt cx="1481435" cy="1217508"/>
          </a:xfrm>
        </p:grpSpPr>
        <p:sp>
          <p:nvSpPr>
            <p:cNvPr id="85" name="Rectangle 84"/>
            <p:cNvSpPr/>
            <p:nvPr/>
          </p:nvSpPr>
          <p:spPr bwMode="auto">
            <a:xfrm>
              <a:off x="2264662" y="3063242"/>
              <a:ext cx="1360736" cy="738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800" b="1" dirty="0" smtClean="0">
                  <a:solidFill>
                    <a:schemeClr val="bg1"/>
                  </a:solidFill>
                  <a:latin typeface="Calibri"/>
                  <a:cs typeface="Calibri"/>
                </a:rPr>
                <a:t>50%</a:t>
              </a:r>
              <a:endParaRPr lang="en-US" sz="19900" b="1" dirty="0">
                <a:solidFill>
                  <a:schemeClr val="bg1"/>
                </a:solidFill>
                <a:latin typeface="Calibri"/>
                <a:cs typeface="Calibri"/>
              </a:endParaRPr>
            </a:p>
          </p:txBody>
        </p:sp>
        <p:sp>
          <p:nvSpPr>
            <p:cNvPr id="86" name="TextBox 6"/>
            <p:cNvSpPr txBox="1">
              <a:spLocks noChangeArrowheads="1"/>
            </p:cNvSpPr>
            <p:nvPr/>
          </p:nvSpPr>
          <p:spPr bwMode="auto">
            <a:xfrm>
              <a:off x="2207617" y="3973258"/>
              <a:ext cx="1481435" cy="307492"/>
            </a:xfrm>
            <a:prstGeom prst="rect">
              <a:avLst/>
            </a:prstGeom>
            <a:noFill/>
            <a:ln w="9525">
              <a:noFill/>
              <a:miter lim="800000"/>
              <a:headEnd/>
              <a:tailEnd/>
            </a:ln>
          </p:spPr>
          <p:txBody>
            <a:bodyPr>
              <a:spAutoFit/>
            </a:bodyPr>
            <a:lstStyle/>
            <a:p>
              <a:pPr algn="ctr"/>
              <a:r>
                <a:rPr lang="en-US" sz="1400" dirty="0" smtClean="0">
                  <a:solidFill>
                    <a:srgbClr val="FFFFFF"/>
                  </a:solidFill>
                </a:rPr>
                <a:t>Release Errors</a:t>
              </a:r>
              <a:endParaRPr lang="en-US" sz="1400" dirty="0">
                <a:solidFill>
                  <a:srgbClr val="FFFFFF"/>
                </a:solidFill>
              </a:endParaRPr>
            </a:p>
          </p:txBody>
        </p:sp>
      </p:grpSp>
      <p:grpSp>
        <p:nvGrpSpPr>
          <p:cNvPr id="87" name="Group 86"/>
          <p:cNvGrpSpPr/>
          <p:nvPr/>
        </p:nvGrpSpPr>
        <p:grpSpPr>
          <a:xfrm>
            <a:off x="5445367" y="2137215"/>
            <a:ext cx="1387684" cy="1367280"/>
            <a:chOff x="5588853" y="2908335"/>
            <a:chExt cx="1532177" cy="1230603"/>
          </a:xfrm>
        </p:grpSpPr>
        <p:pic>
          <p:nvPicPr>
            <p:cNvPr id="88" name="Picture 7"/>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68806" y="2908335"/>
              <a:ext cx="943234" cy="754144"/>
            </a:xfrm>
            <a:prstGeom prst="rect">
              <a:avLst/>
            </a:prstGeom>
            <a:noFill/>
            <a:ln w="9525">
              <a:noFill/>
              <a:miter lim="800000"/>
              <a:headEnd/>
              <a:tailEnd/>
            </a:ln>
          </p:spPr>
        </p:pic>
        <p:sp>
          <p:nvSpPr>
            <p:cNvPr id="89" name="TextBox 8"/>
            <p:cNvSpPr txBox="1">
              <a:spLocks noChangeArrowheads="1"/>
            </p:cNvSpPr>
            <p:nvPr/>
          </p:nvSpPr>
          <p:spPr bwMode="auto">
            <a:xfrm>
              <a:off x="5588853" y="3861927"/>
              <a:ext cx="1532177" cy="277011"/>
            </a:xfrm>
            <a:prstGeom prst="rect">
              <a:avLst/>
            </a:prstGeom>
            <a:noFill/>
            <a:ln w="9525">
              <a:noFill/>
              <a:miter lim="800000"/>
              <a:headEnd/>
              <a:tailEnd/>
            </a:ln>
          </p:spPr>
          <p:txBody>
            <a:bodyPr>
              <a:spAutoFit/>
            </a:bodyPr>
            <a:lstStyle/>
            <a:p>
              <a:pPr algn="ctr"/>
              <a:r>
                <a:rPr lang="en-US" sz="1400" dirty="0" smtClean="0">
                  <a:solidFill>
                    <a:srgbClr val="FFFFFF"/>
                  </a:solidFill>
                </a:rPr>
                <a:t>High </a:t>
              </a:r>
              <a:r>
                <a:rPr lang="en-US" sz="1400" dirty="0">
                  <a:solidFill>
                    <a:srgbClr val="FFFFFF"/>
                  </a:solidFill>
                </a:rPr>
                <a:t>Costs </a:t>
              </a:r>
            </a:p>
          </p:txBody>
        </p:sp>
      </p:grpSp>
      <p:grpSp>
        <p:nvGrpSpPr>
          <p:cNvPr id="90" name="Group 89"/>
          <p:cNvGrpSpPr/>
          <p:nvPr/>
        </p:nvGrpSpPr>
        <p:grpSpPr>
          <a:xfrm>
            <a:off x="3838611" y="2172706"/>
            <a:ext cx="1832659" cy="1337631"/>
            <a:chOff x="3832797" y="2950189"/>
            <a:chExt cx="1832659" cy="1336392"/>
          </a:xfrm>
        </p:grpSpPr>
        <p:sp>
          <p:nvSpPr>
            <p:cNvPr id="91" name="TextBox 11"/>
            <p:cNvSpPr txBox="1">
              <a:spLocks noChangeArrowheads="1"/>
            </p:cNvSpPr>
            <p:nvPr/>
          </p:nvSpPr>
          <p:spPr bwMode="auto">
            <a:xfrm>
              <a:off x="3832797" y="3979089"/>
              <a:ext cx="1832659" cy="307492"/>
            </a:xfrm>
            <a:prstGeom prst="rect">
              <a:avLst/>
            </a:prstGeom>
            <a:noFill/>
            <a:ln w="9525">
              <a:noFill/>
              <a:miter lim="800000"/>
              <a:headEnd/>
              <a:tailEnd/>
            </a:ln>
          </p:spPr>
          <p:txBody>
            <a:bodyPr wrap="square">
              <a:spAutoFit/>
            </a:bodyPr>
            <a:lstStyle/>
            <a:p>
              <a:pPr algn="ctr"/>
              <a:r>
                <a:rPr lang="en-US" sz="1400" dirty="0" smtClean="0">
                  <a:solidFill>
                    <a:srgbClr val="FFFFFF"/>
                  </a:solidFill>
                </a:rPr>
                <a:t>Long Time To Market</a:t>
              </a:r>
              <a:endParaRPr lang="en-US" sz="1400" dirty="0">
                <a:solidFill>
                  <a:srgbClr val="FFFFFF"/>
                </a:solidFill>
              </a:endParaRPr>
            </a:p>
          </p:txBody>
        </p:sp>
        <p:pic>
          <p:nvPicPr>
            <p:cNvPr id="92" name="Picture 91"/>
            <p:cNvPicPr>
              <a:picLocks/>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8346" t="8346" r="8346" b="8346"/>
            <a:stretch/>
          </p:blipFill>
          <p:spPr>
            <a:xfrm>
              <a:off x="4333541" y="2950189"/>
              <a:ext cx="827622" cy="826856"/>
            </a:xfrm>
            <a:prstGeom prst="ellipse">
              <a:avLst/>
            </a:prstGeom>
          </p:spPr>
        </p:pic>
      </p:grpSp>
      <p:sp>
        <p:nvSpPr>
          <p:cNvPr id="170" name="Freeform 169"/>
          <p:cNvSpPr/>
          <p:nvPr/>
        </p:nvSpPr>
        <p:spPr>
          <a:xfrm>
            <a:off x="888288" y="2943401"/>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flipH="1" flipV="1">
            <a:off x="876744" y="2903263"/>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6" name="Group 105"/>
          <p:cNvGrpSpPr/>
          <p:nvPr/>
        </p:nvGrpSpPr>
        <p:grpSpPr>
          <a:xfrm>
            <a:off x="241387" y="3037203"/>
            <a:ext cx="715260" cy="791555"/>
            <a:chOff x="236247" y="1940574"/>
            <a:chExt cx="973592" cy="1059688"/>
          </a:xfrm>
        </p:grpSpPr>
        <p:pic>
          <p:nvPicPr>
            <p:cNvPr id="107" name="Picture 106" descr="innovate-arrows_color.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108" name="Picture 107" descr="dude&amp;bulbs-innovation.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109" name="TextBox 108"/>
          <p:cNvSpPr txBox="1"/>
          <p:nvPr/>
        </p:nvSpPr>
        <p:spPr>
          <a:xfrm>
            <a:off x="160982" y="3717442"/>
            <a:ext cx="944198" cy="261610"/>
          </a:xfrm>
          <a:prstGeom prst="rect">
            <a:avLst/>
          </a:prstGeom>
          <a:noFill/>
        </p:spPr>
        <p:txBody>
          <a:bodyPr wrap="square" rtlCol="0">
            <a:spAutoFit/>
          </a:bodyPr>
          <a:lstStyle/>
          <a:p>
            <a:pPr algn="ctr"/>
            <a:r>
              <a:rPr lang="en-US" sz="1100" dirty="0" smtClean="0">
                <a:solidFill>
                  <a:srgbClr val="FFFFFF"/>
                </a:solidFill>
                <a:latin typeface="+mn-lt"/>
              </a:rPr>
              <a:t>Innovation</a:t>
            </a:r>
          </a:p>
        </p:txBody>
      </p:sp>
      <p:sp>
        <p:nvSpPr>
          <p:cNvPr id="142" name="Freeform 141"/>
          <p:cNvSpPr/>
          <p:nvPr/>
        </p:nvSpPr>
        <p:spPr>
          <a:xfrm flipH="1" flipV="1">
            <a:off x="876744" y="2951938"/>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0" name="Group 109"/>
          <p:cNvGrpSpPr/>
          <p:nvPr/>
        </p:nvGrpSpPr>
        <p:grpSpPr>
          <a:xfrm>
            <a:off x="8153837" y="3071252"/>
            <a:ext cx="822900" cy="706741"/>
            <a:chOff x="5678836" y="2266950"/>
            <a:chExt cx="2368480" cy="1945627"/>
          </a:xfrm>
        </p:grpSpPr>
        <p:grpSp>
          <p:nvGrpSpPr>
            <p:cNvPr id="111" name="Group 110"/>
            <p:cNvGrpSpPr/>
            <p:nvPr/>
          </p:nvGrpSpPr>
          <p:grpSpPr>
            <a:xfrm>
              <a:off x="6251191" y="2266950"/>
              <a:ext cx="1136580" cy="964345"/>
              <a:chOff x="6953320" y="2343150"/>
              <a:chExt cx="1136580" cy="964345"/>
            </a:xfrm>
          </p:grpSpPr>
          <p:pic>
            <p:nvPicPr>
              <p:cNvPr id="119" name="Picture 118"/>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20" name="Picture 119"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2" name="Group 111"/>
            <p:cNvGrpSpPr/>
            <p:nvPr/>
          </p:nvGrpSpPr>
          <p:grpSpPr>
            <a:xfrm>
              <a:off x="6910736" y="2626545"/>
              <a:ext cx="1136580" cy="964345"/>
              <a:chOff x="6953320" y="2343150"/>
              <a:chExt cx="1136580" cy="964345"/>
            </a:xfrm>
          </p:grpSpPr>
          <p:pic>
            <p:nvPicPr>
              <p:cNvPr id="117" name="Picture 11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18" name="Picture 117"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3" name="Group 112"/>
            <p:cNvGrpSpPr/>
            <p:nvPr/>
          </p:nvGrpSpPr>
          <p:grpSpPr>
            <a:xfrm>
              <a:off x="5678836" y="2663790"/>
              <a:ext cx="927100" cy="927100"/>
              <a:chOff x="6172200" y="2571750"/>
              <a:chExt cx="927100" cy="927100"/>
            </a:xfrm>
          </p:grpSpPr>
          <p:pic>
            <p:nvPicPr>
              <p:cNvPr id="115" name="Picture 114"/>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116" name="Picture 115" descr="color_informationstorage_color.png"/>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114" name="Picture 113" descr="Delivery.png"/>
            <p:cNvPicPr>
              <a:picLocks noChangeAspect="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121" name="TextBox 120"/>
          <p:cNvSpPr txBox="1"/>
          <p:nvPr/>
        </p:nvSpPr>
        <p:spPr>
          <a:xfrm>
            <a:off x="7914814" y="3760776"/>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pic>
        <p:nvPicPr>
          <p:cNvPr id="159" name="Picture 15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866127" y="3038403"/>
            <a:ext cx="453362" cy="504326"/>
          </a:xfrm>
          <a:prstGeom prst="rect">
            <a:avLst/>
          </a:prstGeom>
        </p:spPr>
      </p:pic>
      <p:sp>
        <p:nvSpPr>
          <p:cNvPr id="14" name="TextBox 13"/>
          <p:cNvSpPr txBox="1"/>
          <p:nvPr/>
        </p:nvSpPr>
        <p:spPr>
          <a:xfrm>
            <a:off x="1784685" y="3667317"/>
            <a:ext cx="570363" cy="369332"/>
          </a:xfrm>
          <a:prstGeom prst="rect">
            <a:avLst/>
          </a:prstGeom>
          <a:noFill/>
        </p:spPr>
        <p:txBody>
          <a:bodyPr wrap="none" rtlCol="0">
            <a:spAutoFit/>
          </a:bodyPr>
          <a:lstStyle/>
          <a:p>
            <a:r>
              <a:rPr lang="en-US" dirty="0" smtClean="0"/>
              <a:t>DEV</a:t>
            </a:r>
            <a:endParaRPr lang="en-US" dirty="0"/>
          </a:p>
        </p:txBody>
      </p:sp>
      <p:pic>
        <p:nvPicPr>
          <p:cNvPr id="161" name="Picture 16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40187" y="3288794"/>
            <a:ext cx="296740" cy="330097"/>
          </a:xfrm>
          <a:prstGeom prst="rect">
            <a:avLst/>
          </a:prstGeom>
        </p:spPr>
      </p:pic>
      <p:pic>
        <p:nvPicPr>
          <p:cNvPr id="162" name="Picture 16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288794"/>
            <a:ext cx="296740" cy="330097"/>
          </a:xfrm>
          <a:prstGeom prst="rect">
            <a:avLst/>
          </a:prstGeom>
        </p:spPr>
      </p:pic>
      <p:pic>
        <p:nvPicPr>
          <p:cNvPr id="163" name="Picture 16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40187" y="3025243"/>
            <a:ext cx="296740" cy="330097"/>
          </a:xfrm>
          <a:prstGeom prst="rect">
            <a:avLst/>
          </a:prstGeom>
        </p:spPr>
      </p:pic>
      <p:pic>
        <p:nvPicPr>
          <p:cNvPr id="164" name="Picture 16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025243"/>
            <a:ext cx="296740" cy="330097"/>
          </a:xfrm>
          <a:prstGeom prst="rect">
            <a:avLst/>
          </a:prstGeom>
        </p:spPr>
      </p:pic>
      <p:sp>
        <p:nvSpPr>
          <p:cNvPr id="165" name="TextBox 164"/>
          <p:cNvSpPr txBox="1"/>
          <p:nvPr/>
        </p:nvSpPr>
        <p:spPr>
          <a:xfrm>
            <a:off x="6698188" y="3667317"/>
            <a:ext cx="724101" cy="369332"/>
          </a:xfrm>
          <a:prstGeom prst="rect">
            <a:avLst/>
          </a:prstGeom>
          <a:noFill/>
        </p:spPr>
        <p:txBody>
          <a:bodyPr wrap="none" rtlCol="0">
            <a:spAutoFit/>
          </a:bodyPr>
          <a:lstStyle/>
          <a:p>
            <a:r>
              <a:rPr lang="en-US" dirty="0" smtClean="0"/>
              <a:t>PROD</a:t>
            </a:r>
            <a:endParaRPr lang="en-US" dirty="0"/>
          </a:p>
        </p:txBody>
      </p:sp>
      <p:sp>
        <p:nvSpPr>
          <p:cNvPr id="166" name="TextBox 165"/>
          <p:cNvSpPr txBox="1"/>
          <p:nvPr/>
        </p:nvSpPr>
        <p:spPr>
          <a:xfrm>
            <a:off x="3166652" y="3667317"/>
            <a:ext cx="505267" cy="369332"/>
          </a:xfrm>
          <a:prstGeom prst="rect">
            <a:avLst/>
          </a:prstGeom>
          <a:noFill/>
        </p:spPr>
        <p:txBody>
          <a:bodyPr wrap="none" rtlCol="0">
            <a:spAutoFit/>
          </a:bodyPr>
          <a:lstStyle/>
          <a:p>
            <a:r>
              <a:rPr lang="en-US" dirty="0" smtClean="0"/>
              <a:t>INT</a:t>
            </a:r>
            <a:endParaRPr lang="en-US" dirty="0"/>
          </a:p>
        </p:txBody>
      </p:sp>
      <p:sp>
        <p:nvSpPr>
          <p:cNvPr id="167" name="TextBox 166"/>
          <p:cNvSpPr txBox="1"/>
          <p:nvPr/>
        </p:nvSpPr>
        <p:spPr>
          <a:xfrm>
            <a:off x="4382589" y="3667317"/>
            <a:ext cx="582211" cy="369332"/>
          </a:xfrm>
          <a:prstGeom prst="rect">
            <a:avLst/>
          </a:prstGeom>
          <a:noFill/>
        </p:spPr>
        <p:txBody>
          <a:bodyPr wrap="none" rtlCol="0">
            <a:spAutoFit/>
          </a:bodyPr>
          <a:lstStyle/>
          <a:p>
            <a:r>
              <a:rPr lang="en-US" dirty="0" smtClean="0"/>
              <a:t>UAT</a:t>
            </a:r>
            <a:endParaRPr lang="en-US" dirty="0"/>
          </a:p>
        </p:txBody>
      </p:sp>
      <p:sp>
        <p:nvSpPr>
          <p:cNvPr id="168" name="TextBox 167"/>
          <p:cNvSpPr txBox="1"/>
          <p:nvPr/>
        </p:nvSpPr>
        <p:spPr>
          <a:xfrm>
            <a:off x="5576024" y="3667317"/>
            <a:ext cx="648021" cy="369332"/>
          </a:xfrm>
          <a:prstGeom prst="rect">
            <a:avLst/>
          </a:prstGeom>
          <a:noFill/>
        </p:spPr>
        <p:txBody>
          <a:bodyPr wrap="none" rtlCol="0">
            <a:spAutoFit/>
          </a:bodyPr>
          <a:lstStyle/>
          <a:p>
            <a:r>
              <a:rPr lang="en-US" dirty="0" smtClean="0"/>
              <a:t>PERF</a:t>
            </a:r>
            <a:endParaRPr lang="en-US" dirty="0"/>
          </a:p>
        </p:txBody>
      </p:sp>
      <p:grpSp>
        <p:nvGrpSpPr>
          <p:cNvPr id="20" name="Group 19"/>
          <p:cNvGrpSpPr/>
          <p:nvPr/>
        </p:nvGrpSpPr>
        <p:grpSpPr>
          <a:xfrm>
            <a:off x="922463" y="1585728"/>
            <a:ext cx="7094559" cy="2193216"/>
            <a:chOff x="982640" y="1357848"/>
            <a:chExt cx="7094559" cy="2921581"/>
          </a:xfrm>
        </p:grpSpPr>
        <p:sp>
          <p:nvSpPr>
            <p:cNvPr id="155" name="Freeform 154"/>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3131083" y="2210879"/>
              <a:ext cx="2874225" cy="532986"/>
            </a:xfrm>
            <a:prstGeom prst="rect">
              <a:avLst/>
            </a:prstGeom>
            <a:noFill/>
          </p:spPr>
          <p:txBody>
            <a:bodyPr wrap="square" rtlCol="0">
              <a:spAutoFit/>
            </a:bodyPr>
            <a:lstStyle/>
            <a:p>
              <a:pPr algn="ctr"/>
              <a:r>
                <a:rPr lang="en-US" sz="2000" dirty="0" smtClean="0">
                  <a:solidFill>
                    <a:schemeClr val="accent3"/>
                  </a:solidFill>
                  <a:latin typeface="+mn-lt"/>
                </a:rPr>
                <a:t>CONTINUOUS DELIVERY</a:t>
              </a:r>
            </a:p>
          </p:txBody>
        </p:sp>
        <p:sp>
          <p:nvSpPr>
            <p:cNvPr id="190" name="Freeform 18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101" name="Picture 10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02" name="Picture 10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104" name="Picture 10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03" name="Picture 10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43" name="Group 142"/>
              <p:cNvGrpSpPr/>
              <p:nvPr/>
            </p:nvGrpSpPr>
            <p:grpSpPr>
              <a:xfrm>
                <a:off x="5562600" y="3664855"/>
                <a:ext cx="655668" cy="554456"/>
                <a:chOff x="4343400" y="3565644"/>
                <a:chExt cx="794446" cy="671812"/>
              </a:xfrm>
            </p:grpSpPr>
            <p:pic>
              <p:nvPicPr>
                <p:cNvPr id="144" name="Picture 14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5" name="Picture 14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6" name="Group 145"/>
              <p:cNvGrpSpPr/>
              <p:nvPr/>
            </p:nvGrpSpPr>
            <p:grpSpPr>
              <a:xfrm>
                <a:off x="5562600" y="3222174"/>
                <a:ext cx="655668" cy="554456"/>
                <a:chOff x="4343400" y="3565644"/>
                <a:chExt cx="794446" cy="671812"/>
              </a:xfrm>
            </p:grpSpPr>
            <p:pic>
              <p:nvPicPr>
                <p:cNvPr id="147" name="Picture 14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8" name="Picture 14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49" name="Group 148"/>
            <p:cNvGrpSpPr/>
            <p:nvPr/>
          </p:nvGrpSpPr>
          <p:grpSpPr>
            <a:xfrm>
              <a:off x="6830787" y="3488631"/>
              <a:ext cx="519990" cy="790798"/>
              <a:chOff x="5562600" y="3222174"/>
              <a:chExt cx="655668" cy="997137"/>
            </a:xfrm>
          </p:grpSpPr>
          <p:grpSp>
            <p:nvGrpSpPr>
              <p:cNvPr id="150" name="Group 149"/>
              <p:cNvGrpSpPr/>
              <p:nvPr/>
            </p:nvGrpSpPr>
            <p:grpSpPr>
              <a:xfrm>
                <a:off x="5562600" y="3664855"/>
                <a:ext cx="655668" cy="554456"/>
                <a:chOff x="4343400" y="3565644"/>
                <a:chExt cx="794446" cy="671812"/>
              </a:xfrm>
            </p:grpSpPr>
            <p:pic>
              <p:nvPicPr>
                <p:cNvPr id="154" name="Picture 15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6" name="Picture 15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51" name="Group 150"/>
              <p:cNvGrpSpPr/>
              <p:nvPr/>
            </p:nvGrpSpPr>
            <p:grpSpPr>
              <a:xfrm>
                <a:off x="5562600" y="3222174"/>
                <a:ext cx="655668" cy="554456"/>
                <a:chOff x="4343400" y="3565644"/>
                <a:chExt cx="794446" cy="671812"/>
              </a:xfrm>
            </p:grpSpPr>
            <p:pic>
              <p:nvPicPr>
                <p:cNvPr id="152" name="Picture 15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3" name="Picture 15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Tree>
    <p:extLst>
      <p:ext uri="{BB962C8B-B14F-4D97-AF65-F5344CB8AC3E}">
        <p14:creationId xmlns:p14="http://schemas.microsoft.com/office/powerpoint/2010/main" val="51102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par>
                                <p:cTn id="14" presetID="10" presetClass="entr" presetSubtype="0" fill="hold" nodeType="withEffect">
                                  <p:stCondLst>
                                    <p:cond delay="0"/>
                                  </p:stCondLst>
                                  <p:childTnLst>
                                    <p:set>
                                      <p:cBhvr>
                                        <p:cTn id="15" dur="1" fill="hold">
                                          <p:stCondLst>
                                            <p:cond delay="0"/>
                                          </p:stCondLst>
                                        </p:cTn>
                                        <p:tgtEl>
                                          <p:spTgt spid="162"/>
                                        </p:tgtEl>
                                        <p:attrNameLst>
                                          <p:attrName>style.visibility</p:attrName>
                                        </p:attrNameLst>
                                      </p:cBhvr>
                                      <p:to>
                                        <p:strVal val="visible"/>
                                      </p:to>
                                    </p:set>
                                    <p:animEffect transition="in" filter="fade">
                                      <p:cBhvr>
                                        <p:cTn id="16" dur="500"/>
                                        <p:tgtEl>
                                          <p:spTgt spid="162"/>
                                        </p:tgtEl>
                                      </p:cBhvr>
                                    </p:animEffect>
                                  </p:childTnLst>
                                </p:cTn>
                              </p:par>
                              <p:par>
                                <p:cTn id="17" presetID="10" presetClass="entr" presetSubtype="0"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Effect transition="in" filter="fade">
                                      <p:cBhvr>
                                        <p:cTn id="19" dur="500"/>
                                        <p:tgtEl>
                                          <p:spTgt spid="163"/>
                                        </p:tgtEl>
                                      </p:cBhvr>
                                    </p:animEffect>
                                  </p:childTnLst>
                                </p:cTn>
                              </p:par>
                              <p:par>
                                <p:cTn id="20" presetID="10" presetClass="entr" presetSubtype="0" fill="hold"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500"/>
                                        <p:tgtEl>
                                          <p:spTgt spid="1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fade">
                                      <p:cBhvr>
                                        <p:cTn id="25" dur="500"/>
                                        <p:tgtEl>
                                          <p:spTgt spid="1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left)">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90"/>
                                        </p:tgtEl>
                                      </p:cBhvr>
                                    </p:animEffect>
                                    <p:set>
                                      <p:cBhvr>
                                        <p:cTn id="69" dur="1" fill="hold">
                                          <p:stCondLst>
                                            <p:cond delay="499"/>
                                          </p:stCondLst>
                                        </p:cTn>
                                        <p:tgtEl>
                                          <p:spTgt spid="9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87"/>
                                        </p:tgtEl>
                                      </p:cBhvr>
                                    </p:animEffect>
                                    <p:set>
                                      <p:cBhvr>
                                        <p:cTn id="72" dur="1" fill="hold">
                                          <p:stCondLst>
                                            <p:cond delay="499"/>
                                          </p:stCondLst>
                                        </p:cTn>
                                        <p:tgtEl>
                                          <p:spTgt spid="8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76"/>
                                        </p:tgtEl>
                                      </p:cBhvr>
                                    </p:animEffect>
                                    <p:set>
                                      <p:cBhvr>
                                        <p:cTn id="75" dur="1" fill="hold">
                                          <p:stCondLst>
                                            <p:cond delay="499"/>
                                          </p:stCondLst>
                                        </p:cTn>
                                        <p:tgtEl>
                                          <p:spTgt spid="76"/>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66"/>
                                        </p:tgtEl>
                                      </p:cBhvr>
                                    </p:animEffect>
                                    <p:set>
                                      <p:cBhvr>
                                        <p:cTn id="78" dur="1" fill="hold">
                                          <p:stCondLst>
                                            <p:cond delay="499"/>
                                          </p:stCondLst>
                                        </p:cTn>
                                        <p:tgtEl>
                                          <p:spTgt spid="6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8"/>
                                        </p:tgtEl>
                                      </p:cBhvr>
                                    </p:animEffect>
                                    <p:set>
                                      <p:cBhvr>
                                        <p:cTn id="81" dur="1" fill="hold">
                                          <p:stCondLst>
                                            <p:cond delay="499"/>
                                          </p:stCondLst>
                                        </p:cTn>
                                        <p:tgtEl>
                                          <p:spTgt spid="8"/>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142"/>
                                        </p:tgtEl>
                                        <p:attrNameLst>
                                          <p:attrName>style.visibility</p:attrName>
                                        </p:attrNameLst>
                                      </p:cBhvr>
                                      <p:to>
                                        <p:strVal val="visible"/>
                                      </p:to>
                                    </p:set>
                                    <p:animEffect transition="in" filter="fade">
                                      <p:cBhvr>
                                        <p:cTn id="84" dur="500"/>
                                        <p:tgtEl>
                                          <p:spTgt spid="142"/>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left)">
                                      <p:cBhvr>
                                        <p:cTn id="91" dur="500"/>
                                        <p:tgtEl>
                                          <p:spTgt spid="166"/>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67"/>
                                        </p:tgtEl>
                                        <p:attrNameLst>
                                          <p:attrName>style.visibility</p:attrName>
                                        </p:attrNameLst>
                                      </p:cBhvr>
                                      <p:to>
                                        <p:strVal val="visible"/>
                                      </p:to>
                                    </p:set>
                                    <p:animEffect transition="in" filter="wipe(left)">
                                      <p:cBhvr>
                                        <p:cTn id="94" dur="500"/>
                                        <p:tgtEl>
                                          <p:spTgt spid="167"/>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68"/>
                                        </p:tgtEl>
                                        <p:attrNameLst>
                                          <p:attrName>style.visibility</p:attrName>
                                        </p:attrNameLst>
                                      </p:cBhvr>
                                      <p:to>
                                        <p:strVal val="visible"/>
                                      </p:to>
                                    </p:set>
                                    <p:animEffect transition="in" filter="wipe(left)">
                                      <p:cBhvr>
                                        <p:cTn id="9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 grpId="0"/>
      <p:bldP spid="7" grpId="1"/>
      <p:bldP spid="76" grpId="0"/>
      <p:bldP spid="76" grpId="1"/>
      <p:bldP spid="8" grpId="0"/>
      <p:bldP spid="8" grpId="1"/>
      <p:bldP spid="142" grpId="0" animBg="1"/>
      <p:bldP spid="14" grpId="0"/>
      <p:bldP spid="165" grpId="0"/>
      <p:bldP spid="166" grpId="0"/>
      <p:bldP spid="167" grpId="0"/>
      <p:bldP spid="168"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3"/>
          <p:cNvSpPr>
            <a:spLocks noGrp="1" noChangeArrowheads="1"/>
          </p:cNvSpPr>
          <p:nvPr>
            <p:ph sz="quarter" idx="12"/>
          </p:nvPr>
        </p:nvSpPr>
        <p:spPr>
          <a:xfrm>
            <a:off x="411354" y="2151115"/>
            <a:ext cx="8429515" cy="2602309"/>
          </a:xfrm>
        </p:spPr>
        <p:txBody>
          <a:bodyPr>
            <a:noAutofit/>
          </a:bodyPr>
          <a:lstStyle/>
          <a:p>
            <a:pPr>
              <a:spcBef>
                <a:spcPts val="0"/>
              </a:spcBef>
            </a:pPr>
            <a:r>
              <a:rPr lang="en-US" sz="1600" b="1" dirty="0" smtClean="0"/>
              <a:t>Speed up application release cycles</a:t>
            </a:r>
            <a:r>
              <a:rPr lang="en-US" sz="1600" dirty="0" smtClean="0"/>
              <a:t> and improve business and operational agility </a:t>
            </a:r>
          </a:p>
          <a:p>
            <a:pPr>
              <a:spcBef>
                <a:spcPts val="0"/>
              </a:spcBef>
            </a:pPr>
            <a:r>
              <a:rPr lang="en-US" sz="1600" b="1" dirty="0" smtClean="0"/>
              <a:t>Reduce errors and achieve higher quality</a:t>
            </a:r>
            <a:r>
              <a:rPr lang="en-US" sz="1600" dirty="0" smtClean="0"/>
              <a:t> releases by simplifying and standardizing  </a:t>
            </a:r>
            <a:r>
              <a:rPr lang="en-US" sz="1600" dirty="0"/>
              <a:t>application </a:t>
            </a:r>
            <a:r>
              <a:rPr lang="en-US" sz="1600" dirty="0" smtClean="0"/>
              <a:t>release processes</a:t>
            </a:r>
          </a:p>
          <a:p>
            <a:pPr>
              <a:spcBef>
                <a:spcPts val="0"/>
              </a:spcBef>
            </a:pPr>
            <a:r>
              <a:rPr lang="en-US" sz="1600" b="1" dirty="0" smtClean="0"/>
              <a:t>Enable more frequent releases</a:t>
            </a:r>
            <a:r>
              <a:rPr lang="en-US" sz="1600" dirty="0" smtClean="0"/>
              <a:t> and reduce risk of failure</a:t>
            </a:r>
            <a:endParaRPr lang="en-US" sz="1600" dirty="0"/>
          </a:p>
          <a:p>
            <a:pPr>
              <a:spcBef>
                <a:spcPts val="0"/>
              </a:spcBef>
            </a:pPr>
            <a:r>
              <a:rPr lang="en-US" sz="1600" b="1" dirty="0" smtClean="0"/>
              <a:t>Reduce costs</a:t>
            </a:r>
            <a:r>
              <a:rPr lang="en-US" sz="1600" dirty="0" smtClean="0"/>
              <a:t> of application deployments and promote collaboration and alignment between Development and Operations</a:t>
            </a:r>
          </a:p>
          <a:p>
            <a:pPr>
              <a:spcBef>
                <a:spcPts val="0"/>
              </a:spcBef>
            </a:pPr>
            <a:r>
              <a:rPr lang="en-US" sz="1600" b="1" dirty="0" smtClean="0"/>
              <a:t>Improve visibility</a:t>
            </a:r>
            <a:r>
              <a:rPr lang="en-US" sz="1600" dirty="0" smtClean="0"/>
              <a:t> across the entire deployment tool chain</a:t>
            </a:r>
          </a:p>
        </p:txBody>
      </p:sp>
      <p:sp>
        <p:nvSpPr>
          <p:cNvPr id="11267" name="Rectangle 2"/>
          <p:cNvSpPr>
            <a:spLocks noGrp="1" noChangeArrowheads="1"/>
          </p:cNvSpPr>
          <p:nvPr>
            <p:ph type="title"/>
          </p:nvPr>
        </p:nvSpPr>
        <p:spPr/>
        <p:txBody>
          <a:bodyPr/>
          <a:lstStyle/>
          <a:p>
            <a:r>
              <a:rPr lang="en-US" dirty="0" smtClean="0"/>
              <a:t>CA Release Automation – Elevator Pitch</a:t>
            </a:r>
            <a:endParaRPr dirty="0" smtClean="0"/>
          </a:p>
        </p:txBody>
      </p:sp>
      <p:grpSp>
        <p:nvGrpSpPr>
          <p:cNvPr id="6" name="Group 5"/>
          <p:cNvGrpSpPr/>
          <p:nvPr/>
        </p:nvGrpSpPr>
        <p:grpSpPr>
          <a:xfrm>
            <a:off x="434037" y="1076628"/>
            <a:ext cx="8224391" cy="869320"/>
            <a:chOff x="299220" y="2577471"/>
            <a:chExt cx="2032837" cy="265854"/>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21204177">
              <a:off x="299220" y="2577471"/>
              <a:ext cx="1945095" cy="259461"/>
            </a:xfrm>
            <a:prstGeom prst="rect">
              <a:avLst/>
            </a:prstGeom>
            <a:noFill/>
            <a:ln>
              <a:noFill/>
            </a:ln>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421823">
              <a:off x="389873" y="2584252"/>
              <a:ext cx="1942184" cy="259073"/>
            </a:xfrm>
            <a:prstGeom prst="rect">
              <a:avLst/>
            </a:prstGeom>
            <a:noFill/>
            <a:ln>
              <a:noFill/>
            </a:ln>
          </p:spPr>
        </p:pic>
      </p:grpSp>
      <p:sp>
        <p:nvSpPr>
          <p:cNvPr id="11" name="Rectangle 10"/>
          <p:cNvSpPr/>
          <p:nvPr/>
        </p:nvSpPr>
        <p:spPr>
          <a:xfrm>
            <a:off x="411354" y="607603"/>
            <a:ext cx="8429515" cy="1477328"/>
          </a:xfrm>
          <a:prstGeom prst="rect">
            <a:avLst/>
          </a:prstGeom>
          <a:solidFill>
            <a:schemeClr val="bg2"/>
          </a:solidFill>
        </p:spPr>
        <p:txBody>
          <a:bodyPr wrap="square" anchor="ctr">
            <a:spAutoFit/>
          </a:bodyPr>
          <a:lstStyle/>
          <a:p>
            <a:pPr algn="ctr"/>
            <a:r>
              <a:rPr lang="en-US" dirty="0">
                <a:solidFill>
                  <a:schemeClr val="bg1"/>
                </a:solidFill>
              </a:rPr>
              <a:t>CA Release Automation helps organizations </a:t>
            </a:r>
            <a:r>
              <a:rPr lang="en-US" dirty="0" smtClean="0">
                <a:solidFill>
                  <a:schemeClr val="bg1"/>
                </a:solidFill>
              </a:rPr>
              <a:t>orchestrate the entire application </a:t>
            </a:r>
            <a:r>
              <a:rPr lang="en-US" dirty="0">
                <a:solidFill>
                  <a:schemeClr val="bg1"/>
                </a:solidFill>
              </a:rPr>
              <a:t>release process and </a:t>
            </a:r>
            <a:r>
              <a:rPr lang="en-US" dirty="0" smtClean="0">
                <a:solidFill>
                  <a:schemeClr val="bg1"/>
                </a:solidFill>
              </a:rPr>
              <a:t>automate  the deployment of applications </a:t>
            </a:r>
            <a:r>
              <a:rPr lang="en-US" dirty="0">
                <a:solidFill>
                  <a:schemeClr val="bg1"/>
                </a:solidFill>
              </a:rPr>
              <a:t>from development into </a:t>
            </a:r>
            <a:r>
              <a:rPr lang="en-US" dirty="0" smtClean="0">
                <a:solidFill>
                  <a:schemeClr val="bg1"/>
                </a:solidFill>
              </a:rPr>
              <a:t>production. </a:t>
            </a:r>
          </a:p>
          <a:p>
            <a:pPr algn="ctr"/>
            <a:r>
              <a:rPr lang="en-US" dirty="0" smtClean="0">
                <a:solidFill>
                  <a:schemeClr val="bg1"/>
                </a:solidFill>
              </a:rPr>
              <a:t>Application </a:t>
            </a:r>
            <a:r>
              <a:rPr lang="en-US" dirty="0">
                <a:solidFill>
                  <a:schemeClr val="bg1"/>
                </a:solidFill>
              </a:rPr>
              <a:t>deployment tasks are </a:t>
            </a:r>
            <a:r>
              <a:rPr lang="en-US" dirty="0" smtClean="0">
                <a:solidFill>
                  <a:schemeClr val="bg1"/>
                </a:solidFill>
              </a:rPr>
              <a:t>automated, errors are reduced</a:t>
            </a:r>
            <a:r>
              <a:rPr lang="en-US" dirty="0">
                <a:solidFill>
                  <a:schemeClr val="bg1"/>
                </a:solidFill>
              </a:rPr>
              <a:t>, software releases are more reliable, and </a:t>
            </a:r>
            <a:r>
              <a:rPr lang="en-US" dirty="0" smtClean="0">
                <a:solidFill>
                  <a:schemeClr val="bg1"/>
                </a:solidFill>
              </a:rPr>
              <a:t>throughput is </a:t>
            </a:r>
            <a:r>
              <a:rPr lang="en-US" dirty="0">
                <a:solidFill>
                  <a:schemeClr val="bg1"/>
                </a:solidFill>
              </a:rPr>
              <a:t>dramatically improved.</a:t>
            </a:r>
            <a:endParaRPr lang="en-US" sz="5400" b="1" dirty="0">
              <a:solidFill>
                <a:schemeClr val="bg1"/>
              </a:solidFill>
            </a:endParaRPr>
          </a:p>
        </p:txBody>
      </p:sp>
      <p:cxnSp>
        <p:nvCxnSpPr>
          <p:cNvPr id="16" name="Straight Connector 15"/>
          <p:cNvCxnSpPr/>
          <p:nvPr/>
        </p:nvCxnSpPr>
        <p:spPr>
          <a:xfrm>
            <a:off x="457200" y="598522"/>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2175182"/>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87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Unique Approach to </a:t>
            </a:r>
            <a:r>
              <a:rPr lang="en-US" dirty="0"/>
              <a:t>Release </a:t>
            </a:r>
            <a:r>
              <a:rPr lang="en-US" dirty="0" smtClean="0"/>
              <a:t>Automation</a:t>
            </a:r>
            <a:endParaRPr lang="en-US" dirty="0"/>
          </a:p>
        </p:txBody>
      </p:sp>
      <p:sp>
        <p:nvSpPr>
          <p:cNvPr id="64" name="Isosceles Triangle 63"/>
          <p:cNvSpPr/>
          <p:nvPr/>
        </p:nvSpPr>
        <p:spPr>
          <a:xfrm>
            <a:off x="2813091" y="755964"/>
            <a:ext cx="3517818" cy="2751114"/>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103633" y="1675291"/>
            <a:ext cx="965546" cy="857679"/>
          </a:xfrm>
          <a:prstGeom prst="rect">
            <a:avLst/>
          </a:prstGeom>
        </p:spPr>
      </p:pic>
      <p:sp>
        <p:nvSpPr>
          <p:cNvPr id="66" name="Rectangle 65"/>
          <p:cNvSpPr/>
          <p:nvPr/>
        </p:nvSpPr>
        <p:spPr>
          <a:xfrm>
            <a:off x="3705798" y="2690155"/>
            <a:ext cx="1761216" cy="351272"/>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smtClean="0">
                <a:solidFill>
                  <a:schemeClr val="bg1"/>
                </a:solidFill>
                <a:latin typeface="Calibri"/>
                <a:cs typeface="Calibri"/>
              </a:rPr>
              <a:t>MANIFEST</a:t>
            </a:r>
            <a:br>
              <a:rPr lang="en-US" sz="1400" dirty="0" smtClean="0">
                <a:solidFill>
                  <a:schemeClr val="bg1"/>
                </a:solidFill>
                <a:latin typeface="Calibri"/>
                <a:cs typeface="Calibri"/>
              </a:rPr>
            </a:br>
            <a:r>
              <a:rPr lang="en-US" sz="1400" dirty="0" smtClean="0">
                <a:solidFill>
                  <a:schemeClr val="bg1"/>
                </a:solidFill>
                <a:latin typeface="Calibri"/>
                <a:cs typeface="Calibri"/>
              </a:rPr>
              <a:t>DRIVEN DEPLOYMENTS</a:t>
            </a:r>
            <a:endParaRPr lang="en-US" sz="1400" dirty="0">
              <a:solidFill>
                <a:schemeClr val="bg1"/>
              </a:solidFill>
              <a:latin typeface="Calibri"/>
              <a:cs typeface="Calibri"/>
            </a:endParaRPr>
          </a:p>
        </p:txBody>
      </p:sp>
      <p:grpSp>
        <p:nvGrpSpPr>
          <p:cNvPr id="6" name="Group 5"/>
          <p:cNvGrpSpPr/>
          <p:nvPr/>
        </p:nvGrpSpPr>
        <p:grpSpPr>
          <a:xfrm>
            <a:off x="5284561" y="910751"/>
            <a:ext cx="3132229" cy="2366830"/>
            <a:chOff x="4605760" y="1213217"/>
            <a:chExt cx="4300159" cy="3152853"/>
          </a:xfrm>
        </p:grpSpPr>
        <p:sp>
          <p:nvSpPr>
            <p:cNvPr id="76" name="Pentagon 75"/>
            <p:cNvSpPr/>
            <p:nvPr/>
          </p:nvSpPr>
          <p:spPr>
            <a:xfrm rot="8836765">
              <a:off x="4605760" y="1213217"/>
              <a:ext cx="404457" cy="315285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smtClean="0">
                  <a:solidFill>
                    <a:srgbClr val="22343A"/>
                  </a:solidFill>
                  <a:latin typeface="Calibri" pitchFamily="34" charset="0"/>
                  <a:cs typeface="Calibri" pitchFamily="34" charset="0"/>
                </a:rPr>
                <a:t>ENVIRONMENT DATA</a:t>
              </a:r>
              <a:endParaRPr lang="en-US" sz="1200" spc="-20" dirty="0">
                <a:solidFill>
                  <a:srgbClr val="22343A"/>
                </a:solidFill>
                <a:latin typeface="Calibri" pitchFamily="34" charset="0"/>
                <a:cs typeface="Calibri" pitchFamily="34" charset="0"/>
              </a:endParaRPr>
            </a:p>
          </p:txBody>
        </p:sp>
        <p:sp>
          <p:nvSpPr>
            <p:cNvPr id="103" name="Rectangle 102"/>
            <p:cNvSpPr/>
            <p:nvPr/>
          </p:nvSpPr>
          <p:spPr>
            <a:xfrm>
              <a:off x="7496977" y="2906353"/>
              <a:ext cx="1408942" cy="569884"/>
            </a:xfrm>
            <a:prstGeom prst="rect">
              <a:avLst/>
            </a:prstGeom>
          </p:spPr>
          <p:txBody>
            <a:bodyPr wrap="square">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Configuration </a:t>
              </a:r>
            </a:p>
          </p:txBody>
        </p:sp>
        <p:sp>
          <p:nvSpPr>
            <p:cNvPr id="105" name="TextBox 104"/>
            <p:cNvSpPr txBox="1"/>
            <p:nvPr/>
          </p:nvSpPr>
          <p:spPr>
            <a:xfrm>
              <a:off x="6205520" y="2906353"/>
              <a:ext cx="1407357" cy="569884"/>
            </a:xfrm>
            <a:prstGeom prst="rect">
              <a:avLst/>
            </a:prstGeom>
            <a:noFill/>
            <a:ln>
              <a:noFill/>
            </a:ln>
          </p:spPr>
          <p:txBody>
            <a:bodyPr wrap="square" rtlCol="0">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 Resources</a:t>
              </a:r>
            </a:p>
          </p:txBody>
        </p:sp>
        <p:pic>
          <p:nvPicPr>
            <p:cNvPr id="112" name="Picture 11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794904" y="2101813"/>
              <a:ext cx="813088" cy="813088"/>
            </a:xfrm>
            <a:prstGeom prst="rect">
              <a:avLst/>
            </a:prstGeom>
          </p:spPr>
        </p:pic>
        <p:pic>
          <p:nvPicPr>
            <p:cNvPr id="113" name="Picture 12" descr="http://jaibeermalik.files.wordpress.com/2012/12/enterprise_java_web_application_setup.jpg"/>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300411" y="2086163"/>
              <a:ext cx="1243305" cy="815093"/>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477884" y="1316463"/>
            <a:ext cx="3318357" cy="1707155"/>
            <a:chOff x="-67862" y="1753660"/>
            <a:chExt cx="4555694" cy="2274101"/>
          </a:xfrm>
        </p:grpSpPr>
        <p:sp>
          <p:nvSpPr>
            <p:cNvPr id="13" name="Rectangle 12"/>
            <p:cNvSpPr/>
            <p:nvPr/>
          </p:nvSpPr>
          <p:spPr>
            <a:xfrm rot="18123266">
              <a:off x="3182228" y="2722157"/>
              <a:ext cx="2273177" cy="338031"/>
            </a:xfrm>
            <a:prstGeom prst="rect">
              <a:avLst/>
            </a:prstGeom>
          </p:spPr>
          <p:txBody>
            <a:bodyPr wrap="square">
              <a:spAutoFit/>
            </a:bodyPr>
            <a:lstStyle/>
            <a:p>
              <a:pPr algn="ctr" eaLnBrk="0" hangingPunct="0">
                <a:lnSpc>
                  <a:spcPct val="80000"/>
                </a:lnSpc>
              </a:pPr>
              <a:r>
                <a:rPr lang="en-US" sz="1200" spc="-20" dirty="0" smtClean="0">
                  <a:solidFill>
                    <a:srgbClr val="22343A"/>
                  </a:solidFill>
                  <a:latin typeface="Calibri" pitchFamily="34" charset="0"/>
                  <a:cs typeface="Calibri" pitchFamily="34" charset="0"/>
                </a:rPr>
                <a:t>APPLICATION MODEL</a:t>
              </a:r>
              <a:endParaRPr lang="en-US" sz="1200" spc="-20" dirty="0">
                <a:solidFill>
                  <a:srgbClr val="22343A"/>
                </a:solidFill>
                <a:latin typeface="Calibri" pitchFamily="34" charset="0"/>
                <a:cs typeface="Calibri" pitchFamily="34" charset="0"/>
              </a:endParaRPr>
            </a:p>
          </p:txBody>
        </p:sp>
        <p:sp>
          <p:nvSpPr>
            <p:cNvPr id="97" name="Rectangle 96"/>
            <p:cNvSpPr/>
            <p:nvPr/>
          </p:nvSpPr>
          <p:spPr>
            <a:xfrm>
              <a:off x="1216088" y="2906353"/>
              <a:ext cx="1500178" cy="729780"/>
            </a:xfrm>
            <a:prstGeom prst="rect">
              <a:avLst/>
            </a:prstGeom>
          </p:spPr>
          <p:txBody>
            <a:bodyPr wrap="square" lIns="0" rIns="0" bIns="0">
              <a:spAutoFit/>
            </a:bodyPr>
            <a:lstStyle/>
            <a:p>
              <a:pPr algn="ctr">
                <a:lnSpc>
                  <a:spcPct val="90000"/>
                </a:lnSpc>
              </a:pPr>
              <a:r>
                <a:rPr lang="en-US" sz="1200" dirty="0" smtClean="0">
                  <a:solidFill>
                    <a:schemeClr val="bg1"/>
                  </a:solidFill>
                  <a:latin typeface="Calibri"/>
                  <a:cs typeface="Calibri"/>
                </a:rPr>
                <a:t>Deployment Logic</a:t>
              </a:r>
              <a:br>
                <a:rPr lang="en-US" sz="1200" dirty="0" smtClean="0">
                  <a:solidFill>
                    <a:schemeClr val="bg1"/>
                  </a:solidFill>
                  <a:latin typeface="Calibri"/>
                  <a:cs typeface="Calibri"/>
                </a:rPr>
              </a:br>
              <a:r>
                <a:rPr lang="en-US" sz="1200" dirty="0" smtClean="0">
                  <a:solidFill>
                    <a:schemeClr val="bg1"/>
                  </a:solidFill>
                  <a:latin typeface="Calibri"/>
                  <a:cs typeface="Calibri"/>
                </a:rPr>
                <a:t>Flows </a:t>
              </a:r>
              <a:r>
                <a:rPr lang="en-US" sz="1200" dirty="0">
                  <a:solidFill>
                    <a:schemeClr val="bg1"/>
                  </a:solidFill>
                  <a:latin typeface="Calibri"/>
                  <a:cs typeface="Calibri"/>
                </a:rPr>
                <a:t>&amp; Process</a:t>
              </a:r>
            </a:p>
          </p:txBody>
        </p:sp>
        <p:sp>
          <p:nvSpPr>
            <p:cNvPr id="98" name="TextBox 97"/>
            <p:cNvSpPr txBox="1"/>
            <p:nvPr/>
          </p:nvSpPr>
          <p:spPr>
            <a:xfrm>
              <a:off x="-67862" y="2906353"/>
              <a:ext cx="1283950" cy="508387"/>
            </a:xfrm>
            <a:prstGeom prst="rect">
              <a:avLst/>
            </a:prstGeom>
            <a:noFill/>
            <a:ln>
              <a:noFill/>
            </a:ln>
          </p:spPr>
          <p:txBody>
            <a:bodyPr wrap="square" lIns="0" rIns="0" bIns="0" rtlCol="0">
              <a:spAutoFit/>
            </a:bodyPr>
            <a:lstStyle/>
            <a:p>
              <a:pPr algn="ctr">
                <a:lnSpc>
                  <a:spcPct val="90000"/>
                </a:lnSpc>
              </a:pPr>
              <a:r>
                <a:rPr lang="en-US" sz="1200" dirty="0">
                  <a:solidFill>
                    <a:schemeClr val="bg1"/>
                  </a:solidFill>
                  <a:latin typeface="Calibri"/>
                  <a:cs typeface="Calibri"/>
                </a:rPr>
                <a:t>Architectures</a:t>
              </a:r>
              <a:br>
                <a:rPr lang="en-US" sz="1200" dirty="0">
                  <a:solidFill>
                    <a:schemeClr val="bg1"/>
                  </a:solidFill>
                  <a:latin typeface="Calibri"/>
                  <a:cs typeface="Calibri"/>
                </a:rPr>
              </a:br>
              <a:r>
                <a:rPr lang="en-US" sz="1200" dirty="0" smtClean="0">
                  <a:solidFill>
                    <a:schemeClr val="bg1"/>
                  </a:solidFill>
                  <a:latin typeface="Calibri"/>
                  <a:cs typeface="Calibri"/>
                </a:rPr>
                <a:t>Server-Types</a:t>
              </a:r>
              <a:endParaRPr lang="en-US" sz="1200" dirty="0">
                <a:solidFill>
                  <a:schemeClr val="bg1"/>
                </a:solidFill>
                <a:latin typeface="Calibri"/>
                <a:cs typeface="Calibri"/>
              </a:endParaRPr>
            </a:p>
          </p:txBody>
        </p:sp>
        <p:pic>
          <p:nvPicPr>
            <p:cNvPr id="108" name="Picture 107"/>
            <p:cNvPicPr>
              <a:picLocks noChangeAspect="1"/>
            </p:cNvPicPr>
            <p:nvPr/>
          </p:nvPicPr>
          <p:blipFill>
            <a:blip r:embed="rId6" cstate="print">
              <a:grayscl/>
              <a:extLst>
                <a:ext uri="{28A0092B-C50C-407E-A947-70E740481C1C}">
                  <a14:useLocalDpi xmlns:a14="http://schemas.microsoft.com/office/drawing/2010/main"/>
                </a:ext>
              </a:extLst>
            </a:blip>
            <a:stretch>
              <a:fillRect/>
            </a:stretch>
          </p:blipFill>
          <p:spPr>
            <a:xfrm>
              <a:off x="304824" y="1959368"/>
              <a:ext cx="831570" cy="965377"/>
            </a:xfrm>
            <a:prstGeom prst="rect">
              <a:avLst/>
            </a:prstGeom>
          </p:spPr>
        </p:pic>
        <p:grpSp>
          <p:nvGrpSpPr>
            <p:cNvPr id="125" name="Group 124"/>
            <p:cNvGrpSpPr/>
            <p:nvPr/>
          </p:nvGrpSpPr>
          <p:grpSpPr>
            <a:xfrm>
              <a:off x="1208360" y="1753660"/>
              <a:ext cx="1509765" cy="1340347"/>
              <a:chOff x="3891604" y="1200150"/>
              <a:chExt cx="1536700" cy="1536700"/>
            </a:xfrm>
          </p:grpSpPr>
          <p:pic>
            <p:nvPicPr>
              <p:cNvPr id="152" name="Picture 151" descr="color_provisioning_color.png"/>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891604" y="1200150"/>
                <a:ext cx="1536700" cy="1536700"/>
              </a:xfrm>
              <a:prstGeom prst="rect">
                <a:avLst/>
              </a:prstGeom>
            </p:spPr>
          </p:pic>
          <p:pic>
            <p:nvPicPr>
              <p:cNvPr id="153" name="Picture 152" descr="VSE-Box!.png"/>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4696056" y="1825625"/>
                <a:ext cx="193444" cy="209648"/>
              </a:xfrm>
              <a:prstGeom prst="rect">
                <a:avLst/>
              </a:prstGeom>
            </p:spPr>
          </p:pic>
          <p:pic>
            <p:nvPicPr>
              <p:cNvPr id="160" name="Picture 159" descr="color_proven_methodology_color.png"/>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a:off x="4804112" y="2038350"/>
                <a:ext cx="622300" cy="622300"/>
              </a:xfrm>
              <a:prstGeom prst="rect">
                <a:avLst/>
              </a:prstGeom>
            </p:spPr>
          </p:pic>
        </p:grpSp>
      </p:grpSp>
      <p:grpSp>
        <p:nvGrpSpPr>
          <p:cNvPr id="15" name="Group 14"/>
          <p:cNvGrpSpPr/>
          <p:nvPr/>
        </p:nvGrpSpPr>
        <p:grpSpPr>
          <a:xfrm>
            <a:off x="3310688" y="3413283"/>
            <a:ext cx="2632921" cy="1274146"/>
            <a:chOff x="2849673" y="4176768"/>
            <a:chExt cx="3614673" cy="1697287"/>
          </a:xfrm>
        </p:grpSpPr>
        <p:sp>
          <p:nvSpPr>
            <p:cNvPr id="79" name="Pentagon 78"/>
            <p:cNvSpPr/>
            <p:nvPr/>
          </p:nvSpPr>
          <p:spPr>
            <a:xfrm rot="16200000" flipV="1">
              <a:off x="4465696" y="3084056"/>
              <a:ext cx="251631" cy="2437056"/>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smtClean="0">
                  <a:solidFill>
                    <a:schemeClr val="bg2"/>
                  </a:solidFill>
                  <a:latin typeface="Calibri" pitchFamily="34" charset="0"/>
                  <a:cs typeface="Calibri" pitchFamily="34" charset="0"/>
                </a:rPr>
                <a:t>RELEASE</a:t>
              </a:r>
              <a:r>
                <a:rPr lang="ru-RU" sz="1200" spc="-20" dirty="0" smtClean="0">
                  <a:solidFill>
                    <a:schemeClr val="bg2"/>
                  </a:solidFill>
                  <a:latin typeface="Calibri" pitchFamily="34" charset="0"/>
                  <a:cs typeface="Calibri" pitchFamily="34" charset="0"/>
                </a:rPr>
                <a:t> </a:t>
              </a:r>
              <a:r>
                <a:rPr lang="en-US" sz="1200" spc="-20" dirty="0" smtClean="0">
                  <a:solidFill>
                    <a:schemeClr val="bg2"/>
                  </a:solidFill>
                  <a:latin typeface="Calibri" pitchFamily="34" charset="0"/>
                  <a:cs typeface="Calibri" pitchFamily="34" charset="0"/>
                </a:rPr>
                <a:t>DATA</a:t>
              </a:r>
              <a:endParaRPr lang="en-US" sz="1200" spc="-20" dirty="0">
                <a:solidFill>
                  <a:schemeClr val="bg2"/>
                </a:solidFill>
                <a:latin typeface="Calibri" pitchFamily="34" charset="0"/>
                <a:cs typeface="Calibri" pitchFamily="34" charset="0"/>
              </a:endParaRPr>
            </a:p>
          </p:txBody>
        </p:sp>
        <p:grpSp>
          <p:nvGrpSpPr>
            <p:cNvPr id="11" name="Group 10"/>
            <p:cNvGrpSpPr/>
            <p:nvPr/>
          </p:nvGrpSpPr>
          <p:grpSpPr>
            <a:xfrm>
              <a:off x="2849673" y="4671572"/>
              <a:ext cx="1283004" cy="1202482"/>
              <a:chOff x="2849673" y="4671572"/>
              <a:chExt cx="1283004" cy="1202482"/>
            </a:xfrm>
          </p:grpSpPr>
          <p:pic>
            <p:nvPicPr>
              <p:cNvPr id="120" name="Picture 119"/>
              <p:cNvPicPr>
                <a:picLocks noChangeAspect="1"/>
              </p:cNvPicPr>
              <p:nvPr/>
            </p:nvPicPr>
            <p:blipFill>
              <a:blip r:embed="rId10" cstate="print">
                <a:grayscl/>
                <a:extLst>
                  <a:ext uri="{28A0092B-C50C-407E-A947-70E740481C1C}">
                    <a14:useLocalDpi xmlns:a14="http://schemas.microsoft.com/office/drawing/2010/main"/>
                  </a:ext>
                </a:extLst>
              </a:blip>
              <a:stretch>
                <a:fillRect/>
              </a:stretch>
            </p:blipFill>
            <p:spPr>
              <a:xfrm>
                <a:off x="3108707" y="4671572"/>
                <a:ext cx="669866" cy="632597"/>
              </a:xfrm>
              <a:prstGeom prst="rect">
                <a:avLst/>
              </a:prstGeom>
              <a:ln>
                <a:noFill/>
              </a:ln>
            </p:spPr>
          </p:pic>
          <p:sp>
            <p:nvSpPr>
              <p:cNvPr id="10" name="Rectangle 9"/>
              <p:cNvSpPr/>
              <p:nvPr/>
            </p:nvSpPr>
            <p:spPr>
              <a:xfrm>
                <a:off x="2849673" y="5304171"/>
                <a:ext cx="1283004" cy="569883"/>
              </a:xfrm>
              <a:prstGeom prst="rect">
                <a:avLst/>
              </a:prstGeom>
            </p:spPr>
            <p:txBody>
              <a:bodyPr wrap="square">
                <a:spAutoFit/>
              </a:bodyPr>
              <a:lstStyle/>
              <a:p>
                <a:pPr algn="ctr">
                  <a:lnSpc>
                    <a:spcPct val="90000"/>
                  </a:lnSpc>
                </a:pPr>
                <a:r>
                  <a:rPr lang="en-US" sz="1200" dirty="0" smtClean="0">
                    <a:solidFill>
                      <a:schemeClr val="bg1"/>
                    </a:solidFill>
                    <a:cs typeface="Calibri"/>
                  </a:rPr>
                  <a:t>Application</a:t>
                </a:r>
              </a:p>
              <a:p>
                <a:pPr algn="ctr">
                  <a:lnSpc>
                    <a:spcPct val="90000"/>
                  </a:lnSpc>
                </a:pPr>
                <a:r>
                  <a:rPr lang="en-US" sz="1200" dirty="0" smtClean="0">
                    <a:solidFill>
                      <a:schemeClr val="bg1"/>
                    </a:solidFill>
                    <a:cs typeface="Calibri"/>
                  </a:rPr>
                  <a:t>Artifacts</a:t>
                </a:r>
              </a:p>
            </p:txBody>
          </p:sp>
        </p:grpSp>
        <p:grpSp>
          <p:nvGrpSpPr>
            <p:cNvPr id="12" name="Group 11"/>
            <p:cNvGrpSpPr/>
            <p:nvPr/>
          </p:nvGrpSpPr>
          <p:grpSpPr>
            <a:xfrm>
              <a:off x="4062057" y="4671571"/>
              <a:ext cx="1081549" cy="1202484"/>
              <a:chOff x="4062057" y="4671571"/>
              <a:chExt cx="1081549" cy="1202484"/>
            </a:xfrm>
          </p:grpSpPr>
          <p:pic>
            <p:nvPicPr>
              <p:cNvPr id="119" name="Picture 118"/>
              <p:cNvPicPr>
                <a:picLocks noChangeAspect="1"/>
              </p:cNvPicPr>
              <p:nvPr/>
            </p:nvPicPr>
            <p:blipFill>
              <a:blip r:embed="rId11" cstate="print">
                <a:grayscl/>
                <a:extLst>
                  <a:ext uri="{28A0092B-C50C-407E-A947-70E740481C1C}">
                    <a14:useLocalDpi xmlns:a14="http://schemas.microsoft.com/office/drawing/2010/main"/>
                  </a:ext>
                </a:extLst>
              </a:blip>
              <a:stretch>
                <a:fillRect/>
              </a:stretch>
            </p:blipFill>
            <p:spPr>
              <a:xfrm>
                <a:off x="4303369" y="4671571"/>
                <a:ext cx="556837" cy="632598"/>
              </a:xfrm>
              <a:prstGeom prst="rect">
                <a:avLst/>
              </a:prstGeom>
            </p:spPr>
          </p:pic>
          <p:sp>
            <p:nvSpPr>
              <p:cNvPr id="126" name="Rectangle 125"/>
              <p:cNvSpPr/>
              <p:nvPr/>
            </p:nvSpPr>
            <p:spPr>
              <a:xfrm>
                <a:off x="4062057" y="5304171"/>
                <a:ext cx="1081549" cy="569884"/>
              </a:xfrm>
              <a:prstGeom prst="rect">
                <a:avLst/>
              </a:prstGeom>
            </p:spPr>
            <p:txBody>
              <a:bodyPr wrap="square">
                <a:spAutoFit/>
              </a:bodyPr>
              <a:lstStyle/>
              <a:p>
                <a:pPr algn="ctr">
                  <a:lnSpc>
                    <a:spcPct val="90000"/>
                  </a:lnSpc>
                </a:pPr>
                <a:r>
                  <a:rPr lang="en-US" sz="1200" dirty="0" smtClean="0">
                    <a:solidFill>
                      <a:schemeClr val="bg1"/>
                    </a:solidFill>
                    <a:cs typeface="Calibri"/>
                  </a:rPr>
                  <a:t>Release </a:t>
                </a:r>
              </a:p>
              <a:p>
                <a:pPr algn="ctr">
                  <a:lnSpc>
                    <a:spcPct val="90000"/>
                  </a:lnSpc>
                </a:pPr>
                <a:r>
                  <a:rPr lang="en-US" sz="1200" dirty="0" smtClean="0">
                    <a:solidFill>
                      <a:schemeClr val="bg1"/>
                    </a:solidFill>
                    <a:cs typeface="Calibri"/>
                  </a:rPr>
                  <a:t>Type</a:t>
                </a:r>
                <a:endParaRPr lang="en-US" sz="1200" dirty="0">
                  <a:solidFill>
                    <a:schemeClr val="bg1"/>
                  </a:solidFill>
                  <a:cs typeface="Calibri"/>
                </a:endParaRPr>
              </a:p>
            </p:txBody>
          </p:sp>
        </p:grpSp>
        <p:grpSp>
          <p:nvGrpSpPr>
            <p:cNvPr id="14" name="Group 13"/>
            <p:cNvGrpSpPr/>
            <p:nvPr/>
          </p:nvGrpSpPr>
          <p:grpSpPr>
            <a:xfrm>
              <a:off x="4942094" y="4671572"/>
              <a:ext cx="1522252" cy="1202481"/>
              <a:chOff x="4942094" y="4671572"/>
              <a:chExt cx="1522252" cy="1202481"/>
            </a:xfrm>
          </p:grpSpPr>
          <p:pic>
            <p:nvPicPr>
              <p:cNvPr id="121" name="Picture 120"/>
              <p:cNvPicPr>
                <a:picLocks noChangeAspect="1"/>
              </p:cNvPicPr>
              <p:nvPr/>
            </p:nvPicPr>
            <p:blipFill>
              <a:blip r:embed="rId12" cstate="print">
                <a:grayscl/>
                <a:extLst>
                  <a:ext uri="{28A0092B-C50C-407E-A947-70E740481C1C}">
                    <a14:useLocalDpi xmlns:a14="http://schemas.microsoft.com/office/drawing/2010/main"/>
                  </a:ext>
                </a:extLst>
              </a:blip>
              <a:stretch>
                <a:fillRect/>
              </a:stretch>
            </p:blipFill>
            <p:spPr>
              <a:xfrm>
                <a:off x="5317402" y="4671572"/>
                <a:ext cx="645200" cy="632597"/>
              </a:xfrm>
              <a:prstGeom prst="rect">
                <a:avLst/>
              </a:prstGeom>
            </p:spPr>
          </p:pic>
          <p:sp>
            <p:nvSpPr>
              <p:cNvPr id="127" name="Rectangle 126"/>
              <p:cNvSpPr/>
              <p:nvPr/>
            </p:nvSpPr>
            <p:spPr>
              <a:xfrm>
                <a:off x="4942094" y="5304169"/>
                <a:ext cx="1522252" cy="569884"/>
              </a:xfrm>
              <a:prstGeom prst="rect">
                <a:avLst/>
              </a:prstGeom>
            </p:spPr>
            <p:txBody>
              <a:bodyPr wrap="square">
                <a:spAutoFit/>
              </a:bodyPr>
              <a:lstStyle/>
              <a:p>
                <a:pPr algn="ctr">
                  <a:lnSpc>
                    <a:spcPct val="90000"/>
                  </a:lnSpc>
                </a:pPr>
                <a:r>
                  <a:rPr lang="en-US" sz="1200" dirty="0" smtClean="0">
                    <a:solidFill>
                      <a:schemeClr val="bg1"/>
                    </a:solidFill>
                    <a:cs typeface="Calibri"/>
                  </a:rPr>
                  <a:t>Application</a:t>
                </a:r>
              </a:p>
              <a:p>
                <a:pPr algn="ctr">
                  <a:lnSpc>
                    <a:spcPct val="90000"/>
                  </a:lnSpc>
                </a:pPr>
                <a:r>
                  <a:rPr lang="en-US" sz="1200" dirty="0" smtClean="0">
                    <a:solidFill>
                      <a:schemeClr val="bg1"/>
                    </a:solidFill>
                    <a:cs typeface="Calibri"/>
                  </a:rPr>
                  <a:t>Configuration</a:t>
                </a:r>
                <a:endParaRPr lang="en-US" sz="1200" dirty="0">
                  <a:solidFill>
                    <a:schemeClr val="bg1"/>
                  </a:solidFill>
                  <a:cs typeface="Calibri"/>
                </a:endParaRPr>
              </a:p>
            </p:txBody>
          </p:sp>
        </p:grpSp>
      </p:grpSp>
      <p:grpSp>
        <p:nvGrpSpPr>
          <p:cNvPr id="51" name="Group 50"/>
          <p:cNvGrpSpPr/>
          <p:nvPr/>
        </p:nvGrpSpPr>
        <p:grpSpPr>
          <a:xfrm>
            <a:off x="7655741" y="0"/>
            <a:ext cx="1088078" cy="681973"/>
            <a:chOff x="5251598" y="510147"/>
            <a:chExt cx="1088078" cy="681973"/>
          </a:xfrm>
        </p:grpSpPr>
        <p:sp>
          <p:nvSpPr>
            <p:cNvPr id="53" name="Pentagon 52"/>
            <p:cNvSpPr/>
            <p:nvPr/>
          </p:nvSpPr>
          <p:spPr>
            <a:xfrm rot="5400000">
              <a:off x="5472401" y="289344"/>
              <a:ext cx="646472" cy="1088078"/>
            </a:xfrm>
            <a:prstGeom prst="homePlate">
              <a:avLst>
                <a:gd name="adj" fmla="val 16540"/>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54" name="Chevron 53"/>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sp>
        <p:nvSpPr>
          <p:cNvPr id="52" name="Rectangle 51"/>
          <p:cNvSpPr/>
          <p:nvPr/>
        </p:nvSpPr>
        <p:spPr>
          <a:xfrm>
            <a:off x="7655739" y="175150"/>
            <a:ext cx="1088080" cy="399853"/>
          </a:xfrm>
          <a:prstGeom prst="rect">
            <a:avLst/>
          </a:prstGeom>
          <a:noFill/>
        </p:spPr>
        <p:txBody>
          <a:bodyPr wrap="square" anchor="ctr">
            <a:spAutoFit/>
          </a:bodyPr>
          <a:lstStyle/>
          <a:p>
            <a:pPr algn="ctr" defTabSz="914400">
              <a:lnSpc>
                <a:spcPct val="90000"/>
              </a:lnSpc>
            </a:pPr>
            <a:r>
              <a:rPr lang="en-US" sz="1100" dirty="0">
                <a:solidFill>
                  <a:schemeClr val="accent4"/>
                </a:solidFill>
              </a:rPr>
              <a:t>CONTINUOUS</a:t>
            </a:r>
            <a:br>
              <a:rPr lang="en-US" sz="1100" dirty="0">
                <a:solidFill>
                  <a:schemeClr val="accent4"/>
                </a:solidFill>
              </a:rPr>
            </a:br>
            <a:r>
              <a:rPr lang="en-US" sz="1100" dirty="0">
                <a:solidFill>
                  <a:schemeClr val="accent4"/>
                </a:solidFill>
              </a:rPr>
              <a:t>DELIVERY</a:t>
            </a:r>
          </a:p>
        </p:txBody>
      </p:sp>
    </p:spTree>
    <p:extLst>
      <p:ext uri="{BB962C8B-B14F-4D97-AF65-F5344CB8AC3E}">
        <p14:creationId xmlns:p14="http://schemas.microsoft.com/office/powerpoint/2010/main" val="21067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Unique Approach to </a:t>
            </a:r>
            <a:r>
              <a:rPr lang="en-US" dirty="0"/>
              <a:t>Release Automation</a:t>
            </a:r>
            <a:br>
              <a:rPr lang="en-US" dirty="0"/>
            </a:br>
            <a:r>
              <a:rPr lang="en-US" dirty="0" smtClean="0"/>
              <a:t> </a:t>
            </a:r>
            <a:endParaRPr lang="en-US" dirty="0"/>
          </a:p>
        </p:txBody>
      </p:sp>
      <p:grpSp>
        <p:nvGrpSpPr>
          <p:cNvPr id="12" name="Group 11"/>
          <p:cNvGrpSpPr/>
          <p:nvPr/>
        </p:nvGrpSpPr>
        <p:grpSpPr>
          <a:xfrm>
            <a:off x="3262023" y="738088"/>
            <a:ext cx="2610386" cy="2064041"/>
            <a:chOff x="2169510" y="852305"/>
            <a:chExt cx="4803276" cy="3776433"/>
          </a:xfrm>
        </p:grpSpPr>
        <p:sp>
          <p:nvSpPr>
            <p:cNvPr id="64" name="Isosceles Triangle 63"/>
            <p:cNvSpPr/>
            <p:nvPr/>
          </p:nvSpPr>
          <p:spPr>
            <a:xfrm>
              <a:off x="2169510" y="852305"/>
              <a:ext cx="4803276" cy="3542265"/>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007553" y="2383915"/>
              <a:ext cx="1080585" cy="931358"/>
            </a:xfrm>
            <a:prstGeom prst="rect">
              <a:avLst/>
            </a:prstGeom>
          </p:spPr>
        </p:pic>
        <p:sp>
          <p:nvSpPr>
            <p:cNvPr id="66" name="Rectangle 65"/>
            <p:cNvSpPr/>
            <p:nvPr/>
          </p:nvSpPr>
          <p:spPr>
            <a:xfrm>
              <a:off x="2722985" y="3548242"/>
              <a:ext cx="3726843"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lnSpc>
                  <a:spcPct val="90000"/>
                </a:lnSpc>
              </a:pPr>
              <a:r>
                <a:rPr lang="en-US" sz="1400" dirty="0">
                  <a:solidFill>
                    <a:schemeClr val="bg1"/>
                  </a:solidFill>
                  <a:latin typeface="Calibri"/>
                  <a:cs typeface="Calibri"/>
                </a:rPr>
                <a:t>MANIFEST DRIVEN DEPLOYMENTS</a:t>
              </a:r>
            </a:p>
          </p:txBody>
        </p:sp>
        <p:sp>
          <p:nvSpPr>
            <p:cNvPr id="76" name="Pentagon 75"/>
            <p:cNvSpPr/>
            <p:nvPr/>
          </p:nvSpPr>
          <p:spPr>
            <a:xfrm rot="8752244">
              <a:off x="5486449" y="1219484"/>
              <a:ext cx="484888" cy="276486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smtClean="0">
                  <a:solidFill>
                    <a:srgbClr val="22343A"/>
                  </a:solidFill>
                  <a:latin typeface="Calibri" pitchFamily="34" charset="0"/>
                  <a:cs typeface="Calibri" pitchFamily="34" charset="0"/>
                </a:rPr>
                <a:t>ENVIRONMENTS DATA</a:t>
              </a:r>
              <a:endParaRPr lang="en-US" sz="1100" spc="-20" dirty="0">
                <a:solidFill>
                  <a:srgbClr val="22343A"/>
                </a:solidFill>
                <a:latin typeface="Calibri" pitchFamily="34" charset="0"/>
                <a:cs typeface="Calibri" pitchFamily="34" charset="0"/>
              </a:endParaRPr>
            </a:p>
          </p:txBody>
        </p:sp>
        <p:sp>
          <p:nvSpPr>
            <p:cNvPr id="13" name="Rectangle 12"/>
            <p:cNvSpPr/>
            <p:nvPr/>
          </p:nvSpPr>
          <p:spPr>
            <a:xfrm rot="18245970">
              <a:off x="1920371" y="2371309"/>
              <a:ext cx="2985012" cy="429465"/>
            </a:xfrm>
            <a:prstGeom prst="rect">
              <a:avLst/>
            </a:prstGeom>
          </p:spPr>
          <p:txBody>
            <a:bodyPr wrap="square">
              <a:spAutoFit/>
            </a:bodyPr>
            <a:lstStyle/>
            <a:p>
              <a:pPr algn="ctr" eaLnBrk="0" hangingPunct="0">
                <a:lnSpc>
                  <a:spcPct val="80000"/>
                </a:lnSpc>
              </a:pPr>
              <a:r>
                <a:rPr lang="en-US" sz="1100" spc="-20" dirty="0" smtClean="0">
                  <a:solidFill>
                    <a:srgbClr val="22343A"/>
                  </a:solidFill>
                  <a:latin typeface="Calibri" pitchFamily="34" charset="0"/>
                  <a:cs typeface="Calibri" pitchFamily="34" charset="0"/>
                </a:rPr>
                <a:t>APPLICATION MODEL</a:t>
              </a:r>
              <a:endParaRPr lang="en-US" sz="1100" spc="-20" dirty="0">
                <a:solidFill>
                  <a:srgbClr val="22343A"/>
                </a:solidFill>
                <a:latin typeface="Calibri" pitchFamily="34" charset="0"/>
                <a:cs typeface="Calibri" pitchFamily="34" charset="0"/>
              </a:endParaRPr>
            </a:p>
          </p:txBody>
        </p:sp>
        <p:sp>
          <p:nvSpPr>
            <p:cNvPr id="79" name="Pentagon 78"/>
            <p:cNvSpPr/>
            <p:nvPr/>
          </p:nvSpPr>
          <p:spPr>
            <a:xfrm rot="16200000" flipV="1">
              <a:off x="4367187" y="2720004"/>
              <a:ext cx="484889" cy="3332579"/>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smtClean="0">
                  <a:solidFill>
                    <a:schemeClr val="bg2"/>
                  </a:solidFill>
                  <a:latin typeface="Calibri" pitchFamily="34" charset="0"/>
                  <a:cs typeface="Calibri" pitchFamily="34" charset="0"/>
                </a:rPr>
                <a:t>RELEASE DATA</a:t>
              </a:r>
              <a:endParaRPr lang="en-US" sz="1100" spc="-20" dirty="0">
                <a:solidFill>
                  <a:schemeClr val="bg2"/>
                </a:solidFill>
                <a:latin typeface="Calibri" pitchFamily="34" charset="0"/>
                <a:cs typeface="Calibri" pitchFamily="34" charset="0"/>
              </a:endParaRPr>
            </a:p>
          </p:txBody>
        </p:sp>
      </p:grpSp>
      <p:grpSp>
        <p:nvGrpSpPr>
          <p:cNvPr id="81" name="Group 80"/>
          <p:cNvGrpSpPr/>
          <p:nvPr/>
        </p:nvGrpSpPr>
        <p:grpSpPr>
          <a:xfrm>
            <a:off x="657224" y="3346118"/>
            <a:ext cx="7761819" cy="555948"/>
            <a:chOff x="466413" y="3758227"/>
            <a:chExt cx="3832156" cy="230026"/>
          </a:xfrm>
        </p:grpSpPr>
        <p:sp>
          <p:nvSpPr>
            <p:cNvPr id="125" name="Pentagon 124"/>
            <p:cNvSpPr/>
            <p:nvPr/>
          </p:nvSpPr>
          <p:spPr>
            <a:xfrm>
              <a:off x="467417" y="3774048"/>
              <a:ext cx="3827032" cy="195249"/>
            </a:xfrm>
            <a:prstGeom prst="homePlate">
              <a:avLst>
                <a:gd name="adj" fmla="val 31118"/>
              </a:avLst>
            </a:prstGeom>
            <a:solidFill>
              <a:srgbClr val="FFC91C"/>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1" name="Pentagon 110"/>
            <p:cNvSpPr/>
            <p:nvPr/>
          </p:nvSpPr>
          <p:spPr>
            <a:xfrm>
              <a:off x="466413" y="3788307"/>
              <a:ext cx="3832156" cy="168146"/>
            </a:xfrm>
            <a:prstGeom prst="homePlate">
              <a:avLst>
                <a:gd name="adj" fmla="val 31118"/>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4" name="Chevron 113"/>
            <p:cNvSpPr/>
            <p:nvPr/>
          </p:nvSpPr>
          <p:spPr>
            <a:xfrm>
              <a:off x="2289347"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115" name="Chevron 114"/>
            <p:cNvSpPr/>
            <p:nvPr/>
          </p:nvSpPr>
          <p:spPr>
            <a:xfrm>
              <a:off x="3298926"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71" name="Chevron 70"/>
            <p:cNvSpPr/>
            <p:nvPr/>
          </p:nvSpPr>
          <p:spPr>
            <a:xfrm>
              <a:off x="1281541" y="3765602"/>
              <a:ext cx="170822" cy="222651"/>
            </a:xfrm>
            <a:prstGeom prst="chevron">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grpSp>
      <p:grpSp>
        <p:nvGrpSpPr>
          <p:cNvPr id="94" name="Group 93"/>
          <p:cNvGrpSpPr/>
          <p:nvPr/>
        </p:nvGrpSpPr>
        <p:grpSpPr>
          <a:xfrm>
            <a:off x="6027712" y="4379691"/>
            <a:ext cx="1212515" cy="252000"/>
            <a:chOff x="5316906" y="5958833"/>
            <a:chExt cx="1212515" cy="335690"/>
          </a:xfrm>
        </p:grpSpPr>
        <p:sp>
          <p:nvSpPr>
            <p:cNvPr id="100" name="Rounded Rectangle 99"/>
            <p:cNvSpPr/>
            <p:nvPr/>
          </p:nvSpPr>
          <p:spPr>
            <a:xfrm>
              <a:off x="5316906" y="5958833"/>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101" name="Isosceles Triangle 100"/>
            <p:cNvSpPr/>
            <p:nvPr/>
          </p:nvSpPr>
          <p:spPr>
            <a:xfrm rot="5400000">
              <a:off x="6360583" y="6068470"/>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smtClean="0">
                <a:solidFill>
                  <a:schemeClr val="bg1"/>
                </a:solidFill>
                <a:cs typeface="Arial Unicode MS" pitchFamily="34" charset="-128"/>
              </a:endParaRPr>
            </a:p>
          </p:txBody>
        </p:sp>
      </p:grpSp>
      <p:grpSp>
        <p:nvGrpSpPr>
          <p:cNvPr id="95" name="Group 94"/>
          <p:cNvGrpSpPr/>
          <p:nvPr/>
        </p:nvGrpSpPr>
        <p:grpSpPr>
          <a:xfrm>
            <a:off x="3750410" y="4379692"/>
            <a:ext cx="1212515" cy="252000"/>
            <a:chOff x="2480307" y="5958834"/>
            <a:chExt cx="1212515" cy="335690"/>
          </a:xfrm>
        </p:grpSpPr>
        <p:sp>
          <p:nvSpPr>
            <p:cNvPr id="96" name="Rounded Rectangle 95"/>
            <p:cNvSpPr/>
            <p:nvPr/>
          </p:nvSpPr>
          <p:spPr>
            <a:xfrm>
              <a:off x="2480307" y="5958834"/>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99" name="Isosceles Triangle 98"/>
            <p:cNvSpPr/>
            <p:nvPr/>
          </p:nvSpPr>
          <p:spPr>
            <a:xfrm rot="5400000">
              <a:off x="3506470" y="6068471"/>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smtClean="0">
                <a:solidFill>
                  <a:schemeClr val="bg1"/>
                </a:solidFill>
                <a:cs typeface="Arial Unicode MS" pitchFamily="34" charset="-128"/>
              </a:endParaRPr>
            </a:p>
          </p:txBody>
        </p:sp>
      </p:grpSp>
      <p:grpSp>
        <p:nvGrpSpPr>
          <p:cNvPr id="116" name="Group 115"/>
          <p:cNvGrpSpPr/>
          <p:nvPr/>
        </p:nvGrpSpPr>
        <p:grpSpPr>
          <a:xfrm>
            <a:off x="1681965" y="4379689"/>
            <a:ext cx="1212515" cy="252000"/>
            <a:chOff x="2480307" y="5958831"/>
            <a:chExt cx="1212515" cy="335690"/>
          </a:xfrm>
        </p:grpSpPr>
        <p:sp>
          <p:nvSpPr>
            <p:cNvPr id="117" name="Rounded Rectangle 116"/>
            <p:cNvSpPr/>
            <p:nvPr/>
          </p:nvSpPr>
          <p:spPr>
            <a:xfrm>
              <a:off x="2480307" y="5958831"/>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118" name="Isosceles Triangle 117"/>
            <p:cNvSpPr/>
            <p:nvPr/>
          </p:nvSpPr>
          <p:spPr>
            <a:xfrm rot="5400000">
              <a:off x="3506471" y="6068468"/>
              <a:ext cx="135045" cy="116417"/>
            </a:xfrm>
            <a:prstGeom prst="triangle">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smtClean="0">
                <a:solidFill>
                  <a:schemeClr val="bg1"/>
                </a:solidFill>
                <a:cs typeface="Arial Unicode MS" pitchFamily="34" charset="-128"/>
              </a:endParaRPr>
            </a:p>
          </p:txBody>
        </p:sp>
      </p:grpSp>
      <p:sp>
        <p:nvSpPr>
          <p:cNvPr id="84" name="Rectangle 83"/>
          <p:cNvSpPr/>
          <p:nvPr/>
        </p:nvSpPr>
        <p:spPr>
          <a:xfrm>
            <a:off x="491522" y="2959943"/>
            <a:ext cx="923852" cy="289823"/>
          </a:xfrm>
          <a:prstGeom prst="rect">
            <a:avLst/>
          </a:prstGeom>
        </p:spPr>
        <p:txBody>
          <a:bodyPr wrap="square">
            <a:spAutoFit/>
          </a:bodyPr>
          <a:lstStyle/>
          <a:p>
            <a:pPr>
              <a:lnSpc>
                <a:spcPct val="90000"/>
              </a:lnSpc>
            </a:pPr>
            <a:r>
              <a:rPr lang="en-US" sz="1400" dirty="0" smtClean="0">
                <a:solidFill>
                  <a:srgbClr val="FFFFFF"/>
                </a:solidFill>
                <a:latin typeface="Calibri"/>
                <a:cs typeface="Calibri"/>
              </a:rPr>
              <a:t>Manifest</a:t>
            </a:r>
            <a:endParaRPr lang="en-US" sz="1400" dirty="0">
              <a:solidFill>
                <a:srgbClr val="FFFFFF"/>
              </a:solidFill>
              <a:latin typeface="Calibri"/>
              <a:cs typeface="Calibri"/>
            </a:endParaRPr>
          </a:p>
        </p:txBody>
      </p:sp>
      <p:grpSp>
        <p:nvGrpSpPr>
          <p:cNvPr id="6" name="Group 5"/>
          <p:cNvGrpSpPr/>
          <p:nvPr/>
        </p:nvGrpSpPr>
        <p:grpSpPr>
          <a:xfrm>
            <a:off x="4149912" y="1526405"/>
            <a:ext cx="716393" cy="582597"/>
            <a:chOff x="1179249" y="3806888"/>
            <a:chExt cx="891590" cy="776077"/>
          </a:xfrm>
        </p:grpSpPr>
        <p:pic>
          <p:nvPicPr>
            <p:cNvPr id="75" name="Picture 74"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179249" y="3806888"/>
              <a:ext cx="570963" cy="681264"/>
            </a:xfrm>
            <a:prstGeom prst="rect">
              <a:avLst/>
            </a:prstGeom>
          </p:spPr>
        </p:pic>
        <p:pic>
          <p:nvPicPr>
            <p:cNvPr id="85" name="Picture 8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1528594" y="4115603"/>
              <a:ext cx="542245" cy="467362"/>
            </a:xfrm>
            <a:prstGeom prst="rect">
              <a:avLst/>
            </a:prstGeom>
          </p:spPr>
        </p:pic>
      </p:grpSp>
      <p:grpSp>
        <p:nvGrpSpPr>
          <p:cNvPr id="5" name="Group 4"/>
          <p:cNvGrpSpPr/>
          <p:nvPr/>
        </p:nvGrpSpPr>
        <p:grpSpPr>
          <a:xfrm>
            <a:off x="1152857" y="3427920"/>
            <a:ext cx="920195" cy="755187"/>
            <a:chOff x="938184" y="4398299"/>
            <a:chExt cx="1353426" cy="1005985"/>
          </a:xfrm>
        </p:grpSpPr>
        <p:sp>
          <p:nvSpPr>
            <p:cNvPr id="73" name="Rectangle 72"/>
            <p:cNvSpPr/>
            <p:nvPr/>
          </p:nvSpPr>
          <p:spPr>
            <a:xfrm>
              <a:off x="938184" y="4398299"/>
              <a:ext cx="743150" cy="491987"/>
            </a:xfrm>
            <a:prstGeom prst="rect">
              <a:avLst/>
            </a:prstGeom>
          </p:spPr>
          <p:txBody>
            <a:bodyPr wrap="none">
              <a:spAutoFit/>
            </a:bodyPr>
            <a:lstStyle/>
            <a:p>
              <a:pPr algn="ctr"/>
              <a:r>
                <a:rPr lang="en-US" dirty="0" smtClean="0">
                  <a:solidFill>
                    <a:srgbClr val="FFC91C"/>
                  </a:solidFill>
                  <a:latin typeface="Calibri"/>
                  <a:cs typeface="Calibri"/>
                </a:rPr>
                <a:t>INT</a:t>
              </a:r>
              <a:endParaRPr lang="en-US" dirty="0">
                <a:solidFill>
                  <a:srgbClr val="FFC91C"/>
                </a:solidFill>
                <a:latin typeface="Calibri"/>
                <a:cs typeface="Calibri"/>
              </a:endParaRPr>
            </a:p>
          </p:txBody>
        </p:sp>
        <p:grpSp>
          <p:nvGrpSpPr>
            <p:cNvPr id="14" name="Group 13"/>
            <p:cNvGrpSpPr/>
            <p:nvPr/>
          </p:nvGrpSpPr>
          <p:grpSpPr>
            <a:xfrm>
              <a:off x="1436593" y="4714527"/>
              <a:ext cx="855017" cy="689757"/>
              <a:chOff x="4083239" y="4018752"/>
              <a:chExt cx="855017" cy="689757"/>
            </a:xfrm>
          </p:grpSpPr>
          <p:pic>
            <p:nvPicPr>
              <p:cNvPr id="80" name="Picture 7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083239" y="4018752"/>
                <a:ext cx="465471" cy="689757"/>
              </a:xfrm>
              <a:prstGeom prst="rect">
                <a:avLst/>
              </a:prstGeom>
            </p:spPr>
          </p:pic>
          <p:pic>
            <p:nvPicPr>
              <p:cNvPr id="87" name="Picture 8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472785" y="4018752"/>
                <a:ext cx="465471" cy="689757"/>
              </a:xfrm>
              <a:prstGeom prst="rect">
                <a:avLst/>
              </a:prstGeom>
            </p:spPr>
          </p:pic>
        </p:grpSp>
      </p:grpSp>
      <p:grpSp>
        <p:nvGrpSpPr>
          <p:cNvPr id="25" name="Group 24"/>
          <p:cNvGrpSpPr/>
          <p:nvPr/>
        </p:nvGrpSpPr>
        <p:grpSpPr>
          <a:xfrm>
            <a:off x="2505364" y="2959944"/>
            <a:ext cx="1658981" cy="1216013"/>
            <a:chOff x="2068610" y="3784433"/>
            <a:chExt cx="2440040" cy="1619851"/>
          </a:xfrm>
        </p:grpSpPr>
        <p:sp>
          <p:nvSpPr>
            <p:cNvPr id="82" name="Rectangle 81"/>
            <p:cNvSpPr/>
            <p:nvPr/>
          </p:nvSpPr>
          <p:spPr>
            <a:xfrm>
              <a:off x="2942787" y="4395707"/>
              <a:ext cx="856320" cy="491987"/>
            </a:xfrm>
            <a:prstGeom prst="rect">
              <a:avLst/>
            </a:prstGeom>
          </p:spPr>
          <p:txBody>
            <a:bodyPr wrap="none">
              <a:spAutoFit/>
            </a:bodyPr>
            <a:lstStyle/>
            <a:p>
              <a:pPr algn="ctr"/>
              <a:r>
                <a:rPr lang="en-US" dirty="0" smtClean="0">
                  <a:solidFill>
                    <a:srgbClr val="FFC91C"/>
                  </a:solidFill>
                  <a:latin typeface="Calibri"/>
                  <a:cs typeface="Calibri"/>
                </a:rPr>
                <a:t>UAT</a:t>
              </a:r>
              <a:endParaRPr lang="en-US" dirty="0">
                <a:solidFill>
                  <a:srgbClr val="FFC91C"/>
                </a:solidFill>
                <a:latin typeface="Calibri"/>
                <a:cs typeface="Calibri"/>
              </a:endParaRPr>
            </a:p>
          </p:txBody>
        </p:sp>
        <p:grpSp>
          <p:nvGrpSpPr>
            <p:cNvPr id="20" name="Group 19"/>
            <p:cNvGrpSpPr/>
            <p:nvPr/>
          </p:nvGrpSpPr>
          <p:grpSpPr>
            <a:xfrm>
              <a:off x="2068610" y="3784433"/>
              <a:ext cx="2440040" cy="1619851"/>
              <a:chOff x="2068610" y="3784433"/>
              <a:chExt cx="2440040" cy="1619851"/>
            </a:xfrm>
          </p:grpSpPr>
          <p:grpSp>
            <p:nvGrpSpPr>
              <p:cNvPr id="8" name="Group 7"/>
              <p:cNvGrpSpPr/>
              <p:nvPr/>
            </p:nvGrpSpPr>
            <p:grpSpPr>
              <a:xfrm>
                <a:off x="2068610" y="3784433"/>
                <a:ext cx="2049769" cy="795940"/>
                <a:chOff x="1891186" y="4780737"/>
                <a:chExt cx="2049769" cy="795940"/>
              </a:xfrm>
            </p:grpSpPr>
            <p:pic>
              <p:nvPicPr>
                <p:cNvPr id="109" name="Picture 108"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994214" y="4800600"/>
                  <a:ext cx="681264" cy="681264"/>
                </a:xfrm>
                <a:prstGeom prst="rect">
                  <a:avLst/>
                </a:prstGeom>
              </p:spPr>
            </p:pic>
            <p:sp>
              <p:nvSpPr>
                <p:cNvPr id="110" name="Rectangle 109"/>
                <p:cNvSpPr/>
                <p:nvPr/>
              </p:nvSpPr>
              <p:spPr>
                <a:xfrm>
                  <a:off x="1891186" y="4780737"/>
                  <a:ext cx="1212655" cy="386073"/>
                </a:xfrm>
                <a:prstGeom prst="rect">
                  <a:avLst/>
                </a:prstGeom>
              </p:spPr>
              <p:txBody>
                <a:bodyPr wrap="square">
                  <a:spAutoFit/>
                </a:bodyPr>
                <a:lstStyle/>
                <a:p>
                  <a:pPr>
                    <a:lnSpc>
                      <a:spcPct val="90000"/>
                    </a:lnSpc>
                  </a:pPr>
                  <a:r>
                    <a:rPr lang="en-US" sz="1400" dirty="0" smtClean="0">
                      <a:solidFill>
                        <a:srgbClr val="FFFFFF"/>
                      </a:solidFill>
                      <a:latin typeface="Calibri"/>
                      <a:cs typeface="Calibri"/>
                    </a:rPr>
                    <a:t>Manifest</a:t>
                  </a:r>
                  <a:endParaRPr lang="en-US" sz="1400" dirty="0">
                    <a:solidFill>
                      <a:srgbClr val="FFFFFF"/>
                    </a:solidFill>
                    <a:latin typeface="Calibri"/>
                    <a:cs typeface="Calibri"/>
                  </a:endParaRPr>
                </a:p>
              </p:txBody>
            </p:sp>
            <p:pic>
              <p:nvPicPr>
                <p:cNvPr id="67" name="Picture 66"/>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398710" y="5109315"/>
                  <a:ext cx="542245" cy="467362"/>
                </a:xfrm>
                <a:prstGeom prst="rect">
                  <a:avLst/>
                </a:prstGeom>
              </p:spPr>
            </p:pic>
          </p:grpSp>
          <p:grpSp>
            <p:nvGrpSpPr>
              <p:cNvPr id="16" name="Group 15"/>
              <p:cNvGrpSpPr/>
              <p:nvPr/>
            </p:nvGrpSpPr>
            <p:grpSpPr>
              <a:xfrm>
                <a:off x="3606949" y="4714206"/>
                <a:ext cx="901701" cy="690078"/>
                <a:chOff x="3606949" y="4672490"/>
                <a:chExt cx="901701" cy="690078"/>
              </a:xfrm>
            </p:grpSpPr>
            <p:pic>
              <p:nvPicPr>
                <p:cNvPr id="89" name="Picture 8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3" name="Picture 9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9" name="Picture 11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20" name="Picture 11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6" name="Group 25"/>
          <p:cNvGrpSpPr/>
          <p:nvPr/>
        </p:nvGrpSpPr>
        <p:grpSpPr>
          <a:xfrm>
            <a:off x="4414120" y="2959943"/>
            <a:ext cx="1694343" cy="1223164"/>
            <a:chOff x="3959142" y="3784433"/>
            <a:chExt cx="2492050" cy="1629376"/>
          </a:xfrm>
        </p:grpSpPr>
        <p:sp>
          <p:nvSpPr>
            <p:cNvPr id="83" name="Rectangle 82"/>
            <p:cNvSpPr/>
            <p:nvPr/>
          </p:nvSpPr>
          <p:spPr>
            <a:xfrm>
              <a:off x="4912513" y="4419449"/>
              <a:ext cx="953113" cy="491987"/>
            </a:xfrm>
            <a:prstGeom prst="rect">
              <a:avLst/>
            </a:prstGeom>
          </p:spPr>
          <p:txBody>
            <a:bodyPr wrap="none">
              <a:spAutoFit/>
            </a:bodyPr>
            <a:lstStyle/>
            <a:p>
              <a:pPr algn="ctr"/>
              <a:r>
                <a:rPr lang="en-US" dirty="0" smtClean="0">
                  <a:solidFill>
                    <a:srgbClr val="FFC91C"/>
                  </a:solidFill>
                  <a:latin typeface="Calibri"/>
                  <a:cs typeface="Calibri"/>
                </a:rPr>
                <a:t>PERF</a:t>
              </a:r>
              <a:endParaRPr lang="en-US" dirty="0">
                <a:solidFill>
                  <a:srgbClr val="FFC91C"/>
                </a:solidFill>
                <a:latin typeface="Calibri"/>
                <a:cs typeface="Calibri"/>
              </a:endParaRPr>
            </a:p>
          </p:txBody>
        </p:sp>
        <p:grpSp>
          <p:nvGrpSpPr>
            <p:cNvPr id="21" name="Group 20"/>
            <p:cNvGrpSpPr/>
            <p:nvPr/>
          </p:nvGrpSpPr>
          <p:grpSpPr>
            <a:xfrm>
              <a:off x="3959142" y="3784433"/>
              <a:ext cx="2492050" cy="1629376"/>
              <a:chOff x="3959142" y="3784433"/>
              <a:chExt cx="2492050" cy="1629376"/>
            </a:xfrm>
          </p:grpSpPr>
          <p:grpSp>
            <p:nvGrpSpPr>
              <p:cNvPr id="4" name="Group 3"/>
              <p:cNvGrpSpPr/>
              <p:nvPr/>
            </p:nvGrpSpPr>
            <p:grpSpPr>
              <a:xfrm>
                <a:off x="3959142" y="3784433"/>
                <a:ext cx="2115501" cy="818699"/>
                <a:chOff x="3959142" y="4780737"/>
                <a:chExt cx="2115501" cy="818699"/>
              </a:xfrm>
            </p:grpSpPr>
            <p:pic>
              <p:nvPicPr>
                <p:cNvPr id="106" name="Picture 105"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5122257" y="4800600"/>
                  <a:ext cx="681264" cy="681264"/>
                </a:xfrm>
                <a:prstGeom prst="rect">
                  <a:avLst/>
                </a:prstGeom>
              </p:spPr>
            </p:pic>
            <p:sp>
              <p:nvSpPr>
                <p:cNvPr id="107" name="Rectangle 106"/>
                <p:cNvSpPr/>
                <p:nvPr/>
              </p:nvSpPr>
              <p:spPr>
                <a:xfrm>
                  <a:off x="3959142" y="4780737"/>
                  <a:ext cx="1250863" cy="386073"/>
                </a:xfrm>
                <a:prstGeom prst="rect">
                  <a:avLst/>
                </a:prstGeom>
              </p:spPr>
              <p:txBody>
                <a:bodyPr wrap="square">
                  <a:spAutoFit/>
                </a:bodyPr>
                <a:lstStyle/>
                <a:p>
                  <a:pPr>
                    <a:lnSpc>
                      <a:spcPct val="90000"/>
                    </a:lnSpc>
                  </a:pPr>
                  <a:r>
                    <a:rPr lang="en-US" sz="1400" dirty="0" smtClean="0">
                      <a:solidFill>
                        <a:srgbClr val="FFFFFF"/>
                      </a:solidFill>
                      <a:cs typeface="Calibri"/>
                    </a:rPr>
                    <a:t>Manifest </a:t>
                  </a:r>
                  <a:endParaRPr lang="en-US" sz="1400" dirty="0">
                    <a:solidFill>
                      <a:srgbClr val="FFFFFF"/>
                    </a:solidFill>
                    <a:cs typeface="Calibri"/>
                  </a:endParaRPr>
                </a:p>
              </p:txBody>
            </p:sp>
            <p:pic>
              <p:nvPicPr>
                <p:cNvPr id="68" name="Picture 67"/>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5532398" y="5132074"/>
                  <a:ext cx="542245" cy="467362"/>
                </a:xfrm>
                <a:prstGeom prst="rect">
                  <a:avLst/>
                </a:prstGeom>
              </p:spPr>
            </p:pic>
          </p:grpSp>
          <p:grpSp>
            <p:nvGrpSpPr>
              <p:cNvPr id="142" name="Group 141"/>
              <p:cNvGrpSpPr/>
              <p:nvPr/>
            </p:nvGrpSpPr>
            <p:grpSpPr>
              <a:xfrm>
                <a:off x="5608266" y="4714206"/>
                <a:ext cx="842926" cy="699603"/>
                <a:chOff x="3665724" y="4672490"/>
                <a:chExt cx="842926" cy="699603"/>
              </a:xfrm>
            </p:grpSpPr>
            <p:pic>
              <p:nvPicPr>
                <p:cNvPr id="143" name="Picture 14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44" name="Picture 14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45" name="Picture 14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65724" y="4800313"/>
                  <a:ext cx="385856" cy="571780"/>
                </a:xfrm>
                <a:prstGeom prst="rect">
                  <a:avLst/>
                </a:prstGeom>
              </p:spPr>
            </p:pic>
            <p:pic>
              <p:nvPicPr>
                <p:cNvPr id="146" name="Picture 14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7" name="Group 26"/>
          <p:cNvGrpSpPr/>
          <p:nvPr/>
        </p:nvGrpSpPr>
        <p:grpSpPr>
          <a:xfrm>
            <a:off x="6405465" y="2959944"/>
            <a:ext cx="1905026" cy="1298193"/>
            <a:chOff x="5860825" y="3784433"/>
            <a:chExt cx="2801923" cy="1729323"/>
          </a:xfrm>
        </p:grpSpPr>
        <p:sp>
          <p:nvSpPr>
            <p:cNvPr id="86" name="Rectangle 85"/>
            <p:cNvSpPr/>
            <p:nvPr/>
          </p:nvSpPr>
          <p:spPr>
            <a:xfrm>
              <a:off x="6758996" y="4395707"/>
              <a:ext cx="1065012" cy="491987"/>
            </a:xfrm>
            <a:prstGeom prst="rect">
              <a:avLst/>
            </a:prstGeom>
          </p:spPr>
          <p:txBody>
            <a:bodyPr wrap="none">
              <a:spAutoFit/>
            </a:bodyPr>
            <a:lstStyle/>
            <a:p>
              <a:pPr algn="ctr"/>
              <a:r>
                <a:rPr lang="en-US" dirty="0" smtClean="0">
                  <a:solidFill>
                    <a:srgbClr val="FFC91C"/>
                  </a:solidFill>
                  <a:latin typeface="Calibri"/>
                  <a:cs typeface="Calibri"/>
                </a:rPr>
                <a:t>PROD</a:t>
              </a:r>
              <a:endParaRPr lang="en-US" dirty="0">
                <a:solidFill>
                  <a:srgbClr val="FFC91C"/>
                </a:solidFill>
                <a:latin typeface="Calibri"/>
                <a:cs typeface="Calibri"/>
              </a:endParaRPr>
            </a:p>
          </p:txBody>
        </p:sp>
        <p:grpSp>
          <p:nvGrpSpPr>
            <p:cNvPr id="23" name="Group 22"/>
            <p:cNvGrpSpPr/>
            <p:nvPr/>
          </p:nvGrpSpPr>
          <p:grpSpPr>
            <a:xfrm>
              <a:off x="5860825" y="3784433"/>
              <a:ext cx="2801923" cy="1729323"/>
              <a:chOff x="5860825" y="3784433"/>
              <a:chExt cx="2801923" cy="1729323"/>
            </a:xfrm>
          </p:grpSpPr>
          <p:grpSp>
            <p:nvGrpSpPr>
              <p:cNvPr id="7" name="Group 6"/>
              <p:cNvGrpSpPr/>
              <p:nvPr/>
            </p:nvGrpSpPr>
            <p:grpSpPr>
              <a:xfrm>
                <a:off x="5860825" y="3784433"/>
                <a:ext cx="2272523" cy="737418"/>
                <a:chOff x="5860825" y="4780737"/>
                <a:chExt cx="2272523" cy="737418"/>
              </a:xfrm>
            </p:grpSpPr>
            <p:pic>
              <p:nvPicPr>
                <p:cNvPr id="102" name="Picture 10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177369" y="4800600"/>
                  <a:ext cx="681264" cy="681264"/>
                </a:xfrm>
                <a:prstGeom prst="rect">
                  <a:avLst/>
                </a:prstGeom>
              </p:spPr>
            </p:pic>
            <p:sp>
              <p:nvSpPr>
                <p:cNvPr id="104" name="Rectangle 103"/>
                <p:cNvSpPr/>
                <p:nvPr/>
              </p:nvSpPr>
              <p:spPr>
                <a:xfrm>
                  <a:off x="5860825" y="4780737"/>
                  <a:ext cx="1388911" cy="386073"/>
                </a:xfrm>
                <a:prstGeom prst="rect">
                  <a:avLst/>
                </a:prstGeom>
              </p:spPr>
              <p:txBody>
                <a:bodyPr wrap="square">
                  <a:spAutoFit/>
                </a:bodyPr>
                <a:lstStyle/>
                <a:p>
                  <a:pPr>
                    <a:lnSpc>
                      <a:spcPct val="90000"/>
                    </a:lnSpc>
                  </a:pPr>
                  <a:r>
                    <a:rPr lang="en-US" sz="1400" dirty="0" smtClean="0">
                      <a:solidFill>
                        <a:srgbClr val="FFFFFF"/>
                      </a:solidFill>
                      <a:cs typeface="Calibri"/>
                    </a:rPr>
                    <a:t>Manifest</a:t>
                  </a:r>
                  <a:endParaRPr lang="en-US" sz="1400" dirty="0">
                    <a:solidFill>
                      <a:srgbClr val="FFFFFF"/>
                    </a:solidFill>
                    <a:cs typeface="Calibri"/>
                  </a:endParaRPr>
                </a:p>
              </p:txBody>
            </p:sp>
            <p:pic>
              <p:nvPicPr>
                <p:cNvPr id="69" name="Picture 68"/>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7591103" y="5050793"/>
                  <a:ext cx="542245" cy="467362"/>
                </a:xfrm>
                <a:prstGeom prst="rect">
                  <a:avLst/>
                </a:prstGeom>
              </p:spPr>
            </p:pic>
          </p:grpSp>
          <p:grpSp>
            <p:nvGrpSpPr>
              <p:cNvPr id="22" name="Group 21"/>
              <p:cNvGrpSpPr/>
              <p:nvPr/>
            </p:nvGrpSpPr>
            <p:grpSpPr>
              <a:xfrm>
                <a:off x="7009634" y="4579962"/>
                <a:ext cx="1653114" cy="933794"/>
                <a:chOff x="7009634" y="4579962"/>
                <a:chExt cx="1653114" cy="933794"/>
              </a:xfrm>
            </p:grpSpPr>
            <p:grpSp>
              <p:nvGrpSpPr>
                <p:cNvPr id="17" name="Group 16"/>
                <p:cNvGrpSpPr/>
                <p:nvPr/>
              </p:nvGrpSpPr>
              <p:grpSpPr>
                <a:xfrm>
                  <a:off x="7663681" y="4579962"/>
                  <a:ext cx="999067" cy="416334"/>
                  <a:chOff x="7455388" y="4804943"/>
                  <a:chExt cx="999067" cy="416334"/>
                </a:xfrm>
              </p:grpSpPr>
              <p:pic>
                <p:nvPicPr>
                  <p:cNvPr id="134" name="Picture 13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35" name="Picture 13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38" name="Picture 13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39" name="Picture 13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8" name="Group 17"/>
                <p:cNvGrpSpPr/>
                <p:nvPr/>
              </p:nvGrpSpPr>
              <p:grpSpPr>
                <a:xfrm>
                  <a:off x="7522108" y="4759672"/>
                  <a:ext cx="999067" cy="416334"/>
                  <a:chOff x="7303740" y="4664136"/>
                  <a:chExt cx="999067" cy="416334"/>
                </a:xfrm>
              </p:grpSpPr>
              <p:pic>
                <p:nvPicPr>
                  <p:cNvPr id="136" name="Picture 13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0" name="Picture 13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41" name="Picture 14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37" name="Picture 13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47" name="Group 146"/>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54" name="Group 153"/>
                <p:cNvGrpSpPr/>
                <p:nvPr/>
              </p:nvGrpSpPr>
              <p:grpSpPr>
                <a:xfrm>
                  <a:off x="7009634" y="5097422"/>
                  <a:ext cx="999067" cy="416334"/>
                  <a:chOff x="7303740" y="4664136"/>
                  <a:chExt cx="999067" cy="416334"/>
                </a:xfrm>
              </p:grpSpPr>
              <p:pic>
                <p:nvPicPr>
                  <p:cNvPr id="155" name="Picture 15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6" name="Picture 15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7" name="Picture 15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8" name="Picture 15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grpSp>
      </p:grpSp>
      <p:grpSp>
        <p:nvGrpSpPr>
          <p:cNvPr id="121" name="Group 120"/>
          <p:cNvGrpSpPr/>
          <p:nvPr/>
        </p:nvGrpSpPr>
        <p:grpSpPr>
          <a:xfrm>
            <a:off x="7655741" y="0"/>
            <a:ext cx="1088078" cy="681973"/>
            <a:chOff x="5251598" y="510147"/>
            <a:chExt cx="1088078" cy="681973"/>
          </a:xfrm>
        </p:grpSpPr>
        <p:sp>
          <p:nvSpPr>
            <p:cNvPr id="122" name="Pentagon 121"/>
            <p:cNvSpPr/>
            <p:nvPr/>
          </p:nvSpPr>
          <p:spPr>
            <a:xfrm rot="5400000">
              <a:off x="5472401" y="289344"/>
              <a:ext cx="646472" cy="1088078"/>
            </a:xfrm>
            <a:prstGeom prst="homePlate">
              <a:avLst>
                <a:gd name="adj" fmla="val 16540"/>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23" name="Chevron 122"/>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sp>
        <p:nvSpPr>
          <p:cNvPr id="124" name="Rectangle 123"/>
          <p:cNvSpPr/>
          <p:nvPr/>
        </p:nvSpPr>
        <p:spPr>
          <a:xfrm>
            <a:off x="7655739" y="175150"/>
            <a:ext cx="1088080" cy="399853"/>
          </a:xfrm>
          <a:prstGeom prst="rect">
            <a:avLst/>
          </a:prstGeom>
          <a:noFill/>
        </p:spPr>
        <p:txBody>
          <a:bodyPr wrap="square" anchor="ctr">
            <a:spAutoFit/>
          </a:bodyPr>
          <a:lstStyle/>
          <a:p>
            <a:pPr algn="ctr" defTabSz="914400">
              <a:lnSpc>
                <a:spcPct val="90000"/>
              </a:lnSpc>
            </a:pPr>
            <a:r>
              <a:rPr lang="en-US" sz="1100" dirty="0">
                <a:solidFill>
                  <a:schemeClr val="accent4"/>
                </a:solidFill>
              </a:rPr>
              <a:t>CONTINUOUS</a:t>
            </a:r>
            <a:br>
              <a:rPr lang="en-US" sz="1100" dirty="0">
                <a:solidFill>
                  <a:schemeClr val="accent4"/>
                </a:solidFill>
              </a:rPr>
            </a:br>
            <a:r>
              <a:rPr lang="en-US" sz="1100" dirty="0">
                <a:solidFill>
                  <a:schemeClr val="accent4"/>
                </a:solidFill>
              </a:rPr>
              <a:t>DELIVERY</a:t>
            </a:r>
          </a:p>
        </p:txBody>
      </p:sp>
    </p:spTree>
    <p:extLst>
      <p:ext uri="{BB962C8B-B14F-4D97-AF65-F5344CB8AC3E}">
        <p14:creationId xmlns:p14="http://schemas.microsoft.com/office/powerpoint/2010/main" val="165614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1.94444E-6 -5.39291E-7 L -0.30139 0.28166 " pathEditMode="relative" rAng="0" ptsTypes="AA">
                                      <p:cBhvr>
                                        <p:cTn id="18" dur="2000" fill="hold"/>
                                        <p:tgtEl>
                                          <p:spTgt spid="6"/>
                                        </p:tgtEl>
                                        <p:attrNameLst>
                                          <p:attrName>ppt_x</p:attrName>
                                          <p:attrName>ppt_y</p:attrName>
                                        </p:attrNameLst>
                                      </p:cBhvr>
                                      <p:rCtr x="-15069" y="14083"/>
                                    </p:animMotion>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500"/>
                                        <p:tgtEl>
                                          <p:spTgt spid="1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fade">
                                      <p:cBhvr>
                                        <p:cTn id="36" dur="500"/>
                                        <p:tgtEl>
                                          <p:spTgt spid="9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500"/>
                                        <p:tgtEl>
                                          <p:spTgt spid="94"/>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theme/theme1.xml><?xml version="1.0" encoding="utf-8"?>
<a:theme xmlns:a="http://schemas.openxmlformats.org/drawingml/2006/main" name="CA Event Template">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2.xml><?xml version="1.0" encoding="utf-8"?>
<a:theme xmlns:a="http://schemas.openxmlformats.org/drawingml/2006/main" name="1_Corp and Event Title">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rp and Event Closing">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4.xml><?xml version="1.0" encoding="utf-8"?>
<a:theme xmlns:a="http://schemas.openxmlformats.org/drawingml/2006/main" name="Corp and Event Divider">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CA_Corp_and_Event_Template_16x9_April_14_V3.potx</Template>
  <TotalTime>6579</TotalTime>
  <Words>2930</Words>
  <Application>Microsoft Office PowerPoint</Application>
  <PresentationFormat>Custom</PresentationFormat>
  <Paragraphs>609</Paragraphs>
  <Slides>26</Slides>
  <Notes>19</Notes>
  <HiddenSlides>5</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26</vt:i4>
      </vt:variant>
    </vt:vector>
  </HeadingPairs>
  <TitlesOfParts>
    <vt:vector size="38" baseType="lpstr">
      <vt:lpstr>Arial Unicode MS</vt:lpstr>
      <vt:lpstr>ＭＳ Ｐゴシック</vt:lpstr>
      <vt:lpstr>ＭＳ Ｐゴシック</vt:lpstr>
      <vt:lpstr>Arial</vt:lpstr>
      <vt:lpstr>CA Sans</vt:lpstr>
      <vt:lpstr>Calibri</vt:lpstr>
      <vt:lpstr>Times New Roman</vt:lpstr>
      <vt:lpstr>Wingdings</vt:lpstr>
      <vt:lpstr>CA Event Template</vt:lpstr>
      <vt:lpstr>1_Corp and Event Title</vt:lpstr>
      <vt:lpstr>Corp and Event Closing</vt:lpstr>
      <vt:lpstr>Corp and Event Divider</vt:lpstr>
      <vt:lpstr>Patrick Debios</vt:lpstr>
      <vt:lpstr>PowerPoint Presentation</vt:lpstr>
      <vt:lpstr>DevOps is not just about Increasing # of Releases It is about Accelerating Throughput… Speed with Quality!</vt:lpstr>
      <vt:lpstr>The Challenge of Today’s Complex and Dynamic IT Environment</vt:lpstr>
      <vt:lpstr>CA Enterprise DevOps</vt:lpstr>
      <vt:lpstr>Identifying the problem</vt:lpstr>
      <vt:lpstr>CA Release Automation – Elevator Pitch</vt:lpstr>
      <vt:lpstr>A Unique Approach to Release Automation</vt:lpstr>
      <vt:lpstr>A Unique Approach to Release Automation  </vt:lpstr>
      <vt:lpstr>Continuous Delivery Tool Chain</vt:lpstr>
      <vt:lpstr>Release Automation Scenario</vt:lpstr>
      <vt:lpstr>Enterprise Solution with strong ecosystem integrations</vt:lpstr>
      <vt:lpstr>CA Cloud Manager Overview</vt:lpstr>
      <vt:lpstr>Policy-driven Governance Is An Enterprise  Requirement </vt:lpstr>
      <vt:lpstr>Example: Custom Policy Creation And Enforcement Drives End-to-end Automation</vt:lpstr>
      <vt:lpstr>Example: Custom Policy Creation And Enforcement Drives End-to-end Automation</vt:lpstr>
      <vt:lpstr>Example: Custom Policy Creation And Enforcement Drives End-to-end Automation</vt:lpstr>
      <vt:lpstr>Example: Custom Policy Creation And Enforcement Drives End-to-end Automation</vt:lpstr>
      <vt:lpstr>Example: Custom Policy Creation And Enforcement Drives End-to-end Automation</vt:lpstr>
      <vt:lpstr>Example: Custom Policy Creation And Enforcement Drives End-to-end Automation</vt:lpstr>
      <vt:lpstr>Continuous Delivery – Total Integrated Solution Orchestrating and Accelerating the Software Development Lifecycle</vt:lpstr>
      <vt:lpstr>Configuration Management</vt:lpstr>
      <vt:lpstr>Configuration Management Solutions</vt:lpstr>
      <vt:lpstr>Customer Champions &amp; Stakeholders </vt:lpstr>
      <vt:lpstr>Qualifying Questions</vt:lpstr>
      <vt:lpstr>Product Competition Matrix</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Mark Quattrocchi</dc:creator>
  <cp:lastModifiedBy>Michael Pepe</cp:lastModifiedBy>
  <cp:revision>615</cp:revision>
  <dcterms:created xsi:type="dcterms:W3CDTF">2013-08-28T21:16:52Z</dcterms:created>
  <dcterms:modified xsi:type="dcterms:W3CDTF">2016-06-11T02:40:35Z</dcterms:modified>
</cp:coreProperties>
</file>